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84" r:id="rId2"/>
    <p:sldId id="283" r:id="rId3"/>
    <p:sldId id="256" r:id="rId4"/>
    <p:sldId id="257" r:id="rId5"/>
    <p:sldId id="259" r:id="rId6"/>
    <p:sldId id="258" r:id="rId7"/>
    <p:sldId id="260" r:id="rId8"/>
    <p:sldId id="261" r:id="rId9"/>
    <p:sldId id="263" r:id="rId10"/>
    <p:sldId id="264" r:id="rId11"/>
    <p:sldId id="266" r:id="rId12"/>
    <p:sldId id="268" r:id="rId13"/>
    <p:sldId id="270" r:id="rId14"/>
    <p:sldId id="271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62" r:id="rId23"/>
    <p:sldId id="280" r:id="rId24"/>
    <p:sldId id="281" r:id="rId25"/>
    <p:sldId id="282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14" autoAdjust="0"/>
    <p:restoredTop sz="94711" autoAdjust="0"/>
  </p:normalViewPr>
  <p:slideViewPr>
    <p:cSldViewPr>
      <p:cViewPr>
        <p:scale>
          <a:sx n="75" d="100"/>
          <a:sy n="75" d="100"/>
        </p:scale>
        <p:origin x="-120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F818CC-D250-4873-862D-09889026A52D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4F7F1A-CEBF-4BB5-8EA6-8A62B9067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91918-BC1C-4FB8-8B72-B5C65D20E59D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3CDE36A-803C-42E6-8035-4F205745A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91918-BC1C-4FB8-8B72-B5C65D20E59D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3CDE36A-803C-42E6-8035-4F205745A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91918-BC1C-4FB8-8B72-B5C65D20E59D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DE36A-803C-42E6-8035-4F205745A6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91918-BC1C-4FB8-8B72-B5C65D20E59D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DE36A-803C-42E6-8035-4F205745A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91918-BC1C-4FB8-8B72-B5C65D20E59D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3CDE36A-803C-42E6-8035-4F205745A6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91918-BC1C-4FB8-8B72-B5C65D20E59D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DE36A-803C-42E6-8035-4F205745A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91918-BC1C-4FB8-8B72-B5C65D20E59D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DE36A-803C-42E6-8035-4F205745A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91918-BC1C-4FB8-8B72-B5C65D20E59D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DE36A-803C-42E6-8035-4F205745A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91918-BC1C-4FB8-8B72-B5C65D20E59D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DE36A-803C-42E6-8035-4F205745A6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91918-BC1C-4FB8-8B72-B5C65D20E59D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DE36A-803C-42E6-8035-4F205745A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91918-BC1C-4FB8-8B72-B5C65D20E59D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DE36A-803C-42E6-8035-4F205745A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0991918-BC1C-4FB8-8B72-B5C65D20E59D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3CDE36A-803C-42E6-8035-4F205745A6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1/Kairo,_village_arabe_et_pyramids..jpg/754px-Kairo,_village_arabe_et_pyramids.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www.flickr.com/people/32951986@N05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3/Pharaoh.svg/308px-Pharaoh.svg.pn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http://commons.wikimedia.org/wiki/User:Jeff_Dah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8/Louvre-antiquites-egyptiennes-p1020372_Cropped_and_bg_reduced.png/457px-Louvre-antiquites-egyptiennes-p1020372_Cropped_and_bg_reduced.pn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hyperlink" Target="http://commons.wikimedia.org/wiki/User:Jeff_Dahl" TargetMode="External"/><Relationship Id="rId4" Type="http://schemas.openxmlformats.org/officeDocument/2006/relationships/hyperlink" Target="http://commons.wikimedia.org/wiki/User:Rama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hyperlink" Target="http://commons.wikimedia.org/wiki/User:Einsamer_Sch%C3%BCtze" TargetMode="External"/><Relationship Id="rId4" Type="http://schemas.openxmlformats.org/officeDocument/2006/relationships/hyperlink" Target="http://upload.wikimedia.org/wikipedia/commons/thumb/b/bd/Neferetiabet.jpg/791px-Neferetiabet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fr.wikipedia.org/wiki/Utilisateur:Aoineko" TargetMode="External"/><Relationship Id="rId3" Type="http://schemas.openxmlformats.org/officeDocument/2006/relationships/image" Target="../media/image21.jpeg"/><Relationship Id="rId7" Type="http://schemas.openxmlformats.org/officeDocument/2006/relationships/hyperlink" Target="http://upload.wikimedia.org/wikipedia/commons/thumb/8/8d/Egypte_louvre_004.jpg/396px-Egypte_louvre_004.jpg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hyperlink" Target="http://commons.wikimedia.org/wiki/User:Captmondo" TargetMode="External"/><Relationship Id="rId4" Type="http://schemas.openxmlformats.org/officeDocument/2006/relationships/hyperlink" Target="http://upload.wikimedia.org/wikipedia/commons/thumb/8/8f/CanopicJarsOfNeskhons-BritishMuseum-August21-08.jpg/702px-CanopicJarsOfNeskhons-BritishMuseum-August21-08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f/All_Gizah_Pyramids.jpg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iberato.org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hyperlink" Target="http://upload.wikimedia.org/wikipedia/commons/thumb/3/3e/Egypt-12B-021_-_Step_Pyramid_of_Djoser.jpg/800px-Egypt-12B-021_-_Step_Pyramid_of_Djoser.jpg" TargetMode="External"/><Relationship Id="rId7" Type="http://schemas.openxmlformats.org/officeDocument/2006/relationships/hyperlink" Target="http://commons.wikimedia.org/w/index.php?title=User:Janusz_Rec%C5%82aw&amp;action=edit&amp;redlink=1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2/2b/Piramida_Cheopsa.jpg/800px-Piramida_Cheopsa.jpg" TargetMode="External"/><Relationship Id="rId5" Type="http://schemas.openxmlformats.org/officeDocument/2006/relationships/image" Target="../media/image28.jpeg"/><Relationship Id="rId10" Type="http://schemas.openxmlformats.org/officeDocument/2006/relationships/hyperlink" Target="http://en.wikipedia.org/wiki/User:Hajor" TargetMode="External"/><Relationship Id="rId4" Type="http://schemas.openxmlformats.org/officeDocument/2006/relationships/hyperlink" Target="http://www.flickr.com/people/22490717@N02" TargetMode="External"/><Relationship Id="rId9" Type="http://schemas.openxmlformats.org/officeDocument/2006/relationships/hyperlink" Target="http://upload.wikimedia.org/wikipedia/commons/c/c5/Egypt.Giza.Sphinx.01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8/Tutanchamun_Maske.jpg/425px-Tutanchamun_Maske.jpg" TargetMode="External"/><Relationship Id="rId3" Type="http://schemas.openxmlformats.org/officeDocument/2006/relationships/hyperlink" Target="http://upload.wikimedia.org/wikipedia/commons/thumb/9/99/Aboe_Simbel_Tempel_Ramses_II.jpg/800px-Aboe_Simbel_Tempel_Ramses_II.jpg" TargetMode="External"/><Relationship Id="rId7" Type="http://schemas.openxmlformats.org/officeDocument/2006/relationships/image" Target="../media/image32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User:Nikola_Smolenski" TargetMode="External"/><Relationship Id="rId5" Type="http://schemas.openxmlformats.org/officeDocument/2006/relationships/hyperlink" Target="http://upload.wikimedia.org/wikipedia/commons/thumb/b/b8/Valley_of_the_Kings_panorama.jpg/800px-Valley_of_the_Kings_panorama.jpg" TargetMode="External"/><Relationship Id="rId4" Type="http://schemas.openxmlformats.org/officeDocument/2006/relationships/image" Target="../media/image31.jpeg"/><Relationship Id="rId9" Type="http://schemas.openxmlformats.org/officeDocument/2006/relationships/hyperlink" Target="http://en.wikipedia.org/wiki/User:MykReev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6/PONTY-Collage_Luxor.png/308px-PONTY-Collage_Luxor.png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e/eb/Karnak20(js).jpg/800px-Karnak20(js).jpg" TargetMode="External"/><Relationship Id="rId5" Type="http://schemas.openxmlformats.org/officeDocument/2006/relationships/image" Target="../media/image34.jpeg"/><Relationship Id="rId4" Type="http://schemas.openxmlformats.org/officeDocument/2006/relationships/hyperlink" Target="http://commons.wikimedia.org/wiki/User:Ahmadpontymage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7" Type="http://schemas.openxmlformats.org/officeDocument/2006/relationships/hyperlink" Target="http://upload.wikimedia.org/wikipedia/commons/e/ef/Tutanchamon_(js)_3detalle.jpg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hyperlink" Target="http://upload.wikimedia.org/wikipedia/commons/thumb/f/f7/Pharaoh_Akhenaten.jpg/360px-Pharaoh_Akhenaten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9/Sun_god_Ra.svg/292px-Sun_god_Ra.svg.png" TargetMode="External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i.wikipedia.org/wiki/K%C3%A4ytt%C3%A4j%C3%A4:kompak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7" Type="http://schemas.openxmlformats.org/officeDocument/2006/relationships/image" Target="../media/image45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User_talk:A._Parrot" TargetMode="External"/><Relationship Id="rId5" Type="http://schemas.openxmlformats.org/officeDocument/2006/relationships/hyperlink" Target="http://commons.wikimedia.org/wiki/User:A._Parrot" TargetMode="External"/><Relationship Id="rId4" Type="http://schemas.openxmlformats.org/officeDocument/2006/relationships/hyperlink" Target="http://upload.wikimedia.org/wikipedia/commons/b/b4/La_Tombe_de_Horemheb_cropped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Stevenj" TargetMode="External"/><Relationship Id="rId3" Type="http://schemas.openxmlformats.org/officeDocument/2006/relationships/image" Target="../media/image48.jpeg"/><Relationship Id="rId7" Type="http://schemas.openxmlformats.org/officeDocument/2006/relationships/hyperlink" Target="http://upload.wikimedia.org/wikipedia/commons/thumb/d/d1/Thoth-baboon-British-Museum.jpg/398px-Thoth-baboon-British-Museum.jpg" TargetMode="External"/><Relationship Id="rId12" Type="http://schemas.openxmlformats.org/officeDocument/2006/relationships/hyperlink" Target="http://upload.wikimedia.org/wikipedia/commons/thumb/8/81/NileCrocodile.jpg/764px-NileCrocodile.jpg" TargetMode="External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11" Type="http://schemas.openxmlformats.org/officeDocument/2006/relationships/image" Target="../media/image51.jpeg"/><Relationship Id="rId5" Type="http://schemas.openxmlformats.org/officeDocument/2006/relationships/hyperlink" Target="http://fr.wikipedia.org/wiki/Utilisateur:Aoineko" TargetMode="External"/><Relationship Id="rId10" Type="http://schemas.openxmlformats.org/officeDocument/2006/relationships/hyperlink" Target="http://upload.wikimedia.org/wikipedia/commons/b/be/Egypt.KV6.04.jpg" TargetMode="External"/><Relationship Id="rId4" Type="http://schemas.openxmlformats.org/officeDocument/2006/relationships/hyperlink" Target="http://upload.wikimedia.org/wikipedia/commons/thumb/1/13/Egypte_louvre_058.jpg/324px-Egypte_louvre_058.jpg" TargetMode="External"/><Relationship Id="rId9" Type="http://schemas.openxmlformats.org/officeDocument/2006/relationships/image" Target="../media/image50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Jeff_Dahl" TargetMode="External"/><Relationship Id="rId13" Type="http://schemas.openxmlformats.org/officeDocument/2006/relationships/hyperlink" Target="http://upload.wikimedia.org/wikipedia/commons/thumb/e/ee/BD_Weighing_of_the_Heart.jpg/800px-BD_Weighing_of_the_Heart.jpg" TargetMode="External"/><Relationship Id="rId18" Type="http://schemas.openxmlformats.org/officeDocument/2006/relationships/hyperlink" Target="http://commons.wikimedia.org/wiki/User:Einsamer_Sch%C3%BCtze" TargetMode="External"/><Relationship Id="rId26" Type="http://schemas.openxmlformats.org/officeDocument/2006/relationships/hyperlink" Target="http://liberato.org/" TargetMode="External"/><Relationship Id="rId3" Type="http://schemas.openxmlformats.org/officeDocument/2006/relationships/hyperlink" Target="http://www.flickr.com/people/32951986@N05" TargetMode="External"/><Relationship Id="rId21" Type="http://schemas.openxmlformats.org/officeDocument/2006/relationships/hyperlink" Target="http://commons.wikimedia.org/wiki/User:Captmondo" TargetMode="External"/><Relationship Id="rId7" Type="http://schemas.openxmlformats.org/officeDocument/2006/relationships/hyperlink" Target="http://upload.wikimedia.org/wikipedia/commons/thumb/4/43/Pharaoh.svg/308px-Pharaoh.svg.png" TargetMode="External"/><Relationship Id="rId12" Type="http://schemas.openxmlformats.org/officeDocument/2006/relationships/hyperlink" Target="http://upload.wikimedia.org/wikipedia/commons/thumb/c/ca/Rosetta_Stone_BW.jpeg/468px-Rosetta_Stone_BW.jpeg" TargetMode="External"/><Relationship Id="rId17" Type="http://schemas.openxmlformats.org/officeDocument/2006/relationships/hyperlink" Target="http://upload.wikimedia.org/wikipedia/commons/thumb/b/bd/Neferetiabet.jpg/791px-Neferetiabet.jpg" TargetMode="External"/><Relationship Id="rId25" Type="http://schemas.openxmlformats.org/officeDocument/2006/relationships/hyperlink" Target="http://upload.wikimedia.org/wikipedia/commons/a/af/All_Gizah_Pyramids.jpg" TargetMode="External"/><Relationship Id="rId2" Type="http://schemas.openxmlformats.org/officeDocument/2006/relationships/hyperlink" Target="http://upload.wikimedia.org/wikipedia/commons/thumb/d/d1/Kairo,_village_arabe_et_pyramids..jpg/754px-Kairo,_village_arabe_et_pyramids..jpg" TargetMode="External"/><Relationship Id="rId16" Type="http://schemas.openxmlformats.org/officeDocument/2006/relationships/hyperlink" Target="http://upload.wikimedia.org/wikipedia/commons/f/fd/Moskou-papyrus.jpg" TargetMode="External"/><Relationship Id="rId20" Type="http://schemas.openxmlformats.org/officeDocument/2006/relationships/hyperlink" Target="http://upload.wikimedia.org/wikipedia/commons/thumb/8/8f/CanopicJarsOfNeskhons-BritishMuseum-August21-08.jpg/702px-CanopicJarsOfNeskhons-BritishMuseum-August21-0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1/Maler_der_Grabkammer_des_Sennudem_001.jpg" TargetMode="External"/><Relationship Id="rId11" Type="http://schemas.openxmlformats.org/officeDocument/2006/relationships/hyperlink" Target="http://upload.wikimedia.org/wikipedia/commons/thumb/6/6c/Leon_Cogniet_-_Jean-Francois_Champollion.jpg/495px-Leon_Cogniet_-_Jean-Francois_Champollion.jpg" TargetMode="External"/><Relationship Id="rId24" Type="http://schemas.openxmlformats.org/officeDocument/2006/relationships/hyperlink" Target="http://fr.wikipedia.org/wiki/Utilisateur:Aoineko" TargetMode="External"/><Relationship Id="rId5" Type="http://schemas.openxmlformats.org/officeDocument/2006/relationships/hyperlink" Target="http://upload.wikimedia.org/wikipedia/commons/thumb/3/3d/Tomb_of_Nakht_(2).jpg/456px-Tomb_of_Nakht_(2).jpg" TargetMode="External"/><Relationship Id="rId15" Type="http://schemas.openxmlformats.org/officeDocument/2006/relationships/hyperlink" Target="http://upload.wikimedia.org/wikipedia/commons/thumb/9/9c/Cellarius_ptolemaic_system.jpg/717px-Cellarius_ptolemaic_system.jpg" TargetMode="External"/><Relationship Id="rId23" Type="http://schemas.openxmlformats.org/officeDocument/2006/relationships/hyperlink" Target="http://upload.wikimedia.org/wikipedia/commons/thumb/8/8d/Egypte_louvre_004.jpg/396px-Egypte_louvre_004.jpg" TargetMode="External"/><Relationship Id="rId10" Type="http://schemas.openxmlformats.org/officeDocument/2006/relationships/hyperlink" Target="http://upload.wikimedia.org/wikipedia/commons/thumb/a/a4/CG_9422_C.svg/344px-CG_9422_C.svg.png" TargetMode="External"/><Relationship Id="rId19" Type="http://schemas.openxmlformats.org/officeDocument/2006/relationships/hyperlink" Target="http://en.wikipedia.org/wiki/Egyptian_mathematics" TargetMode="External"/><Relationship Id="rId4" Type="http://schemas.openxmlformats.org/officeDocument/2006/relationships/hyperlink" Target="http://upload.wikimedia.org/wikipedia/commons/thumb/5/54/1805_Cary_Map_of_Egypt_-_Geographicus_-_Egypt-cary-1805.jpg/673px-1805_Cary_Map_of_Egypt_-_Geographicus_-_Egypt-cary-1805.jpg" TargetMode="External"/><Relationship Id="rId9" Type="http://schemas.openxmlformats.org/officeDocument/2006/relationships/hyperlink" Target="http://upload.wikimedia.org/wikipedia/commons/e/ea/Slavebeating.jpg" TargetMode="External"/><Relationship Id="rId14" Type="http://schemas.openxmlformats.org/officeDocument/2006/relationships/hyperlink" Target="http://upload.wikimedia.org/wikipedia/commons/thumb/7/70/BD_Funeral.jpg/798px-BD_Funeral.jpg" TargetMode="External"/><Relationship Id="rId22" Type="http://schemas.openxmlformats.org/officeDocument/2006/relationships/hyperlink" Target="http://upload.wikimedia.org/wikipedia/commons/0/06/Anubis_attending_the_mummy_of_Sennedjem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6/6d/Mastaba.jpg" TargetMode="External"/><Relationship Id="rId13" Type="http://schemas.openxmlformats.org/officeDocument/2006/relationships/hyperlink" Target="http://commons.wikimedia.org/wiki/User:Nikola_Smolenski" TargetMode="External"/><Relationship Id="rId18" Type="http://schemas.openxmlformats.org/officeDocument/2006/relationships/hyperlink" Target="http://upload.wikimedia.org/wikipedia/commons/thumb/e/eb/Karnak20(js).jpg/800px-Karnak20(js).jpg" TargetMode="External"/><Relationship Id="rId26" Type="http://schemas.openxmlformats.org/officeDocument/2006/relationships/hyperlink" Target="http://upload.wikimedia.org/wikipedia/commons/b/b4/La_Tombe_de_Horemheb_cropped.jpg" TargetMode="External"/><Relationship Id="rId3" Type="http://schemas.openxmlformats.org/officeDocument/2006/relationships/hyperlink" Target="http://www.flickr.com/people/22490717@N02" TargetMode="External"/><Relationship Id="rId21" Type="http://schemas.openxmlformats.org/officeDocument/2006/relationships/hyperlink" Target="http://upload.wikimedia.org/wikipedia/commons/b/b1/Nefertiti_drawing.jpg" TargetMode="External"/><Relationship Id="rId34" Type="http://schemas.openxmlformats.org/officeDocument/2006/relationships/hyperlink" Target="http://upload.wikimedia.org/wikipedia/commons/thumb/8/81/NileCrocodile.jpg/764px-NileCrocodile.jpg" TargetMode="External"/><Relationship Id="rId7" Type="http://schemas.openxmlformats.org/officeDocument/2006/relationships/hyperlink" Target="http://en.wikipedia.org/wiki/User:Hajor" TargetMode="External"/><Relationship Id="rId12" Type="http://schemas.openxmlformats.org/officeDocument/2006/relationships/hyperlink" Target="http://upload.wikimedia.org/wikipedia/commons/thumb/b/b8/Valley_of_the_Kings_panorama.jpg/800px-Valley_of_the_Kings_panorama.jpg" TargetMode="External"/><Relationship Id="rId17" Type="http://schemas.openxmlformats.org/officeDocument/2006/relationships/hyperlink" Target="http://commons.wikimedia.org/wiki/User:Ahmadpontymageed" TargetMode="External"/><Relationship Id="rId25" Type="http://schemas.openxmlformats.org/officeDocument/2006/relationships/hyperlink" Target="http://upload.wikimedia.org/wikipedia/commons/thumb/b/b5/Eye_Horus_Louvre_Sb3566.jpg/722px-Eye_Horus_Louvre_Sb3566.jpg" TargetMode="External"/><Relationship Id="rId33" Type="http://schemas.openxmlformats.org/officeDocument/2006/relationships/hyperlink" Target="http://upload.wikimedia.org/wikipedia/commons/b/be/Egypt.KV6.04.jpg" TargetMode="External"/><Relationship Id="rId2" Type="http://schemas.openxmlformats.org/officeDocument/2006/relationships/hyperlink" Target="http://upload.wikimedia.org/wikipedia/commons/thumb/3/3e/Egypt-12B-021_-_Step_Pyramid_of_Djoser.jpg/800px-Egypt-12B-021_-_Step_Pyramid_of_Djoser.jpg" TargetMode="External"/><Relationship Id="rId16" Type="http://schemas.openxmlformats.org/officeDocument/2006/relationships/hyperlink" Target="http://upload.wikimedia.org/wikipedia/commons/thumb/7/76/PONTY-Collage_Luxor.png/308px-PONTY-Collage_Luxor.png" TargetMode="External"/><Relationship Id="rId20" Type="http://schemas.openxmlformats.org/officeDocument/2006/relationships/hyperlink" Target="http://upload.wikimedia.org/wikipedia/commons/e/ef/Tutanchamon_(js)_3detalle.jpg" TargetMode="External"/><Relationship Id="rId29" Type="http://schemas.openxmlformats.org/officeDocument/2006/relationships/hyperlink" Target="http://upload.wikimedia.org/wikipedia/commons/thumb/0/0b/Geb,_Nut,_Shu.jpg/800px-Geb,_Nut,_Sh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5/Egypt.Giza.Sphinx.01.jpg" TargetMode="External"/><Relationship Id="rId11" Type="http://schemas.openxmlformats.org/officeDocument/2006/relationships/hyperlink" Target="http://upload.wikimedia.org/wikipedia/commons/thumb/9/99/Aboe_Simbel_Tempel_Ramses_II.jpg/800px-Aboe_Simbel_Tempel_Ramses_II.jpg" TargetMode="External"/><Relationship Id="rId24" Type="http://schemas.openxmlformats.org/officeDocument/2006/relationships/hyperlink" Target="http://fi.wikipedia.org/wiki/K%C3%A4ytt%C3%A4j%C3%A4:kompak" TargetMode="External"/><Relationship Id="rId32" Type="http://schemas.openxmlformats.org/officeDocument/2006/relationships/hyperlink" Target="http://commons.wikimedia.org/wiki/User:Stevenj" TargetMode="External"/><Relationship Id="rId5" Type="http://schemas.openxmlformats.org/officeDocument/2006/relationships/hyperlink" Target="http://commons.wikimedia.org/w/index.php?title=User:Janusz_Rec%C5%82aw&amp;action=edit&amp;redlink=1" TargetMode="External"/><Relationship Id="rId15" Type="http://schemas.openxmlformats.org/officeDocument/2006/relationships/hyperlink" Target="http://en.wikipedia.org/wiki/User:MykReeve" TargetMode="External"/><Relationship Id="rId23" Type="http://schemas.openxmlformats.org/officeDocument/2006/relationships/hyperlink" Target="http://upload.wikimedia.org/wikipedia/commons/thumb/f/fb/Abusimbel.jpg/498px-Abusimbel.jpg" TargetMode="External"/><Relationship Id="rId28" Type="http://schemas.openxmlformats.org/officeDocument/2006/relationships/hyperlink" Target="http://commons.wikimedia.org/wiki/User_talk:A._Parrot" TargetMode="External"/><Relationship Id="rId10" Type="http://schemas.openxmlformats.org/officeDocument/2006/relationships/hyperlink" Target="http://upload.wikimedia.org/wikipedia/commons/thumb/2/20/Mastaba_Gizeh_112004.JPG/800px-Mastaba_Gizeh_112004.JPG" TargetMode="External"/><Relationship Id="rId19" Type="http://schemas.openxmlformats.org/officeDocument/2006/relationships/hyperlink" Target="http://upload.wikimedia.org/wikipedia/commons/f/f2/Circumcision_Sakkara_3.jpg" TargetMode="External"/><Relationship Id="rId31" Type="http://schemas.openxmlformats.org/officeDocument/2006/relationships/hyperlink" Target="http://upload.wikimedia.org/wikipedia/commons/thumb/d/d1/Thoth-baboon-British-Museum.jpg/398px-Thoth-baboon-British-Museum.jpg" TargetMode="External"/><Relationship Id="rId4" Type="http://schemas.openxmlformats.org/officeDocument/2006/relationships/hyperlink" Target="http://upload.wikimedia.org/wikipedia/commons/thumb/2/2b/Piramida_Cheopsa.jpg/800px-Piramida_Cheopsa.jpg" TargetMode="External"/><Relationship Id="rId9" Type="http://schemas.openxmlformats.org/officeDocument/2006/relationships/hyperlink" Target="http://upload.wikimedia.org/wikipedia/commons/5/5d/Mastaba_coupe_transv.gif" TargetMode="External"/><Relationship Id="rId14" Type="http://schemas.openxmlformats.org/officeDocument/2006/relationships/hyperlink" Target="http://upload.wikimedia.org/wikipedia/commons/thumb/3/38/Tutanchamun_Maske.jpg/425px-Tutanchamun_Maske.jpg" TargetMode="External"/><Relationship Id="rId22" Type="http://schemas.openxmlformats.org/officeDocument/2006/relationships/hyperlink" Target="http://upload.wikimedia.org/wikipedia/commons/thumb/f/f7/Pharaoh_Akhenaten.jpg/360px-Pharaoh_Akhenaten.jpg" TargetMode="External"/><Relationship Id="rId27" Type="http://schemas.openxmlformats.org/officeDocument/2006/relationships/hyperlink" Target="http://commons.wikimedia.org/wiki/User:A._Parrot" TargetMode="External"/><Relationship Id="rId30" Type="http://schemas.openxmlformats.org/officeDocument/2006/relationships/hyperlink" Target="http://upload.wikimedia.org/wikipedia/commons/thumb/5/50/Apis_bull_on_coffin.jpg/601px-Apis_bull_on_coffi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VY_32_INOVACE_244.DEJ.01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Starověký Egypt - život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686800" cy="6643710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algn="just"/>
            <a:r>
              <a:rPr lang="cs-CZ" b="1" u="sng" dirty="0" smtClean="0"/>
              <a:t>Číslo DUMU</a:t>
            </a:r>
            <a:r>
              <a:rPr lang="cs-CZ" dirty="0" smtClean="0"/>
              <a:t>: 244. DEJ.01</a:t>
            </a:r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materiálu</a:t>
            </a:r>
            <a:r>
              <a:rPr lang="cs-CZ" dirty="0" smtClean="0"/>
              <a:t>: Starověký Egypt - život</a:t>
            </a:r>
          </a:p>
          <a:p>
            <a:pPr algn="just"/>
            <a:r>
              <a:rPr lang="cs-CZ" b="1" u="sng" dirty="0" smtClean="0"/>
              <a:t>Autor</a:t>
            </a:r>
            <a:r>
              <a:rPr lang="cs-CZ" dirty="0" smtClean="0"/>
              <a:t>: Mgr. Soňa Havlíková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7,82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algn="just"/>
            <a:r>
              <a:rPr lang="cs-CZ" b="1" u="sng" smtClean="0"/>
              <a:t>Datum vytvoření</a:t>
            </a:r>
            <a:r>
              <a:rPr lang="cs-CZ" dirty="0" smtClean="0"/>
              <a:t> :1.10.2012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Egypt, Nil, hieroglyfy, zemědělství, faraon, </a:t>
            </a:r>
            <a:r>
              <a:rPr lang="cs-CZ" dirty="0" err="1" smtClean="0"/>
              <a:t>Champolion</a:t>
            </a:r>
            <a:r>
              <a:rPr lang="cs-CZ" dirty="0" smtClean="0"/>
              <a:t>, Rosettská deska, mumifikace, pyramidy, skalní hroby, bohové, posvátná zvířata, Luxor, </a:t>
            </a:r>
            <a:r>
              <a:rPr lang="cs-CZ" dirty="0" err="1" smtClean="0"/>
              <a:t>Karnak</a:t>
            </a:r>
            <a:endParaRPr lang="cs-CZ" dirty="0" smtClean="0"/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Prezentace popisuje jednotlivé aspekty běžného života ve starověkém Egyptě. Zaměřuje se nejprve na život u řeky Nil, zemědělství, rozdělení společnosti, písmo a známé vědy v tomto období. Poté se zabývá pohřby a s tím spojenou architekturou, mumifikací, náboženstvím a uměním. Žák by měl po shlédnutí prezentace být schopen popsat život v Egyptě a dokázat vysvětlit jeho důležité části a specifika.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Starověký Egypt - život</a:t>
            </a:r>
            <a:endParaRPr lang="cs-CZ" sz="4400" dirty="0"/>
          </a:p>
        </p:txBody>
      </p:sp>
      <p:pic>
        <p:nvPicPr>
          <p:cNvPr id="3" name="Picture 2" descr="File:BD Weighing of the Hea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571480"/>
            <a:ext cx="7620000" cy="392430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857224" y="4214818"/>
            <a:ext cx="642942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http://upload.wikimedia.org/wikipedia/commons/thumb/e/ee/BD_Weighing_of_the_Heart.jpg/800px-BD_Weighing_of_the_Heart.jpg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Řeka Nil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3907160" cy="4971182"/>
          </a:xfrm>
        </p:spPr>
        <p:txBody>
          <a:bodyPr>
            <a:normAutofit/>
          </a:bodyPr>
          <a:lstStyle/>
          <a:p>
            <a:r>
              <a:rPr lang="cs-CZ" dirty="0" smtClean="0"/>
              <a:t>Ústí Nilu</a:t>
            </a:r>
          </a:p>
          <a:p>
            <a:r>
              <a:rPr lang="cs-CZ" dirty="0" smtClean="0"/>
              <a:t>Pravidelné záplavy – vhodná zemědělská oblast</a:t>
            </a:r>
          </a:p>
          <a:p>
            <a:r>
              <a:rPr lang="cs-CZ" dirty="0" smtClean="0"/>
              <a:t>Zavlažovací systém</a:t>
            </a:r>
          </a:p>
          <a:p>
            <a:r>
              <a:rPr lang="cs-CZ" dirty="0" smtClean="0"/>
              <a:t>Dvě úrody, rybolov a chov dobytka</a:t>
            </a:r>
          </a:p>
          <a:p>
            <a:r>
              <a:rPr lang="cs-CZ" dirty="0" smtClean="0"/>
              <a:t>Lodní doprava – výměnný obchod</a:t>
            </a:r>
            <a:endParaRPr lang="cs-CZ" dirty="0"/>
          </a:p>
        </p:txBody>
      </p:sp>
      <p:pic>
        <p:nvPicPr>
          <p:cNvPr id="24578" name="Picture 2" descr="File:Kairo, village arabe et pyramids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0"/>
            <a:ext cx="3956608" cy="314324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 rot="10800000" flipV="1">
            <a:off x="5000628" y="2786058"/>
            <a:ext cx="2994149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3"/>
              </a:rPr>
              <a:t>http://upload.wikimedia.org/wikipedia/commons/thumb/d/d1/Kairo%2C_village_arabe_et_pyramids..jpg/754px-Kairo%2C_village_arabe_et_pyramids..jpg</a:t>
            </a:r>
            <a:r>
              <a:rPr lang="cs-CZ" sz="400" dirty="0" smtClean="0"/>
              <a:t>, CC BY-SA, autor: </a:t>
            </a:r>
            <a:r>
              <a:rPr lang="cs-CZ" sz="400" dirty="0" smtClean="0">
                <a:hlinkClick r:id="rId4"/>
              </a:rPr>
              <a:t>New York Public </a:t>
            </a:r>
            <a:r>
              <a:rPr lang="cs-CZ" sz="400" dirty="0" err="1" smtClean="0">
                <a:hlinkClick r:id="rId4"/>
              </a:rPr>
              <a:t>Library</a:t>
            </a:r>
            <a:endParaRPr lang="cs-CZ" sz="400" dirty="0" smtClean="0"/>
          </a:p>
        </p:txBody>
      </p:sp>
      <p:pic>
        <p:nvPicPr>
          <p:cNvPr id="24580" name="Picture 4" descr="File:1805 Cary Map of Egypt - Geographicus - Egypt-cary-180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3286124"/>
            <a:ext cx="3857652" cy="343921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072066" y="6429397"/>
            <a:ext cx="378621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http://upload.wikimedia.org/wikipedia/commons/thumb/5/54/1805_Cary_Map_of_Egypt_-_Geographicus_-_Egypt-cary-1805.jpg/673px-1805_Cary_Map_of_Egypt_-_Geographicus_-_Egypt-cary-1805.jpg</a:t>
            </a:r>
            <a:endParaRPr lang="cs-CZ" sz="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4800" y="4143380"/>
            <a:ext cx="4191000" cy="257176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Pravidelné záplavy, dvě úrody</a:t>
            </a:r>
          </a:p>
          <a:p>
            <a:r>
              <a:rPr lang="cs-CZ" dirty="0" smtClean="0"/>
              <a:t>Pěstování obilí (ječmen, pšenice), luštěnin, zeleniny a ovoce (datle, fíky, víno, granátová jablka)</a:t>
            </a:r>
          </a:p>
          <a:p>
            <a:r>
              <a:rPr lang="cs-CZ" dirty="0" smtClean="0"/>
              <a:t>Chov ovcí, hovězího dobytka, vepřů, drůbeže, rybolov, osli a koně k tahu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/>
          </a:p>
        </p:txBody>
      </p:sp>
      <p:pic>
        <p:nvPicPr>
          <p:cNvPr id="23554" name="Picture 2" descr="Soubor:Tomb of Nakht (2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928670"/>
            <a:ext cx="4343400" cy="570547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572000" y="6429396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http://upload.wikimedia.org/wikipedia/commons/thumb/3/3d/Tomb_of_Nakht_%282%29.jpg/456px-Tomb_of_Nakht_%282%29.jpg</a:t>
            </a:r>
            <a:endParaRPr lang="cs-CZ" sz="500" dirty="0"/>
          </a:p>
        </p:txBody>
      </p:sp>
      <p:pic>
        <p:nvPicPr>
          <p:cNvPr id="23556" name="Picture 4" descr="File:Maler der Grabkammer des Sennudem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1357298"/>
            <a:ext cx="4160374" cy="271464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85720" y="392906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http://upload.wikimedia.org/wikipedia/commons/9/91/Maler_der_Grabkammer_des_Sennudem_001.jpg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910142" cy="5043190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Faraon</a:t>
            </a:r>
            <a:r>
              <a:rPr lang="cs-CZ" dirty="0" smtClean="0"/>
              <a:t> = král</a:t>
            </a:r>
          </a:p>
          <a:p>
            <a:r>
              <a:rPr lang="cs-CZ" b="1" dirty="0" smtClean="0"/>
              <a:t>Královští úředníci</a:t>
            </a:r>
            <a:r>
              <a:rPr lang="cs-CZ" dirty="0" smtClean="0"/>
              <a:t> (správci krajů, soudci, </a:t>
            </a:r>
            <a:r>
              <a:rPr lang="cs-CZ" b="1" dirty="0" smtClean="0"/>
              <a:t>vezír</a:t>
            </a:r>
            <a:r>
              <a:rPr lang="cs-CZ" dirty="0" smtClean="0"/>
              <a:t> – nejvyšší, stavitelé)</a:t>
            </a:r>
          </a:p>
          <a:p>
            <a:r>
              <a:rPr lang="cs-CZ" b="1" dirty="0" smtClean="0"/>
              <a:t>Kněží</a:t>
            </a:r>
          </a:p>
          <a:p>
            <a:r>
              <a:rPr lang="cs-CZ" b="1" dirty="0" smtClean="0"/>
              <a:t>Vojenští hodnostáři</a:t>
            </a:r>
          </a:p>
          <a:p>
            <a:r>
              <a:rPr lang="cs-CZ" b="1" dirty="0" smtClean="0"/>
              <a:t>Řemeslníci</a:t>
            </a:r>
          </a:p>
          <a:p>
            <a:r>
              <a:rPr lang="cs-CZ" b="1" dirty="0" smtClean="0"/>
              <a:t>Zemědělci</a:t>
            </a:r>
          </a:p>
          <a:p>
            <a:r>
              <a:rPr lang="cs-CZ" b="1" dirty="0" smtClean="0"/>
              <a:t>Otroci</a:t>
            </a:r>
            <a:endParaRPr lang="cs-CZ" b="1" dirty="0"/>
          </a:p>
        </p:txBody>
      </p:sp>
      <p:pic>
        <p:nvPicPr>
          <p:cNvPr id="22530" name="Picture 2" descr="File:Pharaoh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0"/>
            <a:ext cx="2465208" cy="478634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357818" y="4714884"/>
            <a:ext cx="228601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http://upload.wikimedia.org/wikipedia/commons/thumb/4/43/Pharaoh.svg/308px-Pharaoh.svg.png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4" tooltip="User:Jeff Dahl"/>
              </a:rPr>
              <a:t>Jeff</a:t>
            </a:r>
            <a:r>
              <a:rPr lang="cs-CZ" sz="500" dirty="0" smtClean="0">
                <a:hlinkClick r:id="rId4" tooltip="User:Jeff Dahl"/>
              </a:rPr>
              <a:t> </a:t>
            </a:r>
            <a:r>
              <a:rPr lang="cs-CZ" sz="500" dirty="0" err="1" smtClean="0">
                <a:hlinkClick r:id="rId4" tooltip="User:Jeff Dahl"/>
              </a:rPr>
              <a:t>Dahl</a:t>
            </a:r>
            <a:endParaRPr lang="cs-CZ" sz="500" dirty="0"/>
          </a:p>
        </p:txBody>
      </p:sp>
      <p:pic>
        <p:nvPicPr>
          <p:cNvPr id="22532" name="Picture 4" descr="http://upload.wikimedia.org/wikipedia/commons/e/ea/Slavebeatin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86380" y="5072074"/>
            <a:ext cx="2571768" cy="154306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286380" y="657227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http://upload.wikimedia.org/wikipedia/commons/e/ea/Slavebeating.jpg</a:t>
            </a:r>
            <a:endParaRPr lang="cs-CZ" sz="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15272" y="4071942"/>
            <a:ext cx="1214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Faraon a bití otroka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411216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Papyrus, kámen</a:t>
            </a:r>
          </a:p>
          <a:p>
            <a:r>
              <a:rPr lang="cs-CZ" dirty="0" smtClean="0"/>
              <a:t>Rákos, štětec</a:t>
            </a:r>
          </a:p>
          <a:p>
            <a:r>
              <a:rPr lang="cs-CZ" dirty="0" smtClean="0"/>
              <a:t>Typy: Hieroglyfy</a:t>
            </a:r>
          </a:p>
          <a:p>
            <a:r>
              <a:rPr lang="cs-CZ" dirty="0" smtClean="0"/>
              <a:t>Hieratické</a:t>
            </a:r>
          </a:p>
          <a:p>
            <a:r>
              <a:rPr lang="cs-CZ" dirty="0" smtClean="0"/>
              <a:t>Démotické </a:t>
            </a:r>
          </a:p>
          <a:p>
            <a:r>
              <a:rPr lang="cs-CZ" b="1" dirty="0" err="1" smtClean="0"/>
              <a:t>François</a:t>
            </a:r>
            <a:r>
              <a:rPr lang="cs-CZ" b="1" dirty="0" smtClean="0"/>
              <a:t> </a:t>
            </a:r>
            <a:r>
              <a:rPr lang="cs-CZ" b="1" dirty="0" err="1" smtClean="0"/>
              <a:t>Champollion</a:t>
            </a:r>
            <a:endParaRPr lang="cs-CZ" b="1" dirty="0" smtClean="0"/>
          </a:p>
          <a:p>
            <a:r>
              <a:rPr lang="cs-CZ" dirty="0" smtClean="0"/>
              <a:t>Rosettská deska</a:t>
            </a:r>
          </a:p>
          <a:p>
            <a:r>
              <a:rPr lang="cs-CZ" dirty="0" smtClean="0"/>
              <a:t>Knihy mrtvých, nápisy</a:t>
            </a:r>
          </a:p>
        </p:txBody>
      </p:sp>
      <p:pic>
        <p:nvPicPr>
          <p:cNvPr id="21506" name="Picture 2" descr="File:Louvre-antiquites-egyptiennes-p1020372 Cropped and bg reduc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285728"/>
            <a:ext cx="1689585" cy="221457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143504" y="2357430"/>
            <a:ext cx="235745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3"/>
              </a:rPr>
              <a:t>http://upload.wikimedia.org/wikipedia/commons/thumb/5/58/Louvre-antiquites-egyptiennes-p1020372_Cropped_and_bg_reduced.png/457px-Louvre-antiquites-egyptiennes-p1020372_Cropped_and_bg_reduced.png</a:t>
            </a:r>
            <a:r>
              <a:rPr lang="cs-CZ" sz="400" dirty="0" smtClean="0"/>
              <a:t>, CC BY-SA, autor:: </a:t>
            </a:r>
            <a:r>
              <a:rPr lang="en-US" sz="400" dirty="0" smtClean="0"/>
              <a:t>Original by </a:t>
            </a:r>
            <a:r>
              <a:rPr lang="en-US" sz="400" dirty="0" err="1" smtClean="0">
                <a:hlinkClick r:id="rId4" tooltip="User:Rama"/>
              </a:rPr>
              <a:t>User:Rama</a:t>
            </a:r>
            <a:r>
              <a:rPr lang="en-US" sz="400" dirty="0" smtClean="0"/>
              <a:t>, </a:t>
            </a:r>
            <a:r>
              <a:rPr lang="en-US" sz="400" dirty="0" err="1" smtClean="0"/>
              <a:t>photoshop</a:t>
            </a:r>
            <a:r>
              <a:rPr lang="en-US" sz="400" dirty="0" smtClean="0"/>
              <a:t> cropped and background darkened version by </a:t>
            </a:r>
            <a:r>
              <a:rPr lang="en-US" sz="400" dirty="0" err="1" smtClean="0">
                <a:hlinkClick r:id="rId5" tooltip="User:Jeff Dahl"/>
              </a:rPr>
              <a:t>User:Jeff</a:t>
            </a:r>
            <a:r>
              <a:rPr lang="en-US" sz="400" dirty="0" smtClean="0">
                <a:hlinkClick r:id="rId5" tooltip="User:Jeff Dahl"/>
              </a:rPr>
              <a:t> Dahl</a:t>
            </a:r>
            <a:endParaRPr lang="cs-CZ" sz="400" dirty="0"/>
          </a:p>
        </p:txBody>
      </p:sp>
      <p:pic>
        <p:nvPicPr>
          <p:cNvPr id="21508" name="Picture 4" descr="File:CG 9422 C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14942" y="2786058"/>
            <a:ext cx="3276600" cy="369570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9" name="Obdélník 8"/>
          <p:cNvSpPr/>
          <p:nvPr/>
        </p:nvSpPr>
        <p:spPr>
          <a:xfrm>
            <a:off x="5143504" y="6500834"/>
            <a:ext cx="350046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http://upload.wikimedia.org/wikipedia/commons/thumb/a/a4/CG_9422_C.svg/344px-CG_9422_C.svg.png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Champollion</a:t>
            </a:r>
            <a:r>
              <a:rPr lang="cs-CZ" dirty="0" smtClean="0"/>
              <a:t> a rosettská deska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340768"/>
            <a:ext cx="2448272" cy="297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196752"/>
            <a:ext cx="4248472" cy="54467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51520" y="5013176"/>
            <a:ext cx="43915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1822 – řecké písmo, hieratické a hieroglyfy</a:t>
            </a:r>
          </a:p>
          <a:p>
            <a:r>
              <a:rPr lang="cs-CZ" dirty="0" smtClean="0"/>
              <a:t>Dnes v Britském muzeu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28662" y="4000504"/>
            <a:ext cx="200024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http://upload.wikimedia.org/wikipedia/commons/thumb/6/6c/Leon_Cogniet_-_Jean-Francois_Champollion.jpg/495px-Leon_Cogniet_-_Jean-Francois_Champollion.jpg</a:t>
            </a:r>
            <a:endParaRPr lang="cs-CZ" sz="400" dirty="0"/>
          </a:p>
        </p:txBody>
      </p:sp>
      <p:sp>
        <p:nvSpPr>
          <p:cNvPr id="8" name="Obdélník 7"/>
          <p:cNvSpPr/>
          <p:nvPr/>
        </p:nvSpPr>
        <p:spPr>
          <a:xfrm>
            <a:off x="4572000" y="650083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http://upload.wikimedia.org/wikipedia/commons/thumb/c/ca/Rosetta_Stone_BW.jpeg/468px-Rosetta_Stone_BW.jpeg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Astronomie</a:t>
            </a:r>
            <a:r>
              <a:rPr lang="cs-CZ" dirty="0" smtClean="0"/>
              <a:t> – předvídání záplav, kalendář (365 dní, 12 měsíců po 30 dnech + 5 dní oslavy)</a:t>
            </a:r>
          </a:p>
          <a:p>
            <a:r>
              <a:rPr lang="cs-CZ" b="1" dirty="0" smtClean="0"/>
              <a:t>Matematika</a:t>
            </a:r>
            <a:r>
              <a:rPr lang="cs-CZ" dirty="0" smtClean="0"/>
              <a:t> – váhy, výpočty ploch, objemy těles</a:t>
            </a:r>
          </a:p>
          <a:p>
            <a:r>
              <a:rPr lang="cs-CZ" b="1" dirty="0" smtClean="0"/>
              <a:t>Historie</a:t>
            </a:r>
            <a:r>
              <a:rPr lang="cs-CZ" dirty="0" smtClean="0"/>
              <a:t> – záznamy o panovnících</a:t>
            </a:r>
          </a:p>
          <a:p>
            <a:r>
              <a:rPr lang="cs-CZ" b="1" dirty="0" smtClean="0"/>
              <a:t>Lékařství</a:t>
            </a:r>
            <a:r>
              <a:rPr lang="cs-CZ" dirty="0" smtClean="0"/>
              <a:t> – spojeno s vírou mumifikace, znalosti anatomie, složité operace, lékařské učebnice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Astronomie</a:t>
            </a:r>
            <a:endParaRPr lang="cs-CZ" dirty="0"/>
          </a:p>
        </p:txBody>
      </p:sp>
      <p:pic>
        <p:nvPicPr>
          <p:cNvPr id="17410" name="Picture 2" descr="Soubor:Cellarius ptolemaic syst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14422"/>
            <a:ext cx="6231894" cy="521497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71472" y="6429396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http://upload.wikimedia.org/wikipedia/commons/thumb/9/9c/Cellarius_ptolemaic_system.jpg/717px-Cellarius_ptolemaic_system.jpg</a:t>
            </a:r>
            <a:endParaRPr lang="cs-CZ" sz="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29454" y="1285860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Ptolemájovský model vesmíru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Matematika</a:t>
            </a:r>
            <a:endParaRPr lang="cs-CZ" dirty="0"/>
          </a:p>
        </p:txBody>
      </p:sp>
      <p:pic>
        <p:nvPicPr>
          <p:cNvPr id="16386" name="Picture 2" descr="http://upload.wikimedia.org/wikipedia/commons/f/fd/Moskou-papyr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3357562"/>
            <a:ext cx="4167217" cy="200026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14282" y="5357826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http://upload.wikimedia.org/wikipedia/commons/f/fd/Moskou-papyrus.jpg</a:t>
            </a:r>
            <a:endParaRPr lang="cs-CZ" sz="500" dirty="0"/>
          </a:p>
        </p:txBody>
      </p:sp>
      <p:pic>
        <p:nvPicPr>
          <p:cNvPr id="16433" name="Picture 49" descr="File:Neferetiabe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40866" y="2857496"/>
            <a:ext cx="4803134" cy="3643338"/>
          </a:xfrm>
          <a:prstGeom prst="rect">
            <a:avLst/>
          </a:prstGeom>
          <a:noFill/>
        </p:spPr>
      </p:pic>
      <p:sp>
        <p:nvSpPr>
          <p:cNvPr id="66" name="Obdélník 65"/>
          <p:cNvSpPr/>
          <p:nvPr/>
        </p:nvSpPr>
        <p:spPr>
          <a:xfrm>
            <a:off x="4071934" y="6500834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>
                <a:hlinkClick r:id="rId4"/>
              </a:rPr>
              <a:t>http://upload.wikimedia.org/wikipedia/commons/thumb/b/bd/Neferetiabet.jpg/791px-Neferetiabet.jpg</a:t>
            </a:r>
            <a:r>
              <a:rPr lang="cs-CZ" sz="500" dirty="0" smtClean="0"/>
              <a:t>, CC BY-SA. Autor:  </a:t>
            </a:r>
            <a:r>
              <a:rPr lang="cs-CZ" sz="500" dirty="0" err="1" smtClean="0">
                <a:hlinkClick r:id="rId5" tooltip="User:Einsamer Schütze"/>
              </a:rPr>
              <a:t>Einsamer</a:t>
            </a:r>
            <a:r>
              <a:rPr lang="cs-CZ" sz="500" dirty="0" smtClean="0">
                <a:hlinkClick r:id="rId5" tooltip="User:Einsamer Schütze"/>
              </a:rPr>
              <a:t> </a:t>
            </a:r>
            <a:r>
              <a:rPr lang="cs-CZ" sz="500" dirty="0" err="1" smtClean="0">
                <a:hlinkClick r:id="rId5" tooltip="User:Einsamer Schütze"/>
              </a:rPr>
              <a:t>Schütze</a:t>
            </a:r>
            <a:r>
              <a:rPr lang="cs-CZ" sz="500" dirty="0" smtClean="0"/>
              <a:t> (</a:t>
            </a:r>
            <a:r>
              <a:rPr lang="cs-CZ" sz="500" dirty="0" err="1" smtClean="0"/>
              <a:t>Own</a:t>
            </a:r>
            <a:r>
              <a:rPr lang="cs-CZ" sz="500" dirty="0" smtClean="0"/>
              <a:t> </a:t>
            </a:r>
            <a:r>
              <a:rPr lang="cs-CZ" sz="500" dirty="0" err="1" smtClean="0"/>
              <a:t>work</a:t>
            </a:r>
            <a:r>
              <a:rPr lang="cs-CZ" sz="500" dirty="0" smtClean="0"/>
              <a:t>)</a:t>
            </a:r>
            <a:endParaRPr lang="cs-CZ" sz="500" dirty="0"/>
          </a:p>
        </p:txBody>
      </p:sp>
      <p:pic>
        <p:nvPicPr>
          <p:cNvPr id="16434" name="Picture 5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20" y="1357298"/>
            <a:ext cx="8643997" cy="110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8" name="Obdélník 67"/>
          <p:cNvSpPr/>
          <p:nvPr/>
        </p:nvSpPr>
        <p:spPr>
          <a:xfrm>
            <a:off x="285720" y="2428868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http://en.wikipedia.org/wiki/Egyptian_mathematics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Mumifikace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4534794" cy="4525963"/>
          </a:xfrm>
        </p:spPr>
        <p:txBody>
          <a:bodyPr/>
          <a:lstStyle/>
          <a:p>
            <a:r>
              <a:rPr lang="cs-CZ" dirty="0" smtClean="0"/>
              <a:t>Kanopa</a:t>
            </a:r>
          </a:p>
          <a:p>
            <a:r>
              <a:rPr lang="cs-CZ" dirty="0" smtClean="0"/>
              <a:t>Sarkofág</a:t>
            </a:r>
          </a:p>
          <a:p>
            <a:r>
              <a:rPr lang="cs-CZ" dirty="0" smtClean="0"/>
              <a:t>Balzamování </a:t>
            </a:r>
          </a:p>
          <a:p>
            <a:r>
              <a:rPr lang="cs-CZ" dirty="0" smtClean="0"/>
              <a:t>Pohřby podle majetku</a:t>
            </a:r>
          </a:p>
        </p:txBody>
      </p:sp>
      <p:pic>
        <p:nvPicPr>
          <p:cNvPr id="13314" name="Picture 2" descr="File:Anubis attending the mummy of Sennedj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142852"/>
            <a:ext cx="3549813" cy="264320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214942" y="2571744"/>
            <a:ext cx="328614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http://upload.wikimedia.org/wikipedia/commons/0/06/Anubis_attending_the_mummy_of_Sennedjem.jpg</a:t>
            </a:r>
            <a:endParaRPr lang="cs-CZ" sz="500" dirty="0"/>
          </a:p>
        </p:txBody>
      </p:sp>
      <p:pic>
        <p:nvPicPr>
          <p:cNvPr id="13316" name="Picture 4" descr="Soubor:CanopicJarsOfNeskhons-BritishMuseum-August21-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643314"/>
            <a:ext cx="3357586" cy="2869731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57158" y="6357958"/>
            <a:ext cx="3357586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4"/>
              </a:rPr>
              <a:t>http://upload.wikimedia.org/wikipedia/commons/thumb/8/8f/CanopicJarsOfNeskhons-BritishMuseum-August21-08.jpg/702px-CanopicJarsOfNeskhons-BritishMuseum-August21-08.jpg</a:t>
            </a:r>
            <a:r>
              <a:rPr lang="cs-CZ" sz="500" dirty="0" smtClean="0"/>
              <a:t>, CC BY_SA, autor: </a:t>
            </a:r>
            <a:r>
              <a:rPr lang="cs-CZ" sz="500" dirty="0" smtClean="0">
                <a:hlinkClick r:id="rId5" tooltip="User:Captmondo"/>
              </a:rPr>
              <a:t>User:</a:t>
            </a:r>
            <a:r>
              <a:rPr lang="cs-CZ" sz="500" dirty="0" err="1" smtClean="0">
                <a:hlinkClick r:id="rId5" tooltip="User:Captmondo"/>
              </a:rPr>
              <a:t>Captmondo</a:t>
            </a:r>
            <a:r>
              <a:rPr lang="cs-CZ" sz="500" dirty="0" smtClean="0"/>
              <a:t> (</a:t>
            </a:r>
            <a:r>
              <a:rPr lang="cs-CZ" sz="500" dirty="0" err="1" smtClean="0"/>
              <a:t>Own</a:t>
            </a:r>
            <a:r>
              <a:rPr lang="cs-CZ" sz="500" dirty="0" smtClean="0"/>
              <a:t> </a:t>
            </a:r>
            <a:r>
              <a:rPr lang="cs-CZ" sz="500" dirty="0" err="1" smtClean="0"/>
              <a:t>work</a:t>
            </a:r>
            <a:r>
              <a:rPr lang="cs-CZ" sz="500" dirty="0" smtClean="0"/>
              <a:t> (</a:t>
            </a:r>
            <a:r>
              <a:rPr lang="cs-CZ" sz="500" dirty="0" err="1" smtClean="0"/>
              <a:t>photo</a:t>
            </a:r>
            <a:r>
              <a:rPr lang="cs-CZ" sz="500" dirty="0" smtClean="0"/>
              <a:t>))</a:t>
            </a:r>
            <a:endParaRPr lang="cs-CZ" sz="500" dirty="0"/>
          </a:p>
        </p:txBody>
      </p:sp>
      <p:pic>
        <p:nvPicPr>
          <p:cNvPr id="13318" name="Picture 6" descr="Soubor:Egypte louvre 004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14942" y="2928934"/>
            <a:ext cx="2498917" cy="3786238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5214942" y="6429396"/>
            <a:ext cx="250033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7"/>
              </a:rPr>
              <a:t>http://upload.wikimedia.org/wikipedia/commons/thumb/8/8d/Egypte_louvre_004.jpg/396px-Egypte_louvre_004.jpg</a:t>
            </a:r>
            <a:r>
              <a:rPr lang="cs-CZ" sz="500" dirty="0" smtClean="0"/>
              <a:t>, CC BY-SA, autor: </a:t>
            </a:r>
            <a:r>
              <a:rPr lang="en-US" sz="500" dirty="0" smtClean="0">
                <a:hlinkClick r:id="rId8" tooltip="fr:Utilisateur:Aoineko"/>
              </a:rPr>
              <a:t>Guillaume Blanchard</a:t>
            </a:r>
            <a:r>
              <a:rPr lang="en-US" sz="500" dirty="0" smtClean="0"/>
              <a:t>, July 2004, Fujifilm S6900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332037"/>
            <a:ext cx="5203304" cy="4525963"/>
          </a:xfrm>
        </p:spPr>
        <p:txBody>
          <a:bodyPr/>
          <a:lstStyle/>
          <a:p>
            <a:r>
              <a:rPr lang="cs-CZ" dirty="0" smtClean="0"/>
              <a:t>Spjata s pohřbíváním</a:t>
            </a:r>
          </a:p>
          <a:p>
            <a:r>
              <a:rPr lang="cs-CZ" dirty="0" smtClean="0"/>
              <a:t>Mastaba (obdélník)</a:t>
            </a:r>
          </a:p>
          <a:p>
            <a:r>
              <a:rPr lang="cs-CZ" dirty="0" smtClean="0"/>
              <a:t>Pyramidy (</a:t>
            </a:r>
            <a:r>
              <a:rPr lang="cs-CZ" dirty="0" err="1" smtClean="0"/>
              <a:t>Sakkára</a:t>
            </a:r>
            <a:r>
              <a:rPr lang="cs-CZ" dirty="0" smtClean="0"/>
              <a:t> a Gíza)</a:t>
            </a:r>
          </a:p>
          <a:p>
            <a:r>
              <a:rPr lang="cs-CZ" dirty="0" smtClean="0"/>
              <a:t>Skalní hroby (Údolí králů u </a:t>
            </a:r>
            <a:r>
              <a:rPr lang="cs-CZ" dirty="0" err="1" smtClean="0"/>
              <a:t>Vésetu</a:t>
            </a:r>
            <a:r>
              <a:rPr lang="cs-CZ" dirty="0" smtClean="0"/>
              <a:t>)</a:t>
            </a:r>
          </a:p>
          <a:p>
            <a:r>
              <a:rPr lang="cs-CZ" dirty="0" smtClean="0"/>
              <a:t>Chrámy (</a:t>
            </a:r>
            <a:r>
              <a:rPr lang="cs-CZ" dirty="0" err="1" smtClean="0"/>
              <a:t>Karnak</a:t>
            </a:r>
            <a:r>
              <a:rPr lang="cs-CZ" dirty="0" smtClean="0"/>
              <a:t> a Luxor)</a:t>
            </a:r>
          </a:p>
          <a:p>
            <a:r>
              <a:rPr lang="cs-CZ" dirty="0" smtClean="0"/>
              <a:t>Domy a paláce</a:t>
            </a:r>
          </a:p>
          <a:p>
            <a:endParaRPr lang="cs-CZ" dirty="0"/>
          </a:p>
        </p:txBody>
      </p:sp>
      <p:pic>
        <p:nvPicPr>
          <p:cNvPr id="12290" name="Picture 2" descr="Soubor:All Gizah Pyramid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14950" y="0"/>
            <a:ext cx="4729050" cy="314481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500562" y="2928934"/>
            <a:ext cx="342900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http://upload.wikimedia.org/wikipedia/commons/a/af/All_Gizah_Pyramids.jpg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4"/>
              </a:rPr>
              <a:t>Ricardo</a:t>
            </a:r>
            <a:r>
              <a:rPr lang="cs-CZ" sz="500" dirty="0" smtClean="0">
                <a:hlinkClick r:id="rId4"/>
              </a:rPr>
              <a:t> </a:t>
            </a:r>
            <a:r>
              <a:rPr lang="cs-CZ" sz="500" dirty="0" err="1" smtClean="0">
                <a:hlinkClick r:id="rId4"/>
              </a:rPr>
              <a:t>Liberato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MAstaba</a:t>
            </a:r>
            <a:endParaRPr lang="cs-CZ" dirty="0"/>
          </a:p>
        </p:txBody>
      </p:sp>
      <p:pic>
        <p:nvPicPr>
          <p:cNvPr id="11266" name="Picture 2" descr="Soubor:Mastab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142984"/>
            <a:ext cx="4514850" cy="278130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85720" y="3643314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http://upload.wikimedia.org/wikipedia/commons/6/6d/Mastaba.jpg</a:t>
            </a:r>
            <a:endParaRPr lang="cs-CZ" sz="500" dirty="0"/>
          </a:p>
        </p:txBody>
      </p:sp>
      <p:pic>
        <p:nvPicPr>
          <p:cNvPr id="11268" name="Picture 4" descr="Fichier:Mastaba coupe transv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0296" y="1000109"/>
            <a:ext cx="3963703" cy="328614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5143504" y="4286256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http://upload.wikimedia.org/wikipedia/commons/5/5d/Mastaba_coupe_transv.gif</a:t>
            </a:r>
            <a:endParaRPr lang="cs-CZ" sz="500" dirty="0"/>
          </a:p>
        </p:txBody>
      </p:sp>
      <p:pic>
        <p:nvPicPr>
          <p:cNvPr id="11270" name="Picture 6" descr="Fichier:Mastaba Gizeh 11200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85852" y="4071942"/>
            <a:ext cx="3524241" cy="2643181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285852" y="6688723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http://upload.wikimedia.org/wikipedia/commons/thumb/2/20/Mastaba_Gizeh_112004.JPG/800px-Mastaba_Gizeh_112004.JPG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Pyramidy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3320348" cy="2947198"/>
          </a:xfrm>
        </p:spPr>
        <p:txBody>
          <a:bodyPr>
            <a:normAutofit fontScale="77500" lnSpcReduction="20000"/>
          </a:bodyPr>
          <a:lstStyle/>
          <a:p>
            <a:r>
              <a:rPr lang="cs-CZ" dirty="0" err="1" smtClean="0"/>
              <a:t>Džoserova</a:t>
            </a:r>
            <a:r>
              <a:rPr lang="cs-CZ" dirty="0" smtClean="0"/>
              <a:t> pyramida</a:t>
            </a:r>
          </a:p>
          <a:p>
            <a:r>
              <a:rPr lang="cs-CZ" dirty="0" smtClean="0"/>
              <a:t>Pyramidy v Gíze – podle velikosti</a:t>
            </a:r>
          </a:p>
          <a:p>
            <a:r>
              <a:rPr lang="cs-CZ" dirty="0" err="1" smtClean="0"/>
              <a:t>Chufova</a:t>
            </a:r>
            <a:endParaRPr lang="cs-CZ" dirty="0" smtClean="0"/>
          </a:p>
          <a:p>
            <a:r>
              <a:rPr lang="cs-CZ" dirty="0" err="1" smtClean="0"/>
              <a:t>Rachefova</a:t>
            </a:r>
            <a:r>
              <a:rPr lang="cs-CZ" dirty="0" smtClean="0"/>
              <a:t> + sfinga</a:t>
            </a:r>
          </a:p>
          <a:p>
            <a:r>
              <a:rPr lang="cs-CZ" dirty="0" err="1" smtClean="0"/>
              <a:t>Menkaureova</a:t>
            </a:r>
            <a:endParaRPr lang="cs-CZ" dirty="0" smtClean="0"/>
          </a:p>
          <a:p>
            <a:r>
              <a:rPr lang="cs-CZ" dirty="0" smtClean="0"/>
              <a:t>Pohřební výbava</a:t>
            </a:r>
            <a:endParaRPr lang="cs-CZ" dirty="0"/>
          </a:p>
        </p:txBody>
      </p:sp>
      <p:pic>
        <p:nvPicPr>
          <p:cNvPr id="9218" name="Picture 2" descr="File:Egypt-12B-021 - Step Pyramid of Djos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43452" y="0"/>
            <a:ext cx="4200548" cy="315041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000628" y="2857496"/>
            <a:ext cx="371476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http://upload.wikimedia.org/wikipedia/commons/thumb/3/3e/Egypt-12B-021_-_Step_Pyramid_of_Djoser.jpg/800px-Egypt-12B-021_-_Step_Pyramid_of_Djoser.jpg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4"/>
              </a:rPr>
              <a:t>Dennis</a:t>
            </a:r>
            <a:r>
              <a:rPr lang="cs-CZ" sz="500" dirty="0" smtClean="0">
                <a:hlinkClick r:id="rId4"/>
              </a:rPr>
              <a:t> </a:t>
            </a:r>
            <a:r>
              <a:rPr lang="cs-CZ" sz="500" dirty="0" err="1" smtClean="0">
                <a:hlinkClick r:id="rId4"/>
              </a:rPr>
              <a:t>Jarvis</a:t>
            </a:r>
            <a:endParaRPr lang="cs-CZ" sz="500" dirty="0"/>
          </a:p>
        </p:txBody>
      </p:sp>
      <p:pic>
        <p:nvPicPr>
          <p:cNvPr id="9220" name="Picture 4" descr="File:Piramida Cheops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786190"/>
            <a:ext cx="4357686" cy="287062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0" y="6688723"/>
            <a:ext cx="4357686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6"/>
              </a:rPr>
              <a:t>http://upload.wikimedia.org/wikipedia/commons/thumb/2/2b/Piramida_Cheopsa.jpg/800px-Piramida_Cheopsa.jpg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7" tooltip="User:Janusz Recław (stránka neexistuje)"/>
              </a:rPr>
              <a:t>Janusz</a:t>
            </a:r>
            <a:r>
              <a:rPr lang="cs-CZ" sz="500" dirty="0" smtClean="0">
                <a:hlinkClick r:id="rId7" tooltip="User:Janusz Recław (stránka neexistuje)"/>
              </a:rPr>
              <a:t> </a:t>
            </a:r>
            <a:r>
              <a:rPr lang="cs-CZ" sz="500" dirty="0" err="1" smtClean="0">
                <a:hlinkClick r:id="rId7" tooltip="User:Janusz Recław (stránka neexistuje)"/>
              </a:rPr>
              <a:t>Recław</a:t>
            </a:r>
            <a:endParaRPr lang="cs-CZ" sz="500" dirty="0"/>
          </a:p>
        </p:txBody>
      </p:sp>
      <p:pic>
        <p:nvPicPr>
          <p:cNvPr id="9222" name="Picture 6" descr="Fichier:Egypt.Giza.Sphinx.01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62470" y="3286124"/>
            <a:ext cx="4381530" cy="3286148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4714876" y="6688723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>
                <a:hlinkClick r:id="rId9"/>
              </a:rPr>
              <a:t>http://upload.wikimedia.org/wikipedia/commons/c/c5/Egypt.Giza.Sphinx.01.jpg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10" tooltip="en:User:Hajor"/>
              </a:rPr>
              <a:t>en</a:t>
            </a:r>
            <a:r>
              <a:rPr lang="cs-CZ" sz="500" dirty="0" smtClean="0">
                <a:hlinkClick r:id="rId10" tooltip="en:User:Hajor"/>
              </a:rPr>
              <a:t>:User:</a:t>
            </a:r>
            <a:r>
              <a:rPr lang="cs-CZ" sz="500" dirty="0" err="1" smtClean="0">
                <a:hlinkClick r:id="rId10" tooltip="en:User:Hajor"/>
              </a:rPr>
              <a:t>Hajor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Skalní hroby – Údolí králů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717032"/>
            <a:ext cx="2078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Hrobka </a:t>
            </a:r>
            <a:r>
              <a:rPr lang="cs-CZ" dirty="0" err="1" smtClean="0"/>
              <a:t>Ramesse</a:t>
            </a:r>
            <a:r>
              <a:rPr lang="cs-CZ" dirty="0" smtClean="0"/>
              <a:t> II.</a:t>
            </a:r>
            <a:endParaRPr lang="cs-CZ" dirty="0"/>
          </a:p>
        </p:txBody>
      </p:sp>
      <p:pic>
        <p:nvPicPr>
          <p:cNvPr id="8194" name="Picture 2" descr="Soubor:Aboe Simbel Tempel Ramses 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142984"/>
            <a:ext cx="3928924" cy="261764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42844" y="3500438"/>
            <a:ext cx="400052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http://upload.wikimedia.org/wikipedia/commons/thumb/9/99/Aboe_Simbel_Tempel_Ramses_II.jpg/800px-Aboe_Simbel_Tempel_Ramses_II.jpg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Marion</a:t>
            </a:r>
            <a:r>
              <a:rPr lang="cs-CZ" sz="500" dirty="0" smtClean="0"/>
              <a:t> </a:t>
            </a:r>
            <a:r>
              <a:rPr lang="cs-CZ" sz="500" dirty="0" err="1" smtClean="0"/>
              <a:t>Golsteijn</a:t>
            </a:r>
            <a:endParaRPr lang="cs-CZ" sz="500" dirty="0"/>
          </a:p>
        </p:txBody>
      </p:sp>
      <p:pic>
        <p:nvPicPr>
          <p:cNvPr id="8196" name="Picture 4" descr="File:Valley of the Kings panoram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44" y="4214818"/>
            <a:ext cx="8786874" cy="2152785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0" y="6429396"/>
            <a:ext cx="6215106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5"/>
              </a:rPr>
              <a:t>http://upload.wikimedia.org/wikipedia/commons/thumb/b/b8/Valley_of_the_Kings_panorama.jpg/800px-Valley_of_the_Kings_panorama.jpg</a:t>
            </a:r>
            <a:r>
              <a:rPr lang="cs-CZ" sz="500" dirty="0" smtClean="0"/>
              <a:t>, CC BY-SA, autor: </a:t>
            </a:r>
            <a:r>
              <a:rPr lang="cs-CZ" sz="500" dirty="0" smtClean="0">
                <a:hlinkClick r:id="rId6" tooltip="User:Nikola Smolenski"/>
              </a:rPr>
              <a:t>Nikola </a:t>
            </a:r>
            <a:r>
              <a:rPr lang="cs-CZ" sz="500" dirty="0" err="1" smtClean="0">
                <a:hlinkClick r:id="rId6" tooltip="User:Nikola Smolenski"/>
              </a:rPr>
              <a:t>Smolenski</a:t>
            </a:r>
            <a:endParaRPr lang="cs-CZ" sz="500" dirty="0"/>
          </a:p>
        </p:txBody>
      </p:sp>
      <p:pic>
        <p:nvPicPr>
          <p:cNvPr id="8198" name="Picture 6" descr="Soubor:Tutanchamun Mask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1142984"/>
            <a:ext cx="2071702" cy="2919882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 rot="10800000" flipV="1">
            <a:off x="4572000" y="3714752"/>
            <a:ext cx="214314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8"/>
              </a:rPr>
              <a:t>http://upload.wikimedia.org/wikipedia/commons/thumb/3/38/Tutanchamun_Maske.jpg/425px-Tutanchamun_Maske.jpg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9" tooltip="en:User:MykReeve"/>
              </a:rPr>
              <a:t>en</a:t>
            </a:r>
            <a:r>
              <a:rPr lang="cs-CZ" sz="500" dirty="0" smtClean="0">
                <a:hlinkClick r:id="rId9" tooltip="en:User:MykReeve"/>
              </a:rPr>
              <a:t>:User:</a:t>
            </a:r>
            <a:r>
              <a:rPr lang="cs-CZ" sz="500" dirty="0" err="1" smtClean="0">
                <a:hlinkClick r:id="rId9" tooltip="en:User:MykReeve"/>
              </a:rPr>
              <a:t>MykReeve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57686" y="285728"/>
            <a:ext cx="5562608" cy="838200"/>
          </a:xfrm>
        </p:spPr>
        <p:txBody>
          <a:bodyPr/>
          <a:lstStyle/>
          <a:p>
            <a:r>
              <a:rPr lang="cs-CZ" dirty="0" smtClean="0"/>
              <a:t>Luxor a </a:t>
            </a:r>
            <a:r>
              <a:rPr lang="cs-CZ" dirty="0" err="1" smtClean="0"/>
              <a:t>karnak</a:t>
            </a:r>
            <a:endParaRPr lang="cs-CZ" dirty="0"/>
          </a:p>
        </p:txBody>
      </p:sp>
      <p:pic>
        <p:nvPicPr>
          <p:cNvPr id="7170" name="Picture 2" descr="Fichier:PONTY-Collage Luxo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89215"/>
            <a:ext cx="3429024" cy="6668785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14282" y="6611779"/>
            <a:ext cx="335757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http://upload.wikimedia.org/wikipedia/commons/thumb/7/76/PONTY-Collage_Luxor.png/308px-PONTY-Collage_Luxor.png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4" tooltip="User:Ahmadpontymageed"/>
              </a:rPr>
              <a:t>Ahmadpontymageed</a:t>
            </a:r>
            <a:endParaRPr lang="cs-CZ" sz="500" dirty="0"/>
          </a:p>
        </p:txBody>
      </p:sp>
      <p:pic>
        <p:nvPicPr>
          <p:cNvPr id="7172" name="Picture 4" descr="Fichier:Karnak20(js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14744" y="1643050"/>
            <a:ext cx="5371277" cy="357190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714744" y="5143512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>
                <a:hlinkClick r:id="rId6"/>
              </a:rPr>
              <a:t>http://upload.wikimedia.org/wikipedia/commons/thumb/e/eb/Karnak20%28js%29.jpg/800px-Karnak20%28js%29.jpg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Jerzy</a:t>
            </a:r>
            <a:r>
              <a:rPr lang="cs-CZ" sz="500" dirty="0" smtClean="0"/>
              <a:t> </a:t>
            </a:r>
            <a:r>
              <a:rPr lang="cs-CZ" sz="500" dirty="0" err="1" smtClean="0"/>
              <a:t>Strzelecki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 a 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3115072" cy="1226765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Hieratická perspektiva</a:t>
            </a:r>
          </a:p>
          <a:p>
            <a:r>
              <a:rPr lang="cs-CZ" dirty="0" smtClean="0"/>
              <a:t>Pásová perspektiva</a:t>
            </a:r>
          </a:p>
          <a:p>
            <a:r>
              <a:rPr lang="cs-CZ" dirty="0" smtClean="0"/>
              <a:t>Profil a 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  <a:r>
              <a:rPr lang="cs-CZ" dirty="0" err="1" smtClean="0"/>
              <a:t>face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214686"/>
            <a:ext cx="4968551" cy="3384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 descr="Fichier:Circumcision Sakkara 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3144" y="214290"/>
            <a:ext cx="3280855" cy="221457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857884" y="2214554"/>
            <a:ext cx="3143272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http://upload.wikimedia.org/wikipedia/commons/f/f2/Circumcision_Sakkara_3.jpg</a:t>
            </a:r>
            <a:endParaRPr lang="cs-CZ" sz="500" dirty="0"/>
          </a:p>
        </p:txBody>
      </p:sp>
      <p:sp>
        <p:nvSpPr>
          <p:cNvPr id="8" name="Obdélník 7"/>
          <p:cNvSpPr/>
          <p:nvPr/>
        </p:nvSpPr>
        <p:spPr>
          <a:xfrm>
            <a:off x="0" y="6429396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http://82.114.195.35:90/</a:t>
            </a:r>
            <a:r>
              <a:rPr lang="cs-CZ" sz="500" dirty="0" err="1" smtClean="0"/>
              <a:t>ProjektModerniUmeni</a:t>
            </a:r>
            <a:r>
              <a:rPr lang="cs-CZ" sz="500" dirty="0" smtClean="0"/>
              <a:t>/</a:t>
            </a:r>
            <a:r>
              <a:rPr lang="cs-CZ" sz="500" dirty="0" err="1" smtClean="0"/>
              <a:t>Starov</a:t>
            </a:r>
            <a:r>
              <a:rPr lang="cs-CZ" sz="500" dirty="0" smtClean="0"/>
              <a:t>%C4%9Bk/Projekt%20-%20Egypt/</a:t>
            </a:r>
            <a:r>
              <a:rPr lang="cs-CZ" sz="500" dirty="0" err="1" smtClean="0"/>
              <a:t>Polychromovan</a:t>
            </a:r>
            <a:r>
              <a:rPr lang="cs-CZ" sz="500" dirty="0" smtClean="0"/>
              <a:t>%C3%BD%20reli%C3%A9f%20-%20p%C3%A1sov%C3%A1%20perspektiva.jpg</a:t>
            </a:r>
            <a:endParaRPr lang="cs-CZ" sz="500" dirty="0"/>
          </a:p>
        </p:txBody>
      </p:sp>
      <p:pic>
        <p:nvPicPr>
          <p:cNvPr id="6148" name="Picture 4" descr="Fichier:TombofNebamun-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3504" y="2571744"/>
            <a:ext cx="3910961" cy="364333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5143504" y="6000769"/>
            <a:ext cx="3786214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http://upload.wikimedia.org/wikipedia/commons/thumb/0/06/TombofNebamun-2.jpg/643px-TombofNebamun-2.jpg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500806" y="357166"/>
            <a:ext cx="46431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Tutanchamon a královna – reliéf</a:t>
            </a:r>
          </a:p>
          <a:p>
            <a:r>
              <a:rPr lang="cs-CZ" dirty="0" err="1" smtClean="0"/>
              <a:t>Nefertiti</a:t>
            </a:r>
            <a:r>
              <a:rPr lang="cs-CZ" dirty="0" smtClean="0"/>
              <a:t>, </a:t>
            </a:r>
            <a:r>
              <a:rPr lang="cs-CZ" dirty="0" err="1" smtClean="0"/>
              <a:t>Amnehotep</a:t>
            </a:r>
            <a:r>
              <a:rPr lang="cs-CZ" dirty="0" smtClean="0"/>
              <a:t> IV., kolosy v Abú </a:t>
            </a:r>
            <a:r>
              <a:rPr lang="cs-CZ" dirty="0" err="1" smtClean="0"/>
              <a:t>Simbelu</a:t>
            </a:r>
            <a:endParaRPr lang="cs-CZ" dirty="0"/>
          </a:p>
        </p:txBody>
      </p:sp>
      <p:pic>
        <p:nvPicPr>
          <p:cNvPr id="5124" name="Picture 4" descr="http://upload.wikimedia.org/wikipedia/commons/b/b1/Nefertiti_draw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4182322"/>
            <a:ext cx="2286016" cy="2518285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85720" y="6500834"/>
            <a:ext cx="2286016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http://upload.wikimedia.org/wikipedia/commons/b/b1/Nefertiti_drawing.jpg</a:t>
            </a:r>
            <a:endParaRPr lang="cs-CZ" sz="500" dirty="0"/>
          </a:p>
        </p:txBody>
      </p:sp>
      <p:pic>
        <p:nvPicPr>
          <p:cNvPr id="5126" name="Picture 6" descr="Fichier:Pharaoh Akhenat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1071546"/>
            <a:ext cx="2322332" cy="3857652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3214678" y="4643446"/>
            <a:ext cx="2286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500" dirty="0" smtClean="0">
                <a:solidFill>
                  <a:prstClr val="black"/>
                </a:solidFill>
                <a:hlinkClick r:id="rId4"/>
              </a:rPr>
              <a:t>http://upload.wikimedia.org/wikipedia/commons/thumb/f/f7/Pharaoh_Akhenaten.jpg/360px-Pharaoh_Akhenaten.jpg</a:t>
            </a:r>
            <a:r>
              <a:rPr lang="cs-CZ" sz="500" dirty="0" smtClean="0">
                <a:solidFill>
                  <a:prstClr val="black"/>
                </a:solidFill>
              </a:rPr>
              <a:t>, CC BY-SA, autor: User:</a:t>
            </a:r>
            <a:r>
              <a:rPr lang="cs-CZ" sz="500" dirty="0" err="1" smtClean="0">
                <a:solidFill>
                  <a:prstClr val="black"/>
                </a:solidFill>
              </a:rPr>
              <a:t>Hajor</a:t>
            </a:r>
            <a:endParaRPr lang="cs-CZ" sz="500" dirty="0">
              <a:solidFill>
                <a:prstClr val="black"/>
              </a:solidFill>
            </a:endParaRPr>
          </a:p>
        </p:txBody>
      </p:sp>
      <p:pic>
        <p:nvPicPr>
          <p:cNvPr id="5128" name="Picture 8" descr="Soubor:Abusimbe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72132" y="2285992"/>
            <a:ext cx="3385373" cy="4071966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5572132" y="6357958"/>
            <a:ext cx="3357586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http://upload.wikimedia.org/wikipedia/commons/thumb/f/fb/Abusimbel.jpg/498px-Abusimbel.jpg</a:t>
            </a:r>
            <a:endParaRPr lang="cs-CZ" sz="500" dirty="0"/>
          </a:p>
        </p:txBody>
      </p:sp>
      <p:pic>
        <p:nvPicPr>
          <p:cNvPr id="5130" name="Picture 10" descr="Soubor:Tutanchamon (js) 3detall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282" y="285728"/>
            <a:ext cx="2818132" cy="3429000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214282" y="3500439"/>
            <a:ext cx="278608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7"/>
              </a:rPr>
              <a:t>http://upload.wikimedia.org/wikipedia/commons/e/ef/Tutanchamon_%28js%29_3detalle.jpg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Jerzy</a:t>
            </a:r>
            <a:r>
              <a:rPr lang="cs-CZ" sz="500" dirty="0" smtClean="0"/>
              <a:t> </a:t>
            </a:r>
            <a:r>
              <a:rPr lang="cs-CZ" sz="500" dirty="0" err="1" smtClean="0"/>
              <a:t>Strzelecki</a:t>
            </a:r>
            <a:r>
              <a:rPr lang="cs-CZ" sz="500" dirty="0" smtClean="0"/>
              <a:t> 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Bohové a 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563344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Posvátná zvířata</a:t>
            </a:r>
          </a:p>
          <a:p>
            <a:r>
              <a:rPr lang="cs-CZ" dirty="0" smtClean="0"/>
              <a:t>Uctívání bohů v chrámech</a:t>
            </a:r>
          </a:p>
          <a:p>
            <a:r>
              <a:rPr lang="cs-CZ" dirty="0" smtClean="0"/>
              <a:t>Víra v posmrtný život</a:t>
            </a:r>
          </a:p>
          <a:p>
            <a:r>
              <a:rPr lang="cs-CZ" dirty="0" smtClean="0"/>
              <a:t>Mumifikace</a:t>
            </a:r>
          </a:p>
          <a:p>
            <a:r>
              <a:rPr lang="cs-CZ" dirty="0" smtClean="0"/>
              <a:t>Knihy mrtvých – návod po smrti</a:t>
            </a:r>
          </a:p>
          <a:p>
            <a:r>
              <a:rPr lang="cs-CZ" dirty="0" smtClean="0"/>
              <a:t>Mnohobožství - Hor, </a:t>
            </a:r>
            <a:r>
              <a:rPr lang="cs-CZ" dirty="0" err="1" smtClean="0"/>
              <a:t>Amon</a:t>
            </a:r>
            <a:r>
              <a:rPr lang="cs-CZ" dirty="0" smtClean="0"/>
              <a:t>, </a:t>
            </a:r>
            <a:r>
              <a:rPr lang="cs-CZ" dirty="0" err="1" smtClean="0"/>
              <a:t>Aton</a:t>
            </a:r>
            <a:r>
              <a:rPr lang="cs-CZ" dirty="0" smtClean="0"/>
              <a:t>, Re, </a:t>
            </a:r>
            <a:r>
              <a:rPr lang="cs-CZ" dirty="0" err="1" smtClean="0"/>
              <a:t>Usíre</a:t>
            </a:r>
            <a:r>
              <a:rPr lang="cs-CZ" dirty="0" smtClean="0"/>
              <a:t>, </a:t>
            </a:r>
            <a:r>
              <a:rPr lang="cs-CZ" dirty="0" err="1" smtClean="0"/>
              <a:t>Anup</a:t>
            </a:r>
            <a:r>
              <a:rPr lang="cs-CZ" dirty="0" smtClean="0"/>
              <a:t> (</a:t>
            </a:r>
            <a:r>
              <a:rPr lang="cs-CZ" dirty="0" err="1" smtClean="0"/>
              <a:t>Anubis</a:t>
            </a:r>
            <a:r>
              <a:rPr lang="cs-CZ" dirty="0" smtClean="0"/>
              <a:t>)</a:t>
            </a:r>
          </a:p>
          <a:p>
            <a:r>
              <a:rPr lang="cs-CZ" dirty="0" smtClean="0"/>
              <a:t>Faraon = bůh</a:t>
            </a:r>
            <a:endParaRPr lang="cs-CZ" dirty="0"/>
          </a:p>
        </p:txBody>
      </p:sp>
      <p:pic>
        <p:nvPicPr>
          <p:cNvPr id="4098" name="Picture 2" descr="Soubor:Sun god Ra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214290"/>
            <a:ext cx="2781300" cy="570547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143636" y="5929330"/>
            <a:ext cx="235745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http://upload.wikimedia.org/wikipedia/commons/thumb/f/f9/Sun_god_Ra.svg/292px-Sun_god_Ra.svg.png</a:t>
            </a:r>
            <a:r>
              <a:rPr lang="cs-CZ" sz="500" dirty="0" smtClean="0"/>
              <a:t>, CC  BY-SA, autor: </a:t>
            </a:r>
            <a:r>
              <a:rPr lang="cs-CZ" sz="500" dirty="0" err="1" smtClean="0">
                <a:hlinkClick r:id="rId4" tooltip="fi:Käyttäjä:kompak"/>
              </a:rPr>
              <a:t>fi</a:t>
            </a:r>
            <a:r>
              <a:rPr lang="cs-CZ" sz="500" dirty="0" smtClean="0">
                <a:hlinkClick r:id="rId4" tooltip="fi:Käyttäjä:kompak"/>
              </a:rPr>
              <a:t>:</a:t>
            </a:r>
            <a:r>
              <a:rPr lang="cs-CZ" sz="500" dirty="0" err="1" smtClean="0">
                <a:hlinkClick r:id="rId4" tooltip="fi:Käyttäjä:kompak"/>
              </a:rPr>
              <a:t>Käyttäjä</a:t>
            </a:r>
            <a:r>
              <a:rPr lang="cs-CZ" sz="500" dirty="0" smtClean="0">
                <a:hlinkClick r:id="rId4" tooltip="fi:Käyttäjä:kompak"/>
              </a:rPr>
              <a:t>:kompak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860870" y="0"/>
            <a:ext cx="62831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Pro více informací: http://dedecko.wbs.cz/Egyptsti-bohove.html</a:t>
            </a:r>
            <a:endParaRPr lang="cs-CZ" dirty="0"/>
          </a:p>
        </p:txBody>
      </p:sp>
      <p:pic>
        <p:nvPicPr>
          <p:cNvPr id="3074" name="Picture 2" descr="File:Eye Horus Louvre Sb356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0"/>
            <a:ext cx="2324895" cy="192882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42844" y="1643050"/>
            <a:ext cx="235745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http://upload.wikimedia.org/wikipedia/commons/thumb/b/b5/Eye_Horus_Louvre_Sb3566.jpg/722px-Eye_Horus_Louvre_Sb3566.jpg</a:t>
            </a:r>
            <a:endParaRPr lang="cs-CZ" sz="5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14612" y="642918"/>
            <a:ext cx="62889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Hórovo</a:t>
            </a:r>
            <a:r>
              <a:rPr lang="cs-CZ" dirty="0" smtClean="0"/>
              <a:t> oko (ochrana), </a:t>
            </a:r>
          </a:p>
          <a:p>
            <a:r>
              <a:rPr lang="cs-CZ" dirty="0" smtClean="0"/>
              <a:t>bohové Osiris, </a:t>
            </a:r>
            <a:r>
              <a:rPr lang="cs-CZ" dirty="0" err="1" smtClean="0"/>
              <a:t>Anubis</a:t>
            </a:r>
            <a:r>
              <a:rPr lang="cs-CZ" dirty="0" smtClean="0"/>
              <a:t> a Hór</a:t>
            </a:r>
          </a:p>
          <a:p>
            <a:r>
              <a:rPr lang="cs-CZ" dirty="0" smtClean="0"/>
              <a:t>Egyptská mytologie o zrození světa- bohové drží oblohu a nebe </a:t>
            </a:r>
            <a:endParaRPr lang="cs-CZ" dirty="0"/>
          </a:p>
        </p:txBody>
      </p:sp>
      <p:pic>
        <p:nvPicPr>
          <p:cNvPr id="3076" name="Picture 4" descr="http://upload.wikimedia.org/wikipedia/commons/b/b4/La_Tombe_de_Horemheb_cropp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000240"/>
            <a:ext cx="3412346" cy="471490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14282" y="6688723"/>
            <a:ext cx="364333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4"/>
              </a:rPr>
              <a:t>http://upload.wikimedia.org/wikipedia/commons/b/b4/La_Tombe_de_Horemheb_cropped.jpg</a:t>
            </a:r>
            <a:r>
              <a:rPr lang="cs-CZ" sz="500" dirty="0" smtClean="0"/>
              <a:t>, CC BY-SA, autor: </a:t>
            </a:r>
            <a:r>
              <a:rPr lang="cs-CZ" sz="500" dirty="0" smtClean="0">
                <a:hlinkClick r:id="rId5" tooltip="User:A. Parrot"/>
              </a:rPr>
              <a:t>A. </a:t>
            </a:r>
            <a:r>
              <a:rPr lang="cs-CZ" sz="500" dirty="0" err="1" smtClean="0">
                <a:hlinkClick r:id="rId5" tooltip="User:A. Parrot"/>
              </a:rPr>
              <a:t>Parrot</a:t>
            </a:r>
            <a:r>
              <a:rPr lang="cs-CZ" sz="500" dirty="0" smtClean="0"/>
              <a:t> (</a:t>
            </a:r>
            <a:r>
              <a:rPr lang="cs-CZ" sz="500" dirty="0" err="1" smtClean="0">
                <a:hlinkClick r:id="rId6" tooltip="User talk:A. Parrot"/>
              </a:rPr>
              <a:t>talk</a:t>
            </a:r>
            <a:r>
              <a:rPr lang="cs-CZ" sz="500" dirty="0" smtClean="0"/>
              <a:t>)</a:t>
            </a:r>
            <a:endParaRPr lang="cs-CZ" sz="500" dirty="0"/>
          </a:p>
        </p:txBody>
      </p:sp>
      <p:pic>
        <p:nvPicPr>
          <p:cNvPr id="3078" name="Picture 6" descr="File:Geb, Nut, Shu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42479" y="2000240"/>
            <a:ext cx="5301521" cy="357190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3857620" y="5572140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http://upload.wikimedia.org/wikipedia/commons/thumb/0/0b/Geb%2C_Nut%2C_Shu.jpg/800px-Geb%2C_Nut%2C_Shu.jpg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Knihy mrtvých</a:t>
            </a:r>
            <a:endParaRPr lang="cs-CZ" dirty="0"/>
          </a:p>
        </p:txBody>
      </p:sp>
      <p:pic>
        <p:nvPicPr>
          <p:cNvPr id="19458" name="Picture 2" descr="File:BD Weighing of the Hea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142984"/>
            <a:ext cx="7620000" cy="3924301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14282" y="4857760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http://upload.wikimedia.org/wikipedia/commons/thumb/e/ee/BD_Weighing_of_the_Heart.jpg/800px-BD_Weighing_of_the_Heart.jpg</a:t>
            </a:r>
            <a:endParaRPr lang="cs-CZ" sz="500" dirty="0"/>
          </a:p>
        </p:txBody>
      </p:sp>
      <p:pic>
        <p:nvPicPr>
          <p:cNvPr id="19460" name="Picture 4" descr="File:BD Funer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5214950"/>
            <a:ext cx="7600950" cy="142875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357290" y="6500834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http://upload.wikimedia.org/wikipedia/commons/thumb/7/70/BD_Funeral.jpg/798px-BD_Funeral.jpg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Posvátná zvířata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42976" y="0"/>
            <a:ext cx="80010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Pro více informací: http://antiquus.blog.cz/rubrika/egypt-posvatna-zvirata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Kočka</a:t>
            </a:r>
          </a:p>
          <a:p>
            <a:r>
              <a:rPr lang="cs-CZ" dirty="0" smtClean="0"/>
              <a:t>Býk</a:t>
            </a:r>
          </a:p>
          <a:p>
            <a:r>
              <a:rPr lang="cs-CZ" dirty="0" smtClean="0"/>
              <a:t>Opice</a:t>
            </a:r>
          </a:p>
          <a:p>
            <a:r>
              <a:rPr lang="cs-CZ" dirty="0" smtClean="0"/>
              <a:t>Krokodýl</a:t>
            </a:r>
          </a:p>
          <a:p>
            <a:r>
              <a:rPr lang="cs-CZ" dirty="0" smtClean="0"/>
              <a:t>Skarabeus</a:t>
            </a:r>
          </a:p>
          <a:p>
            <a:r>
              <a:rPr lang="cs-CZ" dirty="0" smtClean="0"/>
              <a:t>Sokol</a:t>
            </a:r>
            <a:endParaRPr lang="cs-CZ" dirty="0"/>
          </a:p>
        </p:txBody>
      </p:sp>
      <p:pic>
        <p:nvPicPr>
          <p:cNvPr id="2050" name="Picture 2" descr="File:Apis bull on coff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1071546"/>
            <a:ext cx="3076954" cy="307183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3071802" y="3857628"/>
            <a:ext cx="307183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http://upload.wikimedia.org/wikipedia/commons/thumb/5/50/Apis_bull_on_coffin.jpg/601px-Apis_bull_on_coffin.jpg</a:t>
            </a:r>
            <a:endParaRPr lang="cs-CZ" sz="500" dirty="0"/>
          </a:p>
        </p:txBody>
      </p:sp>
      <p:pic>
        <p:nvPicPr>
          <p:cNvPr id="2052" name="Picture 4" descr="File:Egypte louvre 05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1071546"/>
            <a:ext cx="1658790" cy="3071834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6429388" y="3786191"/>
            <a:ext cx="171451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4"/>
              </a:rPr>
              <a:t>http://upload.wikimedia.org/wikipedia/commons/thumb/1/13/Egypte_louvre_058.jpg/324px-Egypte_louvre_058.jpg</a:t>
            </a:r>
            <a:r>
              <a:rPr lang="cs-CZ" sz="500" dirty="0" smtClean="0"/>
              <a:t>, CC BY-</a:t>
            </a:r>
            <a:r>
              <a:rPr lang="cs-CZ" sz="500" dirty="0" err="1" smtClean="0"/>
              <a:t>Sa</a:t>
            </a:r>
            <a:r>
              <a:rPr lang="cs-CZ" sz="500" dirty="0" smtClean="0"/>
              <a:t>, autor: </a:t>
            </a:r>
            <a:r>
              <a:rPr lang="cs-CZ" sz="500" dirty="0" err="1" smtClean="0">
                <a:hlinkClick r:id="rId5" tooltip="fr:Utilisateur:Aoineko"/>
              </a:rPr>
              <a:t>Guillaume</a:t>
            </a:r>
            <a:r>
              <a:rPr lang="cs-CZ" sz="500" dirty="0" smtClean="0">
                <a:hlinkClick r:id="rId5" tooltip="fr:Utilisateur:Aoineko"/>
              </a:rPr>
              <a:t> </a:t>
            </a:r>
            <a:r>
              <a:rPr lang="cs-CZ" sz="500" dirty="0" err="1" smtClean="0">
                <a:hlinkClick r:id="rId5" tooltip="fr:Utilisateur:Aoineko"/>
              </a:rPr>
              <a:t>Blanchard</a:t>
            </a:r>
            <a:endParaRPr lang="cs-CZ" sz="500" dirty="0"/>
          </a:p>
        </p:txBody>
      </p:sp>
      <p:pic>
        <p:nvPicPr>
          <p:cNvPr id="2054" name="Picture 6" descr="File:Thoth-baboon-British-Museum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00232" y="4429133"/>
            <a:ext cx="1423990" cy="2143140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928794" y="6357959"/>
            <a:ext cx="15001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7"/>
              </a:rPr>
              <a:t>http://upload.wikimedia.org/wikipedia/commons/thumb/d/d1/Thoth-baboon-British-Museum.jpg/398px-Thoth-baboon-British-Museum.jpg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8" tooltip="User:Stevenj"/>
              </a:rPr>
              <a:t>Steven</a:t>
            </a:r>
            <a:r>
              <a:rPr lang="cs-CZ" sz="500" dirty="0" smtClean="0">
                <a:hlinkClick r:id="rId8" tooltip="User:Stevenj"/>
              </a:rPr>
              <a:t> G. </a:t>
            </a:r>
            <a:r>
              <a:rPr lang="cs-CZ" sz="500" dirty="0" err="1" smtClean="0">
                <a:hlinkClick r:id="rId8" tooltip="User:Stevenj"/>
              </a:rPr>
              <a:t>Johnson</a:t>
            </a:r>
            <a:endParaRPr lang="cs-CZ" sz="500" dirty="0"/>
          </a:p>
        </p:txBody>
      </p:sp>
      <p:pic>
        <p:nvPicPr>
          <p:cNvPr id="2056" name="Picture 8" descr="Fichier:Egypt.KV6.04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00818" y="4214818"/>
            <a:ext cx="2643182" cy="2643182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6500826" y="6611779"/>
            <a:ext cx="235743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10"/>
              </a:rPr>
              <a:t>http://upload.wikimedia.org/wikipedia/commons/b/be/Egypt.KV6.04.jpg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Hajor</a:t>
            </a:r>
            <a:endParaRPr lang="cs-CZ" sz="500" dirty="0"/>
          </a:p>
        </p:txBody>
      </p:sp>
      <p:pic>
        <p:nvPicPr>
          <p:cNvPr id="2058" name="Picture 10" descr="File:NileCrocodile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571868" y="4357694"/>
            <a:ext cx="2819876" cy="2214562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3571868" y="6357958"/>
            <a:ext cx="257176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12"/>
              </a:rPr>
              <a:t>http://upload.wikimedia.org/wikipedia/commons/thumb/8/81/NileCrocodile.jpg/764px-NileCrocodile.jpg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Dewet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429288"/>
          </a:xfrm>
        </p:spPr>
        <p:txBody>
          <a:bodyPr>
            <a:normAutofit fontScale="92500"/>
          </a:bodyPr>
          <a:lstStyle/>
          <a:p>
            <a:r>
              <a:rPr lang="cs-CZ" sz="1400" b="1" dirty="0" smtClean="0"/>
              <a:t>Obrázky a fotografie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2"/>
              </a:rPr>
              <a:t>http://upload.wikimedia.org/wikipedia/commons/thumb/d/d1/Kairo%2C_village_arabe_et_pyramids..jpg/754px-Kairo%2C_village_arabe_et_pyramids..jpg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New York Public 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3"/>
              </a:rPr>
              <a:t>Library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http://upload.wikimedia.org/wikipedia/commons/thumb/5/54/1805_Cary_Map_of_Egypt_-_Geographicus_-_Egypt-cary-1805.jpg/673px-1805_Cary_Map_of_Egypt_-_Geographicus_-_Egypt-cary-1805.jpg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http://upload.wikimedia.org/wikipedia/commons/thumb/3/3d/Tomb_of_Nakht_%282%29.jpg/456px-Tomb_of_Nakht_%282%29.jpg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http://upload.wikimedia.org/wikipedia/commons/9/91/Maler_der_Grabkammer_des_Sennudem_001.jpg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http://upload.wikimedia.org/wikipedia/commons/thumb/4/43/Pharaoh.svg/308px-Pharaoh.svg.png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8" tooltip="User:Jeff Dahl"/>
              </a:rPr>
              <a:t>Jeff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8" tooltip="User:Jeff Dahl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8" tooltip="User:Jeff Dahl"/>
              </a:rPr>
              <a:t>Dahl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9"/>
              </a:rPr>
              <a:t>http://upload.wikimedia.org/wikipedia/commons/e/ea/Slavebeating.jpg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10"/>
              </a:rPr>
              <a:t>http://upload.wikimedia.org/wikipedia/commons/thumb/a/a4/CG_9422_C.svg/344px-CG_9422_C.svg.png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11"/>
              </a:rPr>
              <a:t>http://upload.wikimedia.org/wikipedia/commons/thumb/6/6c/Leon_Cogniet_-_Jean-Francois_Champollion.jpg/495px-Leon_Cogniet_-_Jean-Francois_Champollion.jpg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12"/>
              </a:rPr>
              <a:t>http://upload.wikimedia.org/wikipedia/commons/thumb/c/ca/Rosetta_Stone_BW.jpeg/468px-Rosetta_Stone_BW.jpeg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13"/>
              </a:rPr>
              <a:t>http://upload.wikimedia.org/wikipedia/commons/thumb/e/ee/BD_Weighing_of_the_Heart.jpg/800px-BD_Weighing_of_the_Heart.jpg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14"/>
              </a:rPr>
              <a:t>http://upload.wikimedia.org/wikipedia/commons/thumb/7/70/BD_Funeral.jpg/798px-BD_Funeral.jpg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15"/>
              </a:rPr>
              <a:t>http://upload.wikimedia.org/wikipedia/commons/thumb/9/9c/Cellarius_ptolemaic_system.jpg/717px-Cellarius_ptolemaic_system.jpg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16"/>
              </a:rPr>
              <a:t>http://upload.wikimedia.org/wikipedia/commons/f/fd/Moskou-papyrus.jpg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17"/>
              </a:rPr>
              <a:t>http://upload.wikimedia.org/wikipedia/commons/thumb/b/bd/Neferetiabet.jpg/791px-Neferetiabet.jpg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CC BY-SA. Autor:  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18" tooltip="User:Einsamer Schütze"/>
              </a:rPr>
              <a:t>Einsamer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8" tooltip="User:Einsamer Schütze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18" tooltip="User:Einsamer Schütze"/>
              </a:rPr>
              <a:t>Schütze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Own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work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19"/>
              </a:rPr>
              <a:t>http://en.wikipedia.org/wiki/Egyptian_mathematics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20"/>
              </a:rPr>
              <a:t>http://upload.wikimedia.org/wikipedia/commons/thumb/8/8f/CanopicJarsOfNeskhons-BritishMuseum-August21-08.jpg/702px-CanopicJarsOfNeskhons-BritishMuseum-August21-08.jpg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CC BY_SA, autor: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21" tooltip="User:Captmondo"/>
              </a:rPr>
              <a:t>User: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21" tooltip="User:Captmondo"/>
              </a:rPr>
              <a:t>Captmondo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Own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work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photo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))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22"/>
              </a:rPr>
              <a:t>http://upload.wikimedia.org/wikipedia/commons/0/06/Anubis_attending_the_mummy_of_Sennedjem.jpg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23"/>
              </a:rPr>
              <a:t>http://upload.wikimedia.org/wikipedia/commons/thumb/8/8d/Egypte_louvre_004.jpg/396px-Egypte_louvre_004.jpg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en-US" sz="1200" dirty="0" smtClean="0">
                <a:latin typeface="Arial" pitchFamily="34" charset="0"/>
                <a:cs typeface="Arial" pitchFamily="34" charset="0"/>
                <a:hlinkClick r:id="rId24" tooltip="fr:Utilisateur:Aoineko"/>
              </a:rPr>
              <a:t>Guillaume Blanchard</a:t>
            </a:r>
            <a:r>
              <a:rPr lang="en-US" sz="1200" dirty="0" smtClean="0">
                <a:latin typeface="Arial" pitchFamily="34" charset="0"/>
                <a:cs typeface="Arial" pitchFamily="34" charset="0"/>
              </a:rPr>
              <a:t>, July 2004, Fujifilm S6900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  <a:hlinkClick r:id="rId25"/>
              </a:rPr>
              <a:t>http://upload.wikimedia.org/wikipedia/commons/a/af/All_Gizah_Pyramids.jpg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26"/>
              </a:rPr>
              <a:t>Ricardo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26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26"/>
              </a:rPr>
              <a:t>Liberato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85728"/>
            <a:ext cx="8686800" cy="6429420"/>
          </a:xfrm>
        </p:spPr>
        <p:txBody>
          <a:bodyPr>
            <a:normAutofit lnSpcReduction="10000"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  <a:hlinkClick r:id="rId2"/>
              </a:rPr>
              <a:t>http://upload.wikimedia.org/wikipedia/commons/thumb/3/3e/Egypt-12B-021_-_Step_Pyramid_of_Djoser.jpg/800px-Egypt-12B-021_-_Step_Pyramid_of_Djoser.jpg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1100" dirty="0" err="1" smtClean="0">
                <a:latin typeface="Arial" pitchFamily="34" charset="0"/>
                <a:cs typeface="Arial" pitchFamily="34" charset="0"/>
                <a:hlinkClick r:id="rId3"/>
              </a:rPr>
              <a:t>Dennis</a:t>
            </a:r>
            <a:r>
              <a:rPr lang="cs-CZ" sz="1100" dirty="0" smtClean="0">
                <a:latin typeface="Arial" pitchFamily="34" charset="0"/>
                <a:cs typeface="Arial" pitchFamily="34" charset="0"/>
                <a:hlinkClick r:id="rId3"/>
              </a:rPr>
              <a:t> </a:t>
            </a:r>
            <a:r>
              <a:rPr lang="cs-CZ" sz="1100" dirty="0" err="1" smtClean="0">
                <a:latin typeface="Arial" pitchFamily="34" charset="0"/>
                <a:cs typeface="Arial" pitchFamily="34" charset="0"/>
                <a:hlinkClick r:id="rId3"/>
              </a:rPr>
              <a:t>Jarvis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100" dirty="0" smtClean="0">
                <a:hlinkClick r:id="rId4"/>
              </a:rPr>
              <a:t>http://upload.wikimedia.org/wikipedia/commons/thumb/2/2b/Piramida_Cheopsa.jpg/800px-Piramida_Cheopsa.jpg</a:t>
            </a:r>
            <a:r>
              <a:rPr lang="cs-CZ" sz="1100" dirty="0" smtClean="0"/>
              <a:t>, CC BY-SA, autor: </a:t>
            </a:r>
            <a:r>
              <a:rPr lang="cs-CZ" sz="1100" dirty="0" err="1" smtClean="0">
                <a:hlinkClick r:id="rId5" tooltip="User:Janusz Recław (stránka neexistuje)"/>
              </a:rPr>
              <a:t>Janusz</a:t>
            </a:r>
            <a:r>
              <a:rPr lang="cs-CZ" sz="1100" dirty="0" smtClean="0">
                <a:hlinkClick r:id="rId5" tooltip="User:Janusz Recław (stránka neexistuje)"/>
              </a:rPr>
              <a:t> </a:t>
            </a:r>
            <a:r>
              <a:rPr lang="cs-CZ" sz="1100" dirty="0" err="1" smtClean="0">
                <a:hlinkClick r:id="rId5" tooltip="User:Janusz Recław (stránka neexistuje)"/>
              </a:rPr>
              <a:t>Recław</a:t>
            </a:r>
            <a:endParaRPr lang="cs-CZ" sz="1100" dirty="0" smtClean="0"/>
          </a:p>
          <a:p>
            <a:r>
              <a:rPr lang="cs-CZ" sz="1100" dirty="0" smtClean="0">
                <a:hlinkClick r:id="rId6"/>
              </a:rPr>
              <a:t>http://upload.wikimedia.org/wikipedia/commons/c/c5/Egypt.Giza.Sphinx.01.jpg</a:t>
            </a:r>
            <a:r>
              <a:rPr lang="cs-CZ" sz="1100" dirty="0" smtClean="0"/>
              <a:t>, CC BY-SA, autor: </a:t>
            </a:r>
            <a:r>
              <a:rPr lang="cs-CZ" sz="1100" dirty="0" err="1" smtClean="0">
                <a:hlinkClick r:id="rId7" tooltip="en:User:Hajor"/>
              </a:rPr>
              <a:t>en</a:t>
            </a:r>
            <a:r>
              <a:rPr lang="cs-CZ" sz="1100" dirty="0" smtClean="0">
                <a:hlinkClick r:id="rId7" tooltip="en:User:Hajor"/>
              </a:rPr>
              <a:t>:User:</a:t>
            </a:r>
            <a:r>
              <a:rPr lang="cs-CZ" sz="1100" dirty="0" err="1" smtClean="0">
                <a:hlinkClick r:id="rId7" tooltip="en:User:Hajor"/>
              </a:rPr>
              <a:t>Hajor</a:t>
            </a:r>
            <a:endParaRPr lang="cs-CZ" sz="1100" dirty="0" smtClean="0"/>
          </a:p>
          <a:p>
            <a:r>
              <a:rPr lang="cs-CZ" sz="1100" dirty="0" smtClean="0">
                <a:hlinkClick r:id="rId8"/>
              </a:rPr>
              <a:t>http://upload.wikimedia.org/wikipedia/commons/6/6d/Mastaba.jpg</a:t>
            </a:r>
            <a:endParaRPr lang="cs-CZ" sz="1100" dirty="0" smtClean="0"/>
          </a:p>
          <a:p>
            <a:r>
              <a:rPr lang="cs-CZ" sz="1100" dirty="0" smtClean="0">
                <a:hlinkClick r:id="rId9"/>
              </a:rPr>
              <a:t>http://upload.wikimedia.org/wikipedia/commons/5/5d/Mastaba_coupe_transv.gif</a:t>
            </a:r>
            <a:endParaRPr lang="cs-CZ" sz="1100" dirty="0" smtClean="0"/>
          </a:p>
          <a:p>
            <a:r>
              <a:rPr lang="cs-CZ" sz="1100" dirty="0" smtClean="0">
                <a:hlinkClick r:id="rId10"/>
              </a:rPr>
              <a:t>http://upload.wikimedia.org/wikipedia/commons/thumb/2/20/Mastaba_Gizeh_112004.JPG/800px-Mastaba_Gizeh_112004.JPG</a:t>
            </a:r>
            <a:endParaRPr lang="cs-CZ" sz="1100" dirty="0" smtClean="0"/>
          </a:p>
          <a:p>
            <a:r>
              <a:rPr lang="cs-CZ" sz="1100" dirty="0" smtClean="0">
                <a:hlinkClick r:id="rId11"/>
              </a:rPr>
              <a:t>http://upload.wikimedia.org/wikipedia/commons/thumb/9/99/Aboe_Simbel_Tempel_Ramses_II.jpg/800px-Aboe_Simbel_Tempel_Ramses_II.jpg</a:t>
            </a:r>
            <a:r>
              <a:rPr lang="cs-CZ" sz="1100" dirty="0" smtClean="0"/>
              <a:t>, CC BY-SA, autor: </a:t>
            </a:r>
            <a:r>
              <a:rPr lang="cs-CZ" sz="1100" dirty="0" err="1" smtClean="0"/>
              <a:t>Marion</a:t>
            </a:r>
            <a:r>
              <a:rPr lang="cs-CZ" sz="1100" dirty="0" smtClean="0"/>
              <a:t> </a:t>
            </a:r>
            <a:r>
              <a:rPr lang="cs-CZ" sz="1100" dirty="0" err="1" smtClean="0"/>
              <a:t>Golsteijn</a:t>
            </a:r>
            <a:endParaRPr lang="cs-CZ" sz="1100" dirty="0" smtClean="0"/>
          </a:p>
          <a:p>
            <a:r>
              <a:rPr lang="cs-CZ" sz="1100" dirty="0" smtClean="0">
                <a:hlinkClick r:id="rId12"/>
              </a:rPr>
              <a:t>http://upload.wikimedia.org/wikipedia/commons/thumb/b/b8/Valley_of_the_Kings_panorama.jpg/800px-Valley_of_the_Kings_panorama.jpg</a:t>
            </a:r>
            <a:r>
              <a:rPr lang="cs-CZ" sz="1100" dirty="0" smtClean="0"/>
              <a:t>, CC BY-SA, autor: </a:t>
            </a:r>
            <a:r>
              <a:rPr lang="cs-CZ" sz="1100" dirty="0" smtClean="0">
                <a:hlinkClick r:id="rId13" tooltip="User:Nikola Smolenski"/>
              </a:rPr>
              <a:t>Nikola </a:t>
            </a:r>
            <a:r>
              <a:rPr lang="cs-CZ" sz="1100" dirty="0" err="1" smtClean="0">
                <a:hlinkClick r:id="rId13" tooltip="User:Nikola Smolenski"/>
              </a:rPr>
              <a:t>Smolenski</a:t>
            </a:r>
            <a:endParaRPr lang="cs-CZ" sz="1100" dirty="0" smtClean="0"/>
          </a:p>
          <a:p>
            <a:r>
              <a:rPr lang="cs-CZ" sz="1100" dirty="0" smtClean="0">
                <a:hlinkClick r:id="rId14"/>
              </a:rPr>
              <a:t>http://upload.wikimedia.org/wikipedia/commons/thumb/3/38/Tutanchamun_Maske.jpg/425px-Tutanchamun_Maske.jpg</a:t>
            </a:r>
            <a:r>
              <a:rPr lang="cs-CZ" sz="1100" dirty="0" smtClean="0"/>
              <a:t>, CC BY-SA, autor: </a:t>
            </a:r>
            <a:r>
              <a:rPr lang="cs-CZ" sz="1100" dirty="0" err="1" smtClean="0">
                <a:hlinkClick r:id="rId15" tooltip="en:User:MykReeve"/>
              </a:rPr>
              <a:t>en</a:t>
            </a:r>
            <a:r>
              <a:rPr lang="cs-CZ" sz="1100" dirty="0" smtClean="0">
                <a:hlinkClick r:id="rId15" tooltip="en:User:MykReeve"/>
              </a:rPr>
              <a:t>:User:</a:t>
            </a:r>
            <a:r>
              <a:rPr lang="cs-CZ" sz="1100" dirty="0" err="1" smtClean="0">
                <a:hlinkClick r:id="rId15" tooltip="en:User:MykReeve"/>
              </a:rPr>
              <a:t>MykReeve</a:t>
            </a:r>
            <a:endParaRPr lang="cs-CZ" sz="1100" dirty="0" smtClean="0"/>
          </a:p>
          <a:p>
            <a:r>
              <a:rPr lang="cs-CZ" sz="1100" dirty="0" smtClean="0">
                <a:hlinkClick r:id="rId16"/>
              </a:rPr>
              <a:t>http://upload.wikimedia.org/wikipedia/commons/thumb/7/76/PONTY-Collage_Luxor.png/308px-PONTY-Collage_Luxor.png</a:t>
            </a:r>
            <a:r>
              <a:rPr lang="cs-CZ" sz="1100" dirty="0" smtClean="0"/>
              <a:t>, CC BY-SA, autor: </a:t>
            </a:r>
            <a:r>
              <a:rPr lang="cs-CZ" sz="1100" dirty="0" err="1" smtClean="0">
                <a:hlinkClick r:id="rId17" tooltip="User:Ahmadpontymageed"/>
              </a:rPr>
              <a:t>Ahmadpontymageed</a:t>
            </a:r>
            <a:endParaRPr lang="cs-CZ" sz="1100" dirty="0" smtClean="0"/>
          </a:p>
          <a:p>
            <a:r>
              <a:rPr lang="cs-CZ" sz="1100" dirty="0" smtClean="0">
                <a:hlinkClick r:id="rId18"/>
              </a:rPr>
              <a:t>http://upload.wikimedia.org/wikipedia/commons/thumb/e/eb/Karnak20%28js%29.jpg/800px-Karnak20%28js%29.jpg</a:t>
            </a:r>
            <a:r>
              <a:rPr lang="cs-CZ" sz="1100" dirty="0" smtClean="0"/>
              <a:t>, CC BY-SA, autor: </a:t>
            </a:r>
            <a:r>
              <a:rPr lang="cs-CZ" sz="1100" dirty="0" err="1" smtClean="0"/>
              <a:t>Jerzy</a:t>
            </a:r>
            <a:r>
              <a:rPr lang="cs-CZ" sz="1100" dirty="0" smtClean="0"/>
              <a:t> </a:t>
            </a:r>
            <a:r>
              <a:rPr lang="cs-CZ" sz="1100" dirty="0" err="1" smtClean="0"/>
              <a:t>Strzelecki</a:t>
            </a:r>
            <a:endParaRPr lang="cs-CZ" sz="1100" dirty="0" smtClean="0"/>
          </a:p>
          <a:p>
            <a:r>
              <a:rPr lang="cs-CZ" sz="1100" dirty="0" smtClean="0">
                <a:hlinkClick r:id="rId19"/>
              </a:rPr>
              <a:t>http://upload.wikimedia.org/wikipedia/commons/f/f2/Circumcision_Sakkara_3.jpg</a:t>
            </a:r>
            <a:endParaRPr lang="cs-CZ" sz="1100" dirty="0" smtClean="0"/>
          </a:p>
          <a:p>
            <a:r>
              <a:rPr lang="cs-CZ" sz="1100" dirty="0" smtClean="0"/>
              <a:t>http://82.114.195.35:90/</a:t>
            </a:r>
            <a:r>
              <a:rPr lang="cs-CZ" sz="1100" dirty="0" err="1" smtClean="0"/>
              <a:t>ProjektModerniUmeni</a:t>
            </a:r>
            <a:r>
              <a:rPr lang="cs-CZ" sz="1100" dirty="0" smtClean="0"/>
              <a:t>/</a:t>
            </a:r>
            <a:r>
              <a:rPr lang="cs-CZ" sz="1100" dirty="0" err="1" smtClean="0"/>
              <a:t>Starov</a:t>
            </a:r>
            <a:r>
              <a:rPr lang="cs-CZ" sz="1100" dirty="0" smtClean="0"/>
              <a:t>%C4%9Bk/Projekt%20-%20Egypt/</a:t>
            </a:r>
            <a:r>
              <a:rPr lang="cs-CZ" sz="1100" dirty="0" err="1" smtClean="0"/>
              <a:t>Polychromovan</a:t>
            </a:r>
            <a:r>
              <a:rPr lang="cs-CZ" sz="1100" dirty="0" smtClean="0"/>
              <a:t>%C3%BD%20reli%C3%A9f%20-%20p%C3%A1sov%C3%A1%20perspektiva.jpg</a:t>
            </a:r>
          </a:p>
          <a:p>
            <a:r>
              <a:rPr lang="cs-CZ" sz="1100" dirty="0" smtClean="0">
                <a:hlinkClick r:id="rId20"/>
              </a:rPr>
              <a:t>http://upload.wikimedia.org/wikipedia/commons/e/ef/Tutanchamon_%28js%29_3detalle.jpg</a:t>
            </a:r>
            <a:r>
              <a:rPr lang="cs-CZ" sz="1100" dirty="0" smtClean="0"/>
              <a:t>, CC BY-SA, autor: </a:t>
            </a:r>
            <a:r>
              <a:rPr lang="cs-CZ" sz="1100" dirty="0" err="1" smtClean="0"/>
              <a:t>Jerzy</a:t>
            </a:r>
            <a:r>
              <a:rPr lang="cs-CZ" sz="1100" dirty="0" smtClean="0"/>
              <a:t> </a:t>
            </a:r>
            <a:r>
              <a:rPr lang="cs-CZ" sz="1100" dirty="0" err="1" smtClean="0"/>
              <a:t>Strzelecki</a:t>
            </a:r>
            <a:r>
              <a:rPr lang="cs-CZ" sz="1100" dirty="0" smtClean="0"/>
              <a:t> </a:t>
            </a:r>
          </a:p>
          <a:p>
            <a:r>
              <a:rPr lang="cs-CZ" sz="1100" dirty="0" smtClean="0">
                <a:hlinkClick r:id="rId21"/>
              </a:rPr>
              <a:t>http://upload.wikimedia.org/wikipedia/commons/b/b1/Nefertiti_drawing.jpg</a:t>
            </a:r>
            <a:endParaRPr lang="cs-CZ" sz="1100" dirty="0" smtClean="0"/>
          </a:p>
          <a:p>
            <a:r>
              <a:rPr lang="cs-CZ" sz="1100" dirty="0" smtClean="0">
                <a:hlinkClick r:id="rId22"/>
              </a:rPr>
              <a:t>http://upload.wikimedia.org/wikipedia/commons/thumb/f/f7/Pharaoh_Akhenaten.jpg/360px-Pharaoh_Akhenaten.jpg</a:t>
            </a:r>
            <a:r>
              <a:rPr lang="cs-CZ" sz="1100" dirty="0" smtClean="0"/>
              <a:t>, CC BY-SA, autor: User:</a:t>
            </a:r>
            <a:r>
              <a:rPr lang="cs-CZ" sz="1100" dirty="0" err="1" smtClean="0"/>
              <a:t>Hajor</a:t>
            </a:r>
            <a:endParaRPr lang="cs-CZ" sz="1100" dirty="0" smtClean="0"/>
          </a:p>
          <a:p>
            <a:r>
              <a:rPr lang="cs-CZ" sz="1100" dirty="0" smtClean="0">
                <a:hlinkClick r:id="rId23"/>
              </a:rPr>
              <a:t>http://upload.wikimedia.org/wikipedia/commons/thumb/f/fb/Abusimbel.jpg/498px-Abusimbel.jpg</a:t>
            </a:r>
            <a:endParaRPr lang="cs-CZ" sz="1100" dirty="0" smtClean="0"/>
          </a:p>
          <a:p>
            <a:r>
              <a:rPr lang="cs-CZ" sz="1100" dirty="0" err="1" smtClean="0">
                <a:hlinkClick r:id="rId24" tooltip="fi:Käyttäjä:kompak"/>
              </a:rPr>
              <a:t>fi</a:t>
            </a:r>
            <a:r>
              <a:rPr lang="cs-CZ" sz="1100" dirty="0" smtClean="0">
                <a:hlinkClick r:id="rId24" tooltip="fi:Käyttäjä:kompak"/>
              </a:rPr>
              <a:t>:</a:t>
            </a:r>
            <a:r>
              <a:rPr lang="cs-CZ" sz="1100" dirty="0" err="1" smtClean="0">
                <a:hlinkClick r:id="rId24" tooltip="fi:Käyttäjä:kompak"/>
              </a:rPr>
              <a:t>Käyttäjä</a:t>
            </a:r>
            <a:r>
              <a:rPr lang="cs-CZ" sz="1100" dirty="0" smtClean="0">
                <a:hlinkClick r:id="rId24" tooltip="fi:Käyttäjä:kompak"/>
              </a:rPr>
              <a:t>:kompak</a:t>
            </a:r>
            <a:endParaRPr lang="cs-CZ" sz="1100" dirty="0" smtClean="0"/>
          </a:p>
          <a:p>
            <a:r>
              <a:rPr lang="cs-CZ" sz="1100" dirty="0" smtClean="0">
                <a:hlinkClick r:id="rId25"/>
              </a:rPr>
              <a:t>http://upload.wikimedia.org/wikipedia/commons/thumb/b/b5/Eye_Horus_Louvre_Sb3566.jpg/722px-Eye_Horus_Louvre_Sb3566.jpg</a:t>
            </a:r>
            <a:endParaRPr lang="cs-CZ" sz="1100" dirty="0" smtClean="0"/>
          </a:p>
          <a:p>
            <a:r>
              <a:rPr lang="cs-CZ" sz="1100" dirty="0" smtClean="0">
                <a:hlinkClick r:id="rId26"/>
              </a:rPr>
              <a:t>http://upload.wikimedia.org/wikipedia/commons/b/b4/La_Tombe_de_Horemheb_cropped.jpg</a:t>
            </a:r>
            <a:r>
              <a:rPr lang="cs-CZ" sz="1100" dirty="0" smtClean="0"/>
              <a:t>, CC BY-SA, autor: </a:t>
            </a:r>
            <a:r>
              <a:rPr lang="cs-CZ" sz="1100" dirty="0" smtClean="0">
                <a:hlinkClick r:id="rId27" tooltip="User:A. Parrot"/>
              </a:rPr>
              <a:t>A. </a:t>
            </a:r>
            <a:r>
              <a:rPr lang="cs-CZ" sz="1100" dirty="0" err="1" smtClean="0">
                <a:hlinkClick r:id="rId27" tooltip="User:A. Parrot"/>
              </a:rPr>
              <a:t>Parrot</a:t>
            </a:r>
            <a:r>
              <a:rPr lang="cs-CZ" sz="1100" dirty="0" smtClean="0"/>
              <a:t> (</a:t>
            </a:r>
            <a:r>
              <a:rPr lang="cs-CZ" sz="1100" dirty="0" err="1" smtClean="0">
                <a:hlinkClick r:id="rId28" tooltip="User talk:A. Parrot"/>
              </a:rPr>
              <a:t>talk</a:t>
            </a:r>
            <a:r>
              <a:rPr lang="cs-CZ" sz="1100" dirty="0" smtClean="0"/>
              <a:t>)</a:t>
            </a:r>
          </a:p>
          <a:p>
            <a:r>
              <a:rPr lang="cs-CZ" sz="1100" dirty="0" smtClean="0">
                <a:hlinkClick r:id="rId29"/>
              </a:rPr>
              <a:t>http://upload.wikimedia.org/wikipedia/commons/thumb/0/0b/Geb%2C_Nut%2C_Shu.jpg/800px-Geb%2C_Nut%2C_Shu.jpg</a:t>
            </a:r>
            <a:endParaRPr lang="cs-CZ" sz="1100" dirty="0" smtClean="0"/>
          </a:p>
          <a:p>
            <a:r>
              <a:rPr lang="cs-CZ" sz="1100" dirty="0" smtClean="0">
                <a:hlinkClick r:id="rId30"/>
              </a:rPr>
              <a:t>http://upload.wikimedia.org/wikipedia/commons/thumb/5/50/Apis_bull_on_coffin.jpg/601px-Apis_bull_on_coffin.jpg</a:t>
            </a:r>
            <a:endParaRPr lang="cs-CZ" sz="1100" dirty="0" smtClean="0"/>
          </a:p>
          <a:p>
            <a:r>
              <a:rPr lang="cs-CZ" sz="1100" dirty="0" smtClean="0">
                <a:hlinkClick r:id="rId31"/>
              </a:rPr>
              <a:t>http://upload.wikimedia.org/wikipedia/commons/thumb/d/d1/Thoth-baboon-British-Museum.jpg/398px-Thoth-baboon-British-Museum.jpg</a:t>
            </a:r>
            <a:r>
              <a:rPr lang="cs-CZ" sz="1100" dirty="0" smtClean="0"/>
              <a:t>, CC BY-SA, autor: </a:t>
            </a:r>
            <a:r>
              <a:rPr lang="cs-CZ" sz="1100" dirty="0" err="1" smtClean="0">
                <a:hlinkClick r:id="rId32" tooltip="User:Stevenj"/>
              </a:rPr>
              <a:t>Steven</a:t>
            </a:r>
            <a:r>
              <a:rPr lang="cs-CZ" sz="1100" dirty="0" smtClean="0">
                <a:hlinkClick r:id="rId32" tooltip="User:Stevenj"/>
              </a:rPr>
              <a:t> G. </a:t>
            </a:r>
            <a:r>
              <a:rPr lang="cs-CZ" sz="1100" dirty="0" err="1" smtClean="0">
                <a:hlinkClick r:id="rId32" tooltip="User:Stevenj"/>
              </a:rPr>
              <a:t>Johnson</a:t>
            </a:r>
            <a:endParaRPr lang="cs-CZ" sz="1100" dirty="0" smtClean="0"/>
          </a:p>
          <a:p>
            <a:r>
              <a:rPr lang="cs-CZ" sz="1100" dirty="0" smtClean="0">
                <a:hlinkClick r:id="rId33"/>
              </a:rPr>
              <a:t>http://upload.wikimedia.org/wikipedia/commons/b/be/Egypt.KV6.04.jpg</a:t>
            </a:r>
            <a:r>
              <a:rPr lang="cs-CZ" sz="1100" dirty="0" smtClean="0"/>
              <a:t>, CC BY-SA, autor: </a:t>
            </a:r>
            <a:r>
              <a:rPr lang="cs-CZ" sz="1100" dirty="0" err="1" smtClean="0"/>
              <a:t>Hajor</a:t>
            </a:r>
            <a:r>
              <a:rPr lang="cs-CZ" sz="1100" dirty="0" err="1" smtClean="0">
                <a:hlinkClick r:id="rId34"/>
              </a:rPr>
              <a:t>http</a:t>
            </a:r>
            <a:r>
              <a:rPr lang="cs-CZ" sz="1100" dirty="0" smtClean="0">
                <a:hlinkClick r:id="rId34"/>
              </a:rPr>
              <a:t>://</a:t>
            </a:r>
            <a:r>
              <a:rPr lang="cs-CZ" sz="1100" dirty="0" err="1" smtClean="0">
                <a:hlinkClick r:id="rId34"/>
              </a:rPr>
              <a:t>upload.wikimedia.org</a:t>
            </a:r>
            <a:r>
              <a:rPr lang="cs-CZ" sz="1100" dirty="0" smtClean="0">
                <a:hlinkClick r:id="rId34"/>
              </a:rPr>
              <a:t>/</a:t>
            </a:r>
            <a:r>
              <a:rPr lang="cs-CZ" sz="1100" dirty="0" err="1" smtClean="0">
                <a:hlinkClick r:id="rId34"/>
              </a:rPr>
              <a:t>wikipedia</a:t>
            </a:r>
            <a:r>
              <a:rPr lang="cs-CZ" sz="1100" dirty="0" smtClean="0">
                <a:hlinkClick r:id="rId34"/>
              </a:rPr>
              <a:t>/</a:t>
            </a:r>
            <a:r>
              <a:rPr lang="cs-CZ" sz="1100" dirty="0" err="1" smtClean="0">
                <a:hlinkClick r:id="rId34"/>
              </a:rPr>
              <a:t>commons</a:t>
            </a:r>
            <a:r>
              <a:rPr lang="cs-CZ" sz="1100" dirty="0" smtClean="0">
                <a:hlinkClick r:id="rId34"/>
              </a:rPr>
              <a:t>/</a:t>
            </a:r>
            <a:r>
              <a:rPr lang="cs-CZ" sz="1100" dirty="0" err="1" smtClean="0">
                <a:hlinkClick r:id="rId34"/>
              </a:rPr>
              <a:t>thumb</a:t>
            </a:r>
            <a:r>
              <a:rPr lang="cs-CZ" sz="1100" dirty="0" smtClean="0">
                <a:hlinkClick r:id="rId34"/>
              </a:rPr>
              <a:t>/8/81/</a:t>
            </a:r>
            <a:r>
              <a:rPr lang="cs-CZ" sz="1100" dirty="0" err="1" smtClean="0">
                <a:hlinkClick r:id="rId34"/>
              </a:rPr>
              <a:t>NileCrocodile.jpg</a:t>
            </a:r>
            <a:r>
              <a:rPr lang="cs-CZ" sz="1100" dirty="0" smtClean="0">
                <a:hlinkClick r:id="rId34"/>
              </a:rPr>
              <a:t>/764px-</a:t>
            </a:r>
            <a:r>
              <a:rPr lang="cs-CZ" sz="1100" dirty="0" err="1" smtClean="0">
                <a:hlinkClick r:id="rId34"/>
              </a:rPr>
              <a:t>NileCrocodile.jpg</a:t>
            </a:r>
            <a:r>
              <a:rPr lang="cs-CZ" sz="1100" dirty="0" smtClean="0"/>
              <a:t>, CC BY-SA, autor: </a:t>
            </a:r>
            <a:r>
              <a:rPr lang="cs-CZ" sz="1100" dirty="0" err="1" smtClean="0"/>
              <a:t>Dewet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710</TotalTime>
  <Words>1112</Words>
  <Application>Microsoft Office PowerPoint</Application>
  <PresentationFormat>Předvádění na obrazovce (4:3)</PresentationFormat>
  <Paragraphs>228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Cesta</vt:lpstr>
      <vt:lpstr>Snímek 1</vt:lpstr>
      <vt:lpstr>Snímek 2</vt:lpstr>
      <vt:lpstr>Starověký Egypt - život</vt:lpstr>
      <vt:lpstr>Řeka Nil</vt:lpstr>
      <vt:lpstr>Zemědělství</vt:lpstr>
      <vt:lpstr>Společnost</vt:lpstr>
      <vt:lpstr>Písmo</vt:lpstr>
      <vt:lpstr>Champollion a rosettská deska</vt:lpstr>
      <vt:lpstr>Věda</vt:lpstr>
      <vt:lpstr>Astronomie</vt:lpstr>
      <vt:lpstr>Matematika</vt:lpstr>
      <vt:lpstr>Mumifikace</vt:lpstr>
      <vt:lpstr>Architektura</vt:lpstr>
      <vt:lpstr>MAstaba</vt:lpstr>
      <vt:lpstr>Pyramidy</vt:lpstr>
      <vt:lpstr>Skalní hroby – Údolí králů</vt:lpstr>
      <vt:lpstr>Luxor a karnak</vt:lpstr>
      <vt:lpstr>Malířství a sochařství</vt:lpstr>
      <vt:lpstr>Snímek 19</vt:lpstr>
      <vt:lpstr>Bohové a náboženství</vt:lpstr>
      <vt:lpstr>Snímek 21</vt:lpstr>
      <vt:lpstr>Knihy mrtvých</vt:lpstr>
      <vt:lpstr>Posvátná zvířata</vt:lpstr>
      <vt:lpstr>ZDROJE</vt:lpstr>
      <vt:lpstr>Snímek 25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Starověký Egypt</dc:title>
  <dc:creator>Soňa</dc:creator>
  <cp:lastModifiedBy>Soňa</cp:lastModifiedBy>
  <cp:revision>74</cp:revision>
  <dcterms:created xsi:type="dcterms:W3CDTF">2011-09-28T16:46:18Z</dcterms:created>
  <dcterms:modified xsi:type="dcterms:W3CDTF">2012-12-03T17:41:22Z</dcterms:modified>
</cp:coreProperties>
</file>