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66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Fiser" initials="JaFi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commentAuthors" Target="comment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BFD93F-552B-403A-A591-CF48F428B720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448965-7744-437B-83A5-20F3281CDA6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27ECE-51D9-4AB7-83E5-2BC620FB6CDB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8DFF664-94C4-4BCB-9C3F-AF8CA272DC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27ECE-51D9-4AB7-83E5-2BC620FB6CDB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8DFF664-94C4-4BCB-9C3F-AF8CA272DC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27ECE-51D9-4AB7-83E5-2BC620FB6CDB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FF664-94C4-4BCB-9C3F-AF8CA272DC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27ECE-51D9-4AB7-83E5-2BC620FB6CDB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FF664-94C4-4BCB-9C3F-AF8CA272DC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27ECE-51D9-4AB7-83E5-2BC620FB6CDB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8DFF664-94C4-4BCB-9C3F-AF8CA272DC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27ECE-51D9-4AB7-83E5-2BC620FB6CDB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FF664-94C4-4BCB-9C3F-AF8CA272DC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27ECE-51D9-4AB7-83E5-2BC620FB6CDB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FF664-94C4-4BCB-9C3F-AF8CA272DC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27ECE-51D9-4AB7-83E5-2BC620FB6CDB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FF664-94C4-4BCB-9C3F-AF8CA272DC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27ECE-51D9-4AB7-83E5-2BC620FB6CDB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FF664-94C4-4BCB-9C3F-AF8CA272DC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27ECE-51D9-4AB7-83E5-2BC620FB6CDB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FF664-94C4-4BCB-9C3F-AF8CA272DC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27ECE-51D9-4AB7-83E5-2BC620FB6CDB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FF664-94C4-4BCB-9C3F-AF8CA272DC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ED27ECE-51D9-4AB7-83E5-2BC620FB6CDB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8DFF664-94C4-4BCB-9C3F-AF8CA272DC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hyperlink" Target="http://upload.wikimedia.org/wikipedia/commons/thumb/c/c6/All_Gizah_Pyramids-3.jpg/800px-All_Gizah_Pyramids-3.jpg" TargetMode="External"/><Relationship Id="rId7" Type="http://schemas.openxmlformats.org/officeDocument/2006/relationships/hyperlink" Target="http://pl.wikipedia.org/wiki/Wikipedysta:Piom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thumb/9/9a/HekaNemesNechacha_PioMs.svg/741px-HekaNemesNechacha_PioMs.svg.png" TargetMode="External"/><Relationship Id="rId5" Type="http://schemas.openxmlformats.org/officeDocument/2006/relationships/image" Target="../media/image6.png"/><Relationship Id="rId10" Type="http://schemas.openxmlformats.org/officeDocument/2006/relationships/hyperlink" Target="http://en.wikipedia.org/wiki/User:MykReeve" TargetMode="External"/><Relationship Id="rId4" Type="http://schemas.openxmlformats.org/officeDocument/2006/relationships/hyperlink" Target="http://liberato.org/" TargetMode="External"/><Relationship Id="rId9" Type="http://schemas.openxmlformats.org/officeDocument/2006/relationships/hyperlink" Target="http://upload.wikimedia.org/wikipedia/commons/thumb/3/38/Tutanchamun_Maske.jpg/425px-Tutanchamun_Maske.jpg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3/3e/Egypt-12B-021_-_Step_Pyramid_of_Djoser.jpg/800px-Egypt-12B-021_-_Step_Pyramid_of_Djoser.jpg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hyperlink" Target="http://www.flickr.com/people/22490717@N02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5/57/Amun.svg/227px-Amun.svg.png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User:Jeff_Dahl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7/7b/Egypt.Thutmose-III.statue.jpg/450px-Egypt.Thutmose-III.statue.jpg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User:JMCC1" TargetMode="External"/><Relationship Id="rId5" Type="http://schemas.openxmlformats.org/officeDocument/2006/relationships/hyperlink" Target="http://upload.wikimedia.org/wikipedia/commons/thumb/0/03/Hatshepsut_temple38c.jpg/800px-Hatshepsut_temple38c.jpg" TargetMode="Externa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f/f7/Pharaoh_Akhenaten.jpg/360px-Pharaoh_Akhenaten.jpg" TargetMode="External"/><Relationship Id="rId3" Type="http://schemas.openxmlformats.org/officeDocument/2006/relationships/hyperlink" Target="http://upload.wikimedia.org/wikipedia/commons/thumb/4/47/Akhenaten,_Nefertiti_and_their_children.jpg/800px-Akhenaten,_Nefertiti_and_their_children.jpg" TargetMode="External"/><Relationship Id="rId7" Type="http://schemas.openxmlformats.org/officeDocument/2006/relationships/image" Target="../media/image14.jpeg"/><Relationship Id="rId12" Type="http://schemas.openxmlformats.org/officeDocument/2006/relationships/image" Target="../media/image15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User:Magnus_Manske" TargetMode="External"/><Relationship Id="rId11" Type="http://schemas.openxmlformats.org/officeDocument/2006/relationships/hyperlink" Target="http://en.wikipedia.org/wiki/User:MykReeve" TargetMode="External"/><Relationship Id="rId5" Type="http://schemas.openxmlformats.org/officeDocument/2006/relationships/hyperlink" Target="http://upload.wikimedia.org/wikipedia/commons/thumb/f/f9/Nefertiti_bust_(front).jpg/450px-Nefertiti_bust_(front).jpg" TargetMode="External"/><Relationship Id="rId10" Type="http://schemas.openxmlformats.org/officeDocument/2006/relationships/hyperlink" Target="http://upload.wikimedia.org/wikipedia/commons/thumb/3/38/Tutanchamun_Maske.jpg/425px-Tutanchamun_Maske.jpg" TargetMode="External"/><Relationship Id="rId4" Type="http://schemas.openxmlformats.org/officeDocument/2006/relationships/image" Target="../media/image13.jpeg"/><Relationship Id="rId9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d/df/Abu_Simbel.jpg/800px-Abu_Simbel.jpg" TargetMode="External"/><Relationship Id="rId7" Type="http://schemas.openxmlformats.org/officeDocument/2006/relationships/image" Target="../media/image18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User:Asavaa" TargetMode="External"/><Relationship Id="rId5" Type="http://schemas.openxmlformats.org/officeDocument/2006/relationships/hyperlink" Target="http://upload.wikimedia.org/wikipedia/commons/thumb/b/b7/KhonsuTemple-Karnak-RamessesIII-2.jpg/450px-KhonsuTemple-Karnak-RamessesIII-2.jpg" TargetMode="External"/><Relationship Id="rId4" Type="http://schemas.openxmlformats.org/officeDocument/2006/relationships/image" Target="../media/image17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3/38/Tutanchamun_Maske.jpg/425px-Tutanchamun_Maske.jpg" TargetMode="External"/><Relationship Id="rId13" Type="http://schemas.openxmlformats.org/officeDocument/2006/relationships/hyperlink" Target="http://upload.wikimedia.org/wikipedia/commons/thumb/4/47/Akhenaten,_Nefertiti_and_their_children.jpg/800px-Akhenaten,_Nefertiti_and_their_children.jpg" TargetMode="External"/><Relationship Id="rId3" Type="http://schemas.openxmlformats.org/officeDocument/2006/relationships/hyperlink" Target="http://www.flickr.com/people/22490717@N02" TargetMode="External"/><Relationship Id="rId7" Type="http://schemas.openxmlformats.org/officeDocument/2006/relationships/hyperlink" Target="http://pl.wikipedia.org/wiki/Wikipedysta:Piom" TargetMode="External"/><Relationship Id="rId12" Type="http://schemas.openxmlformats.org/officeDocument/2006/relationships/hyperlink" Target="http://commons.wikimedia.org/wiki/User:JMCC1" TargetMode="External"/><Relationship Id="rId2" Type="http://schemas.openxmlformats.org/officeDocument/2006/relationships/hyperlink" Target="http://upload.wikimedia.org/wikipedia/commons/thumb/3/3e/Egypt-12B-021_-_Step_Pyramid_of_Djoser.jpg/800px-Egypt-12B-021_-_Step_Pyramid_of_Djoser.jpg" TargetMode="External"/><Relationship Id="rId16" Type="http://schemas.openxmlformats.org/officeDocument/2006/relationships/hyperlink" Target="http://upload.wikimedia.org/wikipedia/commons/thumb/d/df/Abu_Simbel.jpg/800px-Abu_Simbel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9/9a/HekaNemesNechacha_PioMs.svg/741px-HekaNemesNechacha_PioMs.svg.png" TargetMode="External"/><Relationship Id="rId11" Type="http://schemas.openxmlformats.org/officeDocument/2006/relationships/hyperlink" Target="http://upload.wikimedia.org/wikipedia/commons/thumb/0/03/Hatshepsut_temple38c.jpg/800px-Hatshepsut_temple38c.jpg" TargetMode="External"/><Relationship Id="rId5" Type="http://schemas.openxmlformats.org/officeDocument/2006/relationships/hyperlink" Target="http://liberato.org/" TargetMode="External"/><Relationship Id="rId15" Type="http://schemas.openxmlformats.org/officeDocument/2006/relationships/hyperlink" Target="http://upload.wikimedia.org/wikipedia/commons/thumb/f/f7/Pharaoh_Akhenaten.jpg/360px-Pharaoh_Akhenaten.jpg" TargetMode="External"/><Relationship Id="rId10" Type="http://schemas.openxmlformats.org/officeDocument/2006/relationships/hyperlink" Target="http://upload.wikimedia.org/wikipedia/commons/thumb/7/7b/Egypt.Thutmose-III.statue.jpg/450px-Egypt.Thutmose-III.statue.jpg" TargetMode="External"/><Relationship Id="rId4" Type="http://schemas.openxmlformats.org/officeDocument/2006/relationships/hyperlink" Target="http://upload.wikimedia.org/wikipedia/commons/thumb/c/c6/All_Gizah_Pyramids-3.jpg/800px-All_Gizah_Pyramids-3.jpg" TargetMode="External"/><Relationship Id="rId9" Type="http://schemas.openxmlformats.org/officeDocument/2006/relationships/hyperlink" Target="http://en.wikipedia.org/wiki/User:MykReeve" TargetMode="External"/><Relationship Id="rId14" Type="http://schemas.openxmlformats.org/officeDocument/2006/relationships/hyperlink" Target="http://upload.wikimedia.org/wikipedia/commons/thumb/f/f9/Nefertiti_bust_(front).jpg/450px-Nefertiti_bust_(front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VY_32_INOVACE_245.DEJ.01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Starověký Egypt - politika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401080" cy="6357982"/>
          </a:xfrm>
        </p:spPr>
        <p:txBody>
          <a:bodyPr>
            <a:normAutofit fontScale="70000" lnSpcReduction="20000"/>
          </a:bodyPr>
          <a:lstStyle/>
          <a:p>
            <a:pPr algn="just"/>
            <a:r>
              <a:rPr lang="cs-CZ" b="1" u="sng" dirty="0" smtClean="0"/>
              <a:t>Číslo projektu:</a:t>
            </a:r>
            <a:r>
              <a:rPr lang="cs-CZ" dirty="0" smtClean="0"/>
              <a:t> CZ.1.07/1.5.00/34.0744</a:t>
            </a:r>
          </a:p>
          <a:p>
            <a:pPr algn="just"/>
            <a:r>
              <a:rPr lang="cs-CZ" b="1" u="sng" dirty="0" smtClean="0"/>
              <a:t>Šablona</a:t>
            </a:r>
            <a:r>
              <a:rPr lang="cs-CZ" dirty="0" smtClean="0"/>
              <a:t>: VY_32_INOVACE</a:t>
            </a:r>
          </a:p>
          <a:p>
            <a:pPr algn="just"/>
            <a:r>
              <a:rPr lang="cs-CZ" b="1" u="sng" dirty="0" smtClean="0"/>
              <a:t>Číslo DUMU</a:t>
            </a:r>
            <a:r>
              <a:rPr lang="cs-CZ" dirty="0" smtClean="0"/>
              <a:t>: 245. DEJ.01</a:t>
            </a:r>
          </a:p>
          <a:p>
            <a:pPr algn="just"/>
            <a:r>
              <a:rPr lang="cs-CZ" b="1" u="sng" dirty="0" smtClean="0"/>
              <a:t>Předmět</a:t>
            </a:r>
            <a:r>
              <a:rPr lang="cs-CZ" dirty="0" smtClean="0"/>
              <a:t>: Dějepis</a:t>
            </a:r>
          </a:p>
          <a:p>
            <a:pPr algn="just"/>
            <a:r>
              <a:rPr lang="cs-CZ" b="1" u="sng" dirty="0" smtClean="0"/>
              <a:t>Název materiálu</a:t>
            </a:r>
            <a:r>
              <a:rPr lang="cs-CZ" dirty="0" smtClean="0"/>
              <a:t>: Starověký Egypt - politika</a:t>
            </a:r>
          </a:p>
          <a:p>
            <a:pPr algn="just"/>
            <a:r>
              <a:rPr lang="cs-CZ" b="1" u="sng" dirty="0" smtClean="0"/>
              <a:t>Autor</a:t>
            </a:r>
            <a:r>
              <a:rPr lang="cs-CZ" dirty="0" smtClean="0"/>
              <a:t>: Mgr. Soňa Havlíková</a:t>
            </a:r>
          </a:p>
          <a:p>
            <a:pPr algn="just"/>
            <a:r>
              <a:rPr lang="cs-CZ" b="1" u="sng" dirty="0" smtClean="0"/>
              <a:t>Formát</a:t>
            </a:r>
            <a:r>
              <a:rPr lang="cs-CZ" dirty="0" smtClean="0"/>
              <a:t>: Prezentace Microsoft </a:t>
            </a:r>
            <a:r>
              <a:rPr lang="cs-CZ" dirty="0" err="1" smtClean="0"/>
              <a:t>Powerpoint</a:t>
            </a:r>
            <a:r>
              <a:rPr lang="cs-CZ" dirty="0" smtClean="0"/>
              <a:t> </a:t>
            </a:r>
          </a:p>
          <a:p>
            <a:pPr algn="just"/>
            <a:r>
              <a:rPr lang="cs-CZ" b="1" u="sng" dirty="0" smtClean="0"/>
              <a:t>Velikost</a:t>
            </a:r>
            <a:r>
              <a:rPr lang="cs-CZ" dirty="0" smtClean="0"/>
              <a:t>: 1,45 MB</a:t>
            </a:r>
          </a:p>
          <a:p>
            <a:pPr algn="just"/>
            <a:r>
              <a:rPr lang="cs-CZ" b="1" u="sng" dirty="0" smtClean="0"/>
              <a:t>Stupeň a typ vzdělávání</a:t>
            </a:r>
            <a:r>
              <a:rPr lang="cs-CZ" dirty="0" smtClean="0"/>
              <a:t>: SŠ – odborné vzdělávání</a:t>
            </a:r>
          </a:p>
          <a:p>
            <a:pPr algn="just"/>
            <a:r>
              <a:rPr lang="cs-CZ" b="1" u="sng" dirty="0" smtClean="0"/>
              <a:t>Licence k obrazovému materiálu</a:t>
            </a:r>
            <a:r>
              <a:rPr lang="cs-CZ" dirty="0" smtClean="0"/>
              <a:t>: CC BY, BY-SA</a:t>
            </a:r>
          </a:p>
          <a:p>
            <a:pPr algn="just"/>
            <a:r>
              <a:rPr lang="cs-CZ" b="1" u="sng" dirty="0" smtClean="0"/>
              <a:t>Datum vytvoření</a:t>
            </a:r>
            <a:r>
              <a:rPr lang="cs-CZ" dirty="0" smtClean="0"/>
              <a:t> :1.10.2012</a:t>
            </a:r>
          </a:p>
          <a:p>
            <a:pPr algn="just"/>
            <a:r>
              <a:rPr lang="cs-CZ" b="1" u="sng" dirty="0" smtClean="0"/>
              <a:t>Klíčová slova</a:t>
            </a:r>
            <a:r>
              <a:rPr lang="cs-CZ" dirty="0" smtClean="0"/>
              <a:t>: Egypt, periodizace, Stará říše, Střední říše, Nová říše, panovníci Egypta</a:t>
            </a:r>
          </a:p>
          <a:p>
            <a:pPr algn="just"/>
            <a:r>
              <a:rPr lang="cs-CZ" b="1" u="sng" dirty="0" smtClean="0"/>
              <a:t>Anotace</a:t>
            </a:r>
            <a:r>
              <a:rPr lang="cs-CZ" dirty="0" smtClean="0"/>
              <a:t>: Prezentace se nejprve zaměřuje na periodizaci starověkého Egypta, poté se stručně věnuje jednotlivým obdobím a končí nejdůležitějšími vládci Egypta a jejich životem a činy. Žák by měl být schopen popsat a časově zařadit jednotlivá období starověkého Egypta. Měl by umět vyjmenovat jednotlivé hlavní panovníky těchto období a vysvětlit jejich význam.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Egypt - politika</a:t>
            </a:r>
            <a:endParaRPr lang="cs-CZ" b="1" dirty="0"/>
          </a:p>
        </p:txBody>
      </p:sp>
      <p:pic>
        <p:nvPicPr>
          <p:cNvPr id="8194" name="Picture 2" descr="Soubor:All Gizah Pyramids-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142852"/>
            <a:ext cx="4762533" cy="3000396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214282" y="2928934"/>
            <a:ext cx="5572148" cy="1692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3"/>
              </a:rPr>
              <a:t>http://upload.wikimedia.org/wikipedia/commons/thumb/c/c6/All_Gizah_Pyramids-3.jpg/800px-All_Gizah_Pyramids-3.jpg</a:t>
            </a:r>
            <a:r>
              <a:rPr lang="cs-CZ" sz="500" dirty="0" smtClean="0"/>
              <a:t>, CC BY-SA, autor: </a:t>
            </a:r>
            <a:r>
              <a:rPr lang="cs-CZ" sz="500" dirty="0" err="1" smtClean="0">
                <a:hlinkClick r:id="rId4"/>
              </a:rPr>
              <a:t>Ricardo</a:t>
            </a:r>
            <a:r>
              <a:rPr lang="cs-CZ" sz="500" dirty="0" smtClean="0">
                <a:hlinkClick r:id="rId4"/>
              </a:rPr>
              <a:t> </a:t>
            </a:r>
            <a:r>
              <a:rPr lang="cs-CZ" sz="500" dirty="0" err="1" smtClean="0">
                <a:hlinkClick r:id="rId4"/>
              </a:rPr>
              <a:t>Liberato</a:t>
            </a:r>
            <a:endParaRPr lang="cs-CZ" sz="500" dirty="0"/>
          </a:p>
        </p:txBody>
      </p:sp>
      <p:pic>
        <p:nvPicPr>
          <p:cNvPr id="8196" name="Picture 4" descr="File:HekaNemesNechacha PioMs.sv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7752" y="3286124"/>
            <a:ext cx="4146619" cy="3357586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5786446" y="6534835"/>
            <a:ext cx="2500314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6"/>
              </a:rPr>
              <a:t>http://upload.wikimedia.org/wikipedia/commons/thumb/9/9a/HekaNemesNechacha_PioMs.svg/741px-HekaNemesNechacha_PioMs.svg.png</a:t>
            </a:r>
            <a:r>
              <a:rPr lang="cs-CZ" sz="500" dirty="0" smtClean="0"/>
              <a:t>, CC BY-SA, autor: </a:t>
            </a:r>
            <a:r>
              <a:rPr lang="cs-CZ" sz="500" dirty="0" err="1" smtClean="0"/>
              <a:t>Piotr</a:t>
            </a:r>
            <a:r>
              <a:rPr lang="cs-CZ" sz="500" dirty="0" smtClean="0"/>
              <a:t> </a:t>
            </a:r>
            <a:r>
              <a:rPr lang="cs-CZ" sz="500" dirty="0" err="1" smtClean="0"/>
              <a:t>Michał</a:t>
            </a:r>
            <a:r>
              <a:rPr lang="cs-CZ" sz="500" dirty="0" smtClean="0"/>
              <a:t> </a:t>
            </a:r>
            <a:r>
              <a:rPr lang="cs-CZ" sz="500" dirty="0" err="1" smtClean="0"/>
              <a:t>Jaworski</a:t>
            </a:r>
            <a:r>
              <a:rPr lang="cs-CZ" sz="500" dirty="0" smtClean="0"/>
              <a:t>; </a:t>
            </a:r>
            <a:r>
              <a:rPr lang="cs-CZ" sz="500" b="1" i="1" dirty="0" err="1" smtClean="0">
                <a:hlinkClick r:id="rId7" tooltip="pl:Wikipedysta:Piom"/>
              </a:rPr>
              <a:t>Pio</a:t>
            </a:r>
            <a:r>
              <a:rPr lang="cs-CZ" sz="500" b="1" dirty="0" err="1" smtClean="0">
                <a:hlinkClick r:id="rId7" tooltip="pl:Wikipedysta:Piom"/>
              </a:rPr>
              <a:t>M</a:t>
            </a:r>
            <a:r>
              <a:rPr lang="cs-CZ" sz="500" dirty="0" smtClean="0"/>
              <a:t> </a:t>
            </a:r>
            <a:endParaRPr lang="cs-CZ" sz="500" dirty="0"/>
          </a:p>
        </p:txBody>
      </p:sp>
      <p:pic>
        <p:nvPicPr>
          <p:cNvPr id="8198" name="Picture 6" descr="File:Tutanchamun Maske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286512" y="142853"/>
            <a:ext cx="2078142" cy="2928958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6286512" y="2928934"/>
            <a:ext cx="2071702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9"/>
              </a:rPr>
              <a:t>http://upload.wikimedia.org/wikipedia/commons/thumb/3/38/Tutanchamun_Maske.jpg/425px-Tutanchamun_Maske.jpg</a:t>
            </a:r>
            <a:r>
              <a:rPr lang="cs-CZ" sz="500" dirty="0" smtClean="0"/>
              <a:t>, CC BY-SA, autor: </a:t>
            </a:r>
            <a:r>
              <a:rPr lang="cs-CZ" sz="500" dirty="0" err="1" smtClean="0">
                <a:hlinkClick r:id="rId10" tooltip="en:User:MykReeve"/>
              </a:rPr>
              <a:t>en</a:t>
            </a:r>
            <a:r>
              <a:rPr lang="cs-CZ" sz="500" dirty="0" smtClean="0">
                <a:hlinkClick r:id="rId10" tooltip="en:User:MykReeve"/>
              </a:rPr>
              <a:t>:User:</a:t>
            </a:r>
            <a:r>
              <a:rPr lang="cs-CZ" sz="500" dirty="0" err="1" smtClean="0">
                <a:hlinkClick r:id="rId10" tooltip="en:User:MykReeve"/>
              </a:rPr>
              <a:t>MykReeve</a:t>
            </a:r>
            <a:endParaRPr lang="cs-CZ" sz="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Periodizace  Egypta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Stará říše (asi 2700-2180 př.n.l.)</a:t>
            </a:r>
          </a:p>
          <a:p>
            <a:r>
              <a:rPr lang="cs-CZ" dirty="0" smtClean="0"/>
              <a:t>První přechodné období</a:t>
            </a:r>
          </a:p>
          <a:p>
            <a:r>
              <a:rPr lang="cs-CZ" dirty="0" smtClean="0"/>
              <a:t>Střední říše (asi 2040-1786 př.n.l.)</a:t>
            </a:r>
          </a:p>
          <a:p>
            <a:r>
              <a:rPr lang="cs-CZ" dirty="0" smtClean="0"/>
              <a:t>Druhé přechodné období</a:t>
            </a:r>
          </a:p>
          <a:p>
            <a:r>
              <a:rPr lang="cs-CZ" dirty="0" smtClean="0"/>
              <a:t>Nová říše (asi 1560-1080 př.n.l.)</a:t>
            </a:r>
          </a:p>
          <a:p>
            <a:r>
              <a:rPr lang="cs-CZ" dirty="0" smtClean="0"/>
              <a:t>Třetí přechodné období</a:t>
            </a:r>
          </a:p>
          <a:p>
            <a:r>
              <a:rPr lang="cs-CZ" dirty="0" smtClean="0"/>
              <a:t>Od 525 př.n.l. součást Perské říše</a:t>
            </a:r>
          </a:p>
          <a:p>
            <a:r>
              <a:rPr lang="cs-CZ" dirty="0" smtClean="0"/>
              <a:t>332 př.n.l. – vláda Alexandra Velikého a pak</a:t>
            </a:r>
          </a:p>
          <a:p>
            <a:r>
              <a:rPr lang="cs-CZ" dirty="0" smtClean="0"/>
              <a:t>Ptolemaiovci</a:t>
            </a:r>
          </a:p>
          <a:p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Stará říše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3835152" cy="4525963"/>
          </a:xfrm>
        </p:spPr>
        <p:txBody>
          <a:bodyPr/>
          <a:lstStyle/>
          <a:p>
            <a:r>
              <a:rPr lang="cs-CZ" dirty="0" smtClean="0"/>
              <a:t>Sjednocení Horního a Dolního Egypta</a:t>
            </a:r>
          </a:p>
          <a:p>
            <a:r>
              <a:rPr lang="cs-CZ" dirty="0" smtClean="0"/>
              <a:t>Královské sídlo </a:t>
            </a:r>
            <a:r>
              <a:rPr lang="cs-CZ" dirty="0" err="1" smtClean="0"/>
              <a:t>Menofer</a:t>
            </a:r>
            <a:r>
              <a:rPr lang="cs-CZ" dirty="0" smtClean="0"/>
              <a:t> (Memfis)</a:t>
            </a:r>
          </a:p>
          <a:p>
            <a:r>
              <a:rPr lang="cs-CZ" dirty="0" smtClean="0"/>
              <a:t>Stavba pyramid – </a:t>
            </a:r>
            <a:r>
              <a:rPr lang="cs-CZ" dirty="0" err="1" smtClean="0"/>
              <a:t>Džoserova</a:t>
            </a:r>
            <a:r>
              <a:rPr lang="cs-CZ" dirty="0" smtClean="0"/>
              <a:t> a v Gíze</a:t>
            </a:r>
          </a:p>
          <a:p>
            <a:endParaRPr lang="cs-CZ" dirty="0" smtClean="0"/>
          </a:p>
        </p:txBody>
      </p:sp>
      <p:pic>
        <p:nvPicPr>
          <p:cNvPr id="5" name="Picture 2" descr="Soubor:All Gizah Pyramids-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9124" y="3929066"/>
            <a:ext cx="4308958" cy="2714644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4429124" y="6286520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600" dirty="0" smtClean="0">
                <a:hlinkClick r:id="rId3"/>
              </a:rPr>
              <a:t>http://upload.wikimedia.org/wikipedia/commons/thumb/3/3e/Egypt-12B-021_-_Step_Pyramid_of_Djoser.jpg/800px-Egypt-12B-021_-_Step_Pyramid_of_Djoser.jpg</a:t>
            </a:r>
            <a:r>
              <a:rPr lang="cs-CZ" sz="600" dirty="0" smtClean="0"/>
              <a:t>, CC BY-SA, autor: </a:t>
            </a:r>
            <a:r>
              <a:rPr lang="cs-CZ" sz="600" dirty="0" err="1" smtClean="0">
                <a:hlinkClick r:id="rId4"/>
              </a:rPr>
              <a:t>Dennis</a:t>
            </a:r>
            <a:r>
              <a:rPr lang="cs-CZ" sz="600" dirty="0" smtClean="0">
                <a:hlinkClick r:id="rId4"/>
              </a:rPr>
              <a:t> </a:t>
            </a:r>
            <a:r>
              <a:rPr lang="cs-CZ" sz="600" dirty="0" err="1" smtClean="0">
                <a:hlinkClick r:id="rId4"/>
              </a:rPr>
              <a:t>Jarvis</a:t>
            </a:r>
            <a:endParaRPr lang="cs-CZ" sz="600" dirty="0"/>
          </a:p>
        </p:txBody>
      </p:sp>
      <p:pic>
        <p:nvPicPr>
          <p:cNvPr id="7" name="Picture 2" descr="File:Egypt-12B-021 - Step Pyramid of Djoser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29124" y="500042"/>
            <a:ext cx="4200548" cy="3150411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4429124" y="3214687"/>
            <a:ext cx="421484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>
                <a:hlinkClick r:id="rId3"/>
              </a:rPr>
              <a:t>http://upload.wikimedia.org/wikipedia/commons/thumb/3/3e/Egypt-12B-021_-_Step_Pyramid_of_Djoser.jpg/800px-Egypt-12B-021_-_Step_Pyramid_of_Djoser.jpg</a:t>
            </a:r>
            <a:r>
              <a:rPr lang="cs-CZ" sz="800" dirty="0" smtClean="0"/>
              <a:t>, CC BY-SA, autor: </a:t>
            </a:r>
            <a:r>
              <a:rPr lang="cs-CZ" sz="800" dirty="0" err="1" smtClean="0">
                <a:hlinkClick r:id="rId4"/>
              </a:rPr>
              <a:t>Dennis</a:t>
            </a:r>
            <a:r>
              <a:rPr lang="cs-CZ" sz="800" dirty="0" smtClean="0">
                <a:hlinkClick r:id="rId4"/>
              </a:rPr>
              <a:t> </a:t>
            </a:r>
            <a:r>
              <a:rPr lang="cs-CZ" sz="800" dirty="0" err="1" smtClean="0">
                <a:hlinkClick r:id="rId4"/>
              </a:rPr>
              <a:t>Jarvis</a:t>
            </a:r>
            <a:endParaRPr lang="cs-CZ" sz="800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Střední říše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6139408" cy="4525963"/>
          </a:xfrm>
        </p:spPr>
        <p:txBody>
          <a:bodyPr/>
          <a:lstStyle/>
          <a:p>
            <a:r>
              <a:rPr lang="cs-CZ" dirty="0" smtClean="0"/>
              <a:t>Nové sjednocení Egypta po povstání v prvním přechodném období</a:t>
            </a:r>
          </a:p>
          <a:p>
            <a:r>
              <a:rPr lang="cs-CZ" dirty="0" smtClean="0"/>
              <a:t>Hlavní město </a:t>
            </a:r>
            <a:r>
              <a:rPr lang="cs-CZ" dirty="0" err="1" smtClean="0"/>
              <a:t>Véset</a:t>
            </a:r>
            <a:endParaRPr lang="cs-CZ" dirty="0" smtClean="0"/>
          </a:p>
          <a:p>
            <a:r>
              <a:rPr lang="cs-CZ" dirty="0" smtClean="0"/>
              <a:t>Kult boha </a:t>
            </a:r>
            <a:r>
              <a:rPr lang="cs-CZ" dirty="0" err="1" smtClean="0"/>
              <a:t>Amona</a:t>
            </a:r>
            <a:endParaRPr lang="cs-CZ" dirty="0" smtClean="0"/>
          </a:p>
          <a:p>
            <a:r>
              <a:rPr lang="cs-CZ" dirty="0" smtClean="0"/>
              <a:t>Boje s okolními státy Libyí a Núbií (koření, otroci, zlato)</a:t>
            </a:r>
          </a:p>
          <a:p>
            <a:r>
              <a:rPr lang="cs-CZ" dirty="0" smtClean="0"/>
              <a:t>Stavba chrámů</a:t>
            </a:r>
          </a:p>
          <a:p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1052736"/>
            <a:ext cx="2095500" cy="5534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7236296" y="620688"/>
            <a:ext cx="1249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Bůh </a:t>
            </a:r>
            <a:r>
              <a:rPr lang="cs-CZ" dirty="0" err="1" smtClean="0"/>
              <a:t>Amon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715140" y="6610649"/>
            <a:ext cx="2214562" cy="2473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3"/>
              </a:rPr>
              <a:t>http://upload.wikimedia.org/wikipedia/commons/thumb/5/57/Amun.svg/227px-Amun.svg.png</a:t>
            </a:r>
            <a:r>
              <a:rPr lang="cs-CZ" sz="500" dirty="0" smtClean="0"/>
              <a:t>, CC BY-SA, autor: </a:t>
            </a:r>
            <a:r>
              <a:rPr lang="cs-CZ" sz="500" dirty="0" err="1" smtClean="0">
                <a:hlinkClick r:id="rId4" tooltip="User:Jeff Dahl"/>
              </a:rPr>
              <a:t>Jeff</a:t>
            </a:r>
            <a:r>
              <a:rPr lang="cs-CZ" sz="500" dirty="0" smtClean="0">
                <a:hlinkClick r:id="rId4" tooltip="User:Jeff Dahl"/>
              </a:rPr>
              <a:t> </a:t>
            </a:r>
            <a:r>
              <a:rPr lang="cs-CZ" sz="500" dirty="0" err="1" smtClean="0">
                <a:hlinkClick r:id="rId4" tooltip="User:Jeff Dahl"/>
              </a:rPr>
              <a:t>Dahl</a:t>
            </a:r>
            <a:endParaRPr lang="cs-CZ" sz="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Nová Říše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97118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Po vpádu kočovných kmenů (</a:t>
            </a:r>
            <a:r>
              <a:rPr lang="cs-CZ" b="1" dirty="0" err="1" smtClean="0"/>
              <a:t>Hyksósové</a:t>
            </a:r>
            <a:r>
              <a:rPr lang="cs-CZ" dirty="0" smtClean="0"/>
              <a:t>) opět vláda egyptských faraónů</a:t>
            </a:r>
          </a:p>
          <a:p>
            <a:r>
              <a:rPr lang="cs-CZ" dirty="0" smtClean="0"/>
              <a:t>Největší území – </a:t>
            </a:r>
            <a:r>
              <a:rPr lang="cs-CZ" b="1" dirty="0" err="1" smtClean="0"/>
              <a:t>Thutmose</a:t>
            </a:r>
            <a:r>
              <a:rPr lang="cs-CZ" b="1" dirty="0" smtClean="0"/>
              <a:t> III</a:t>
            </a:r>
            <a:r>
              <a:rPr lang="cs-CZ" dirty="0" smtClean="0"/>
              <a:t>. – hospodářský vzestup</a:t>
            </a:r>
          </a:p>
          <a:p>
            <a:r>
              <a:rPr lang="cs-CZ" b="1" dirty="0" smtClean="0"/>
              <a:t>Amenhotep IV</a:t>
            </a:r>
            <a:r>
              <a:rPr lang="cs-CZ" dirty="0" smtClean="0"/>
              <a:t>. – reforma – monoteismus – </a:t>
            </a:r>
            <a:r>
              <a:rPr lang="cs-CZ" dirty="0" err="1" smtClean="0"/>
              <a:t>Achnaton</a:t>
            </a:r>
            <a:r>
              <a:rPr lang="cs-CZ" dirty="0" smtClean="0"/>
              <a:t>, </a:t>
            </a:r>
            <a:r>
              <a:rPr lang="cs-CZ" dirty="0" err="1" smtClean="0"/>
              <a:t>Achetaton</a:t>
            </a:r>
            <a:r>
              <a:rPr lang="cs-CZ" dirty="0" smtClean="0"/>
              <a:t>, bůh </a:t>
            </a:r>
            <a:r>
              <a:rPr lang="cs-CZ" dirty="0" err="1" smtClean="0"/>
              <a:t>Aton</a:t>
            </a:r>
            <a:r>
              <a:rPr lang="cs-CZ" dirty="0" smtClean="0"/>
              <a:t>, manželka </a:t>
            </a:r>
            <a:r>
              <a:rPr lang="cs-CZ" b="1" dirty="0" err="1" smtClean="0"/>
              <a:t>Nefertiti</a:t>
            </a:r>
            <a:endParaRPr lang="cs-CZ" b="1" dirty="0" smtClean="0"/>
          </a:p>
          <a:p>
            <a:r>
              <a:rPr lang="cs-CZ" b="1" dirty="0" err="1" smtClean="0"/>
              <a:t>Ramesse</a:t>
            </a:r>
            <a:r>
              <a:rPr lang="cs-CZ" b="1" dirty="0" smtClean="0"/>
              <a:t> II. </a:t>
            </a:r>
            <a:r>
              <a:rPr lang="cs-CZ" dirty="0" smtClean="0"/>
              <a:t>– nejstarší mírová smlouva (1270 př.n.l.), boje s Chetity, bitva u </a:t>
            </a:r>
            <a:r>
              <a:rPr lang="cs-CZ" dirty="0" err="1" smtClean="0"/>
              <a:t>Kadeše</a:t>
            </a:r>
            <a:endParaRPr lang="cs-CZ" dirty="0" smtClean="0"/>
          </a:p>
          <a:p>
            <a:r>
              <a:rPr lang="cs-CZ" b="1" dirty="0" err="1" smtClean="0"/>
              <a:t>Ramesse</a:t>
            </a:r>
            <a:r>
              <a:rPr lang="cs-CZ" b="1" dirty="0" smtClean="0"/>
              <a:t> III. </a:t>
            </a:r>
            <a:r>
              <a:rPr lang="cs-CZ" dirty="0" smtClean="0"/>
              <a:t>– boje s mořskými národy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Thutmose</a:t>
            </a:r>
            <a:r>
              <a:rPr lang="cs-CZ" dirty="0" smtClean="0"/>
              <a:t> III.</a:t>
            </a:r>
            <a:endParaRPr lang="cs-CZ" dirty="0"/>
          </a:p>
        </p:txBody>
      </p:sp>
      <p:pic>
        <p:nvPicPr>
          <p:cNvPr id="3074" name="Picture 2" descr="Soubor:Egypt.Thutmose-III.statu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214422"/>
            <a:ext cx="3643338" cy="4857784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357158" y="6357958"/>
            <a:ext cx="3857652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3"/>
              </a:rPr>
              <a:t>http://upload.wikimedia.org/wikipedia/commons/thumb/7/7b/Egypt.Thutmose-III.statue.jpg/450px-Egypt.Thutmose-III.statue.jpg</a:t>
            </a:r>
            <a:r>
              <a:rPr lang="cs-CZ" sz="500" dirty="0" smtClean="0"/>
              <a:t>, CC BY-SA, autor: </a:t>
            </a:r>
            <a:r>
              <a:rPr lang="cs-CZ" sz="500" dirty="0" err="1" smtClean="0"/>
              <a:t>Hajor</a:t>
            </a:r>
            <a:endParaRPr lang="cs-CZ" sz="500" dirty="0"/>
          </a:p>
        </p:txBody>
      </p:sp>
      <p:pic>
        <p:nvPicPr>
          <p:cNvPr id="3076" name="Picture 4" descr="File:Hatshepsut temple38c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4810" y="1357298"/>
            <a:ext cx="4762533" cy="3571900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4214810" y="4929198"/>
            <a:ext cx="4572000" cy="1692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500" dirty="0" smtClean="0">
                <a:hlinkClick r:id="rId5"/>
              </a:rPr>
              <a:t>http://upload.wikimedia.org/wikipedia/commons/thumb/0/03/Hatshepsut_temple38c.jpg/800px-Hatshepsut_temple38c.jpg</a:t>
            </a:r>
            <a:r>
              <a:rPr lang="cs-CZ" sz="500" dirty="0" smtClean="0"/>
              <a:t>, CC BY-SA, autor: </a:t>
            </a:r>
            <a:r>
              <a:rPr lang="cs-CZ" sz="500" dirty="0" smtClean="0">
                <a:hlinkClick r:id="rId6" tooltip="User:JMCC1"/>
              </a:rPr>
              <a:t>JMCC1</a:t>
            </a:r>
            <a:r>
              <a:rPr lang="cs-CZ" sz="500" dirty="0" smtClean="0"/>
              <a:t> </a:t>
            </a:r>
            <a:endParaRPr lang="cs-CZ" sz="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Amenhotep IV., </a:t>
            </a:r>
            <a:r>
              <a:rPr lang="cs-CZ" sz="2800" dirty="0" err="1" smtClean="0"/>
              <a:t>nefertiti</a:t>
            </a:r>
            <a:r>
              <a:rPr lang="cs-CZ" sz="2800" dirty="0" smtClean="0"/>
              <a:t> a </a:t>
            </a:r>
            <a:r>
              <a:rPr lang="cs-CZ" sz="2800" dirty="0" err="1" smtClean="0"/>
              <a:t>tutanchamon</a:t>
            </a:r>
            <a:endParaRPr lang="cs-CZ" sz="2800" dirty="0"/>
          </a:p>
        </p:txBody>
      </p:sp>
      <p:pic>
        <p:nvPicPr>
          <p:cNvPr id="2050" name="Picture 2" descr="Soubor:Akhenaten, Nefertiti and their childre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6314" y="1142984"/>
            <a:ext cx="3905256" cy="2928942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4786314" y="3786190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500" dirty="0" smtClean="0">
                <a:hlinkClick r:id="rId3"/>
              </a:rPr>
              <a:t>http://upload.wikimedia.org/wikipedia/commons/thumb/4/47/Akhenaten%2C_Nefertiti_and_their_children.jpg/800px-Akhenaten%2C_Nefertiti_and_their_children.jpg</a:t>
            </a:r>
            <a:r>
              <a:rPr lang="cs-CZ" sz="500" dirty="0" smtClean="0"/>
              <a:t>, CC BY-SA, autor: </a:t>
            </a:r>
            <a:r>
              <a:rPr lang="cs-CZ" sz="500" dirty="0" err="1" smtClean="0"/>
              <a:t>myself</a:t>
            </a:r>
            <a:endParaRPr lang="cs-CZ" sz="500" dirty="0"/>
          </a:p>
        </p:txBody>
      </p:sp>
      <p:pic>
        <p:nvPicPr>
          <p:cNvPr id="2052" name="Picture 4" descr="Soubor:Nefertiti bust (front)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28794" y="3714728"/>
            <a:ext cx="2357454" cy="3143272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1928794" y="6534835"/>
            <a:ext cx="2357454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5"/>
              </a:rPr>
              <a:t>http://upload.wikimedia.org/wikipedia/commons/thumb/f/f9/Nefertiti_bust_%28front%29.jpg/450px-Nefertiti_bust_%28front%29.jpg</a:t>
            </a:r>
            <a:r>
              <a:rPr lang="cs-CZ" sz="500" dirty="0" smtClean="0"/>
              <a:t>, CC BY-</a:t>
            </a:r>
            <a:r>
              <a:rPr lang="cs-CZ" sz="500" dirty="0" err="1" smtClean="0"/>
              <a:t>Sa</a:t>
            </a:r>
            <a:r>
              <a:rPr lang="cs-CZ" sz="500" dirty="0" smtClean="0"/>
              <a:t>, autor: </a:t>
            </a:r>
            <a:r>
              <a:rPr lang="cs-CZ" sz="500" dirty="0" err="1" smtClean="0">
                <a:hlinkClick r:id="rId6" tooltip="User:Magnus Manske"/>
              </a:rPr>
              <a:t>Magnus</a:t>
            </a:r>
            <a:r>
              <a:rPr lang="cs-CZ" sz="500" dirty="0" smtClean="0">
                <a:hlinkClick r:id="rId6" tooltip="User:Magnus Manske"/>
              </a:rPr>
              <a:t> </a:t>
            </a:r>
            <a:r>
              <a:rPr lang="cs-CZ" sz="500" dirty="0" err="1" smtClean="0">
                <a:hlinkClick r:id="rId6" tooltip="User:Magnus Manske"/>
              </a:rPr>
              <a:t>Manske</a:t>
            </a:r>
            <a:endParaRPr lang="cs-CZ" sz="500" dirty="0"/>
          </a:p>
        </p:txBody>
      </p:sp>
      <p:pic>
        <p:nvPicPr>
          <p:cNvPr id="12" name="Picture 6" descr="Fichier:Pharaoh Akhenaten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1142984"/>
            <a:ext cx="2150307" cy="3571900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0" y="4357694"/>
            <a:ext cx="214310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800" dirty="0" smtClean="0">
                <a:solidFill>
                  <a:prstClr val="black"/>
                </a:solidFill>
                <a:hlinkClick r:id="rId8"/>
              </a:rPr>
              <a:t>http://upload.wikimedia.org/wikipedia/commons/thumb/f/f7/Pharaoh_Akhenaten.jpg/360px-Pharaoh_Akhenaten.jpg</a:t>
            </a:r>
            <a:r>
              <a:rPr lang="cs-CZ" sz="800" dirty="0" smtClean="0">
                <a:solidFill>
                  <a:prstClr val="black"/>
                </a:solidFill>
              </a:rPr>
              <a:t>, CC BY-SA, autor: User:</a:t>
            </a:r>
            <a:r>
              <a:rPr lang="cs-CZ" sz="800" dirty="0" err="1" smtClean="0">
                <a:solidFill>
                  <a:prstClr val="black"/>
                </a:solidFill>
              </a:rPr>
              <a:t>Hajor</a:t>
            </a:r>
            <a:endParaRPr lang="cs-CZ" sz="800" dirty="0">
              <a:solidFill>
                <a:prstClr val="black"/>
              </a:solidFill>
            </a:endParaRPr>
          </a:p>
        </p:txBody>
      </p:sp>
      <p:pic>
        <p:nvPicPr>
          <p:cNvPr id="14" name="Picture 6" descr="File:Tutanchamun Maske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786314" y="4143380"/>
            <a:ext cx="1643074" cy="2315768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4786314" y="6457890"/>
            <a:ext cx="171451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10"/>
              </a:rPr>
              <a:t>http://upload.wikimedia.org/wikipedia/commons/thumb/3/38/Tutanchamun_Maske.jpg/425px-Tutanchamun_Maske.jpg</a:t>
            </a:r>
            <a:r>
              <a:rPr lang="cs-CZ" sz="500" dirty="0" smtClean="0"/>
              <a:t>, CC BY-SA, autor: </a:t>
            </a:r>
            <a:r>
              <a:rPr lang="cs-CZ" sz="500" dirty="0" err="1" smtClean="0">
                <a:hlinkClick r:id="rId11" tooltip="en:User:MykReeve"/>
              </a:rPr>
              <a:t>en</a:t>
            </a:r>
            <a:r>
              <a:rPr lang="cs-CZ" sz="500" dirty="0" smtClean="0">
                <a:hlinkClick r:id="rId11" tooltip="en:User:MykReeve"/>
              </a:rPr>
              <a:t>:User:</a:t>
            </a:r>
            <a:r>
              <a:rPr lang="cs-CZ" sz="500" dirty="0" err="1" smtClean="0">
                <a:hlinkClick r:id="rId11" tooltip="en:User:MykReeve"/>
              </a:rPr>
              <a:t>MykReeve</a:t>
            </a:r>
            <a:endParaRPr lang="cs-CZ" sz="500" dirty="0"/>
          </a:p>
        </p:txBody>
      </p:sp>
      <p:pic>
        <p:nvPicPr>
          <p:cNvPr id="2084" name="Picture 36" descr="Soubor:Howard carter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786578" y="4071942"/>
            <a:ext cx="1727958" cy="2362209"/>
          </a:xfrm>
          <a:prstGeom prst="rect">
            <a:avLst/>
          </a:prstGeom>
          <a:noFill/>
        </p:spPr>
      </p:pic>
      <p:sp>
        <p:nvSpPr>
          <p:cNvPr id="50" name="Obdélník 49"/>
          <p:cNvSpPr/>
          <p:nvPr/>
        </p:nvSpPr>
        <p:spPr>
          <a:xfrm>
            <a:off x="6786578" y="6215082"/>
            <a:ext cx="1714512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http://upload.wikimedia.org/wikipedia/commons/2/24/Howard_carter.jpg</a:t>
            </a:r>
            <a:endParaRPr lang="cs-CZ" sz="5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6715140" y="6457890"/>
            <a:ext cx="19288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err="1" smtClean="0"/>
              <a:t>Howard</a:t>
            </a:r>
            <a:r>
              <a:rPr lang="cs-CZ" sz="1000" dirty="0" smtClean="0"/>
              <a:t> </a:t>
            </a:r>
            <a:r>
              <a:rPr lang="cs-CZ" sz="1000" dirty="0" err="1" smtClean="0"/>
              <a:t>Carter</a:t>
            </a:r>
            <a:r>
              <a:rPr lang="cs-CZ" sz="1000" dirty="0" smtClean="0"/>
              <a:t> – objevitel Tutanchamonovy hrobky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6196026" cy="838200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Ramesse</a:t>
            </a:r>
            <a:r>
              <a:rPr lang="cs-CZ" dirty="0" smtClean="0"/>
              <a:t> II. A </a:t>
            </a:r>
            <a:r>
              <a:rPr lang="cs-CZ" dirty="0" err="1" smtClean="0"/>
              <a:t>Ramesse</a:t>
            </a:r>
            <a:r>
              <a:rPr lang="cs-CZ" dirty="0" smtClean="0"/>
              <a:t> III.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720" y="4786322"/>
            <a:ext cx="396781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Chrám v Abú </a:t>
            </a:r>
            <a:r>
              <a:rPr lang="cs-CZ" dirty="0" err="1" smtClean="0"/>
              <a:t>Simbelu</a:t>
            </a:r>
            <a:r>
              <a:rPr lang="cs-CZ" dirty="0" smtClean="0"/>
              <a:t> – </a:t>
            </a:r>
            <a:r>
              <a:rPr lang="cs-CZ" dirty="0" err="1" smtClean="0"/>
              <a:t>Ramesse</a:t>
            </a:r>
            <a:r>
              <a:rPr lang="cs-CZ" dirty="0" smtClean="0"/>
              <a:t> II. </a:t>
            </a:r>
          </a:p>
          <a:p>
            <a:r>
              <a:rPr lang="cs-CZ" dirty="0" smtClean="0"/>
              <a:t>Bitva u </a:t>
            </a:r>
            <a:r>
              <a:rPr lang="cs-CZ" dirty="0" err="1" smtClean="0"/>
              <a:t>Kadeše</a:t>
            </a:r>
            <a:r>
              <a:rPr lang="cs-CZ" dirty="0" smtClean="0"/>
              <a:t> </a:t>
            </a:r>
            <a:r>
              <a:rPr lang="cs-CZ" dirty="0" err="1" smtClean="0"/>
              <a:t>Ramesse</a:t>
            </a:r>
            <a:r>
              <a:rPr lang="cs-CZ" dirty="0" smtClean="0"/>
              <a:t> II.</a:t>
            </a:r>
          </a:p>
          <a:p>
            <a:r>
              <a:rPr lang="cs-CZ" dirty="0" err="1" smtClean="0"/>
              <a:t>Ramesse</a:t>
            </a:r>
            <a:r>
              <a:rPr lang="cs-CZ" dirty="0" smtClean="0"/>
              <a:t> III</a:t>
            </a:r>
            <a:endParaRPr lang="cs-CZ" dirty="0"/>
          </a:p>
        </p:txBody>
      </p:sp>
      <p:pic>
        <p:nvPicPr>
          <p:cNvPr id="1026" name="Picture 2" descr="Soubor:Abu Simbe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1285860"/>
            <a:ext cx="4780642" cy="3143272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285720" y="4429132"/>
            <a:ext cx="4572000" cy="1692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500" dirty="0" smtClean="0">
                <a:hlinkClick r:id="rId3"/>
              </a:rPr>
              <a:t>http://upload.wikimedia.org/wikipedia/commons/thumb/d/df/Abu_Simbel.jpg/800px-Abu_Simbel.jpg</a:t>
            </a:r>
            <a:r>
              <a:rPr lang="cs-CZ" sz="500" dirty="0" smtClean="0"/>
              <a:t>, CC BY-</a:t>
            </a:r>
            <a:r>
              <a:rPr lang="cs-CZ" sz="500" dirty="0" err="1" smtClean="0"/>
              <a:t>Sa</a:t>
            </a:r>
            <a:r>
              <a:rPr lang="cs-CZ" sz="500" dirty="0" smtClean="0"/>
              <a:t>, autor: David </a:t>
            </a:r>
            <a:r>
              <a:rPr lang="cs-CZ" sz="500" dirty="0" err="1" smtClean="0"/>
              <a:t>Mateos</a:t>
            </a:r>
            <a:r>
              <a:rPr lang="cs-CZ" sz="500" dirty="0" smtClean="0"/>
              <a:t> </a:t>
            </a:r>
            <a:r>
              <a:rPr lang="cs-CZ" sz="500" dirty="0" err="1" smtClean="0"/>
              <a:t>García</a:t>
            </a:r>
            <a:endParaRPr lang="cs-CZ" sz="500" dirty="0"/>
          </a:p>
        </p:txBody>
      </p:sp>
      <p:pic>
        <p:nvPicPr>
          <p:cNvPr id="1030" name="Picture 6" descr="File:KhonsuTemple-Karnak-RamessesIII-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00760" y="3786190"/>
            <a:ext cx="2214566" cy="2952755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5929322" y="6534835"/>
            <a:ext cx="2643206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5"/>
              </a:rPr>
              <a:t>http://upload.wikimedia.org/wikipedia/commons/thumb/b/b7/KhonsuTemple-Karnak-RamessesIII-2.jpg/450px-KhonsuTemple-Karnak-RamessesIII-2.jpg</a:t>
            </a:r>
            <a:r>
              <a:rPr lang="cs-CZ" sz="500" dirty="0" smtClean="0"/>
              <a:t>, CC BY-SA, autor: </a:t>
            </a:r>
            <a:r>
              <a:rPr lang="cs-CZ" sz="500" dirty="0" err="1" smtClean="0">
                <a:hlinkClick r:id="rId6" tooltip="User:Asavaa"/>
              </a:rPr>
              <a:t>Asavaa</a:t>
            </a:r>
            <a:endParaRPr lang="cs-CZ" sz="500" dirty="0"/>
          </a:p>
        </p:txBody>
      </p:sp>
      <p:pic>
        <p:nvPicPr>
          <p:cNvPr id="1032" name="Picture 8" descr="File:Ramses II at Kadesh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72198" y="142852"/>
            <a:ext cx="2857500" cy="3514726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6072198" y="3429000"/>
            <a:ext cx="2428876" cy="1692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http://upload.wikimedia.org/wikipedia/commons/c/cc/Ramses_II_at_Kadesh.jpg</a:t>
            </a:r>
            <a:endParaRPr lang="cs-CZ" sz="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000" dirty="0" smtClean="0">
                <a:latin typeface="Arial" pitchFamily="34" charset="0"/>
                <a:cs typeface="Arial" pitchFamily="34" charset="0"/>
                <a:hlinkClick r:id="rId2"/>
              </a:rPr>
              <a:t>http://upload.wikimedia.org/wikipedia/commons/thumb/3/3e/Egypt-12B-021_-_Step_Pyramid_of_Djoser.jpg/800px-Egypt-12B-021_-_Step_Pyramid_of_Djoser.jpg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, CC BY-SA, autor: </a:t>
            </a:r>
            <a:r>
              <a:rPr lang="cs-CZ" sz="1000" dirty="0" err="1" smtClean="0">
                <a:latin typeface="Arial" pitchFamily="34" charset="0"/>
                <a:cs typeface="Arial" pitchFamily="34" charset="0"/>
                <a:hlinkClick r:id="rId3"/>
              </a:rPr>
              <a:t>Dennis</a:t>
            </a:r>
            <a:r>
              <a:rPr lang="cs-CZ" sz="1000" dirty="0" smtClean="0">
                <a:latin typeface="Arial" pitchFamily="34" charset="0"/>
                <a:cs typeface="Arial" pitchFamily="34" charset="0"/>
                <a:hlinkClick r:id="rId3"/>
              </a:rPr>
              <a:t> </a:t>
            </a:r>
            <a:r>
              <a:rPr lang="cs-CZ" sz="1000" dirty="0" err="1" smtClean="0">
                <a:latin typeface="Arial" pitchFamily="34" charset="0"/>
                <a:cs typeface="Arial" pitchFamily="34" charset="0"/>
                <a:hlinkClick r:id="rId3"/>
              </a:rPr>
              <a:t>Jarvis</a:t>
            </a:r>
            <a:endParaRPr lang="cs-CZ" sz="1000" dirty="0" smtClean="0">
              <a:latin typeface="Arial" pitchFamily="34" charset="0"/>
              <a:cs typeface="Arial" pitchFamily="34" charset="0"/>
              <a:hlinkClick r:id="rId4"/>
            </a:endParaRPr>
          </a:p>
          <a:p>
            <a:r>
              <a:rPr lang="cs-CZ" sz="1000" dirty="0" smtClean="0">
                <a:latin typeface="Arial" pitchFamily="34" charset="0"/>
                <a:cs typeface="Arial" pitchFamily="34" charset="0"/>
                <a:hlinkClick r:id="rId4"/>
              </a:rPr>
              <a:t>http://upload.wikimedia.org/wikipedia/commons/thumb/c/c6/All_Gizah_Pyramids-3.jpg/800px-All_Gizah_Pyramids-3.jpg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, CC BY-SA, autor: </a:t>
            </a:r>
            <a:r>
              <a:rPr lang="cs-CZ" sz="1000" dirty="0" err="1" smtClean="0">
                <a:latin typeface="Arial" pitchFamily="34" charset="0"/>
                <a:cs typeface="Arial" pitchFamily="34" charset="0"/>
                <a:hlinkClick r:id="rId5"/>
              </a:rPr>
              <a:t>Ricardo</a:t>
            </a:r>
            <a:r>
              <a:rPr lang="cs-CZ" sz="1000" dirty="0" smtClean="0">
                <a:latin typeface="Arial" pitchFamily="34" charset="0"/>
                <a:cs typeface="Arial" pitchFamily="34" charset="0"/>
                <a:hlinkClick r:id="rId5"/>
              </a:rPr>
              <a:t> </a:t>
            </a:r>
            <a:r>
              <a:rPr lang="cs-CZ" sz="1000" dirty="0" err="1" smtClean="0">
                <a:latin typeface="Arial" pitchFamily="34" charset="0"/>
                <a:cs typeface="Arial" pitchFamily="34" charset="0"/>
                <a:hlinkClick r:id="rId5"/>
              </a:rPr>
              <a:t>Liberato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000" dirty="0" smtClean="0">
                <a:hlinkClick r:id="rId6"/>
              </a:rPr>
              <a:t>http://upload.wikimedia.org/wikipedia/commons/thumb/9/9a/HekaNemesNechacha_PioMs.svg/741px-HekaNemesNechacha_PioMs.svg.png</a:t>
            </a:r>
            <a:r>
              <a:rPr lang="cs-CZ" sz="1000" dirty="0" smtClean="0"/>
              <a:t>, CC BY-SA, autor: </a:t>
            </a:r>
            <a:r>
              <a:rPr lang="cs-CZ" sz="1000" dirty="0" err="1" smtClean="0"/>
              <a:t>Piotr</a:t>
            </a:r>
            <a:r>
              <a:rPr lang="cs-CZ" sz="1000" dirty="0" smtClean="0"/>
              <a:t> </a:t>
            </a:r>
            <a:r>
              <a:rPr lang="cs-CZ" sz="1000" dirty="0" err="1" smtClean="0"/>
              <a:t>Michał</a:t>
            </a:r>
            <a:r>
              <a:rPr lang="cs-CZ" sz="1000" dirty="0" smtClean="0"/>
              <a:t> </a:t>
            </a:r>
            <a:r>
              <a:rPr lang="cs-CZ" sz="1000" dirty="0" err="1" smtClean="0"/>
              <a:t>Jaworski</a:t>
            </a:r>
            <a:r>
              <a:rPr lang="cs-CZ" sz="1000" dirty="0" smtClean="0"/>
              <a:t>; </a:t>
            </a:r>
            <a:r>
              <a:rPr lang="cs-CZ" sz="1000" b="1" i="1" dirty="0" err="1" smtClean="0">
                <a:hlinkClick r:id="rId7" tooltip="pl:Wikipedysta:Piom"/>
              </a:rPr>
              <a:t>Pio</a:t>
            </a:r>
            <a:r>
              <a:rPr lang="cs-CZ" sz="1000" b="1" dirty="0" err="1" smtClean="0">
                <a:hlinkClick r:id="rId7" tooltip="pl:Wikipedysta:Piom"/>
              </a:rPr>
              <a:t>M</a:t>
            </a:r>
            <a:r>
              <a:rPr lang="cs-CZ" sz="1000" dirty="0" smtClean="0"/>
              <a:t> </a:t>
            </a:r>
          </a:p>
          <a:p>
            <a:r>
              <a:rPr lang="cs-CZ" sz="1000" dirty="0" smtClean="0">
                <a:hlinkClick r:id="rId8"/>
              </a:rPr>
              <a:t>http://upload.wikimedia.org/wikipedia/commons/thumb/3/38/Tutanchamun_Maske.jpg/425px-Tutanchamun_Maske.jpg</a:t>
            </a:r>
            <a:r>
              <a:rPr lang="cs-CZ" sz="1000" dirty="0" smtClean="0"/>
              <a:t>, CC BY-SA, autor: </a:t>
            </a:r>
            <a:r>
              <a:rPr lang="cs-CZ" sz="1000" dirty="0" err="1" smtClean="0">
                <a:hlinkClick r:id="rId9" tooltip="en:User:MykReeve"/>
              </a:rPr>
              <a:t>en</a:t>
            </a:r>
            <a:r>
              <a:rPr lang="cs-CZ" sz="1000" dirty="0" smtClean="0">
                <a:hlinkClick r:id="rId9" tooltip="en:User:MykReeve"/>
              </a:rPr>
              <a:t>:User:</a:t>
            </a:r>
            <a:r>
              <a:rPr lang="cs-CZ" sz="1000" dirty="0" err="1" smtClean="0">
                <a:hlinkClick r:id="rId9" tooltip="en:User:MykReeve"/>
              </a:rPr>
              <a:t>MykReeve</a:t>
            </a:r>
            <a:endParaRPr lang="cs-CZ" sz="1000" dirty="0" smtClean="0"/>
          </a:p>
          <a:p>
            <a:r>
              <a:rPr lang="cs-CZ" sz="1000" dirty="0" smtClean="0">
                <a:hlinkClick r:id="rId10"/>
              </a:rPr>
              <a:t>http://upload.wikimedia.org/wikipedia/commons/thumb/7/7b/Egypt.Thutmose-III.statue.jpg/450px-Egypt.Thutmose-III.statue.jpg</a:t>
            </a:r>
            <a:r>
              <a:rPr lang="cs-CZ" sz="1000" dirty="0" smtClean="0"/>
              <a:t>, CC BY-SA, autor: </a:t>
            </a:r>
            <a:r>
              <a:rPr lang="cs-CZ" sz="1000" dirty="0" err="1" smtClean="0"/>
              <a:t>Hajor</a:t>
            </a:r>
            <a:endParaRPr lang="cs-CZ" sz="1000" dirty="0" smtClean="0"/>
          </a:p>
          <a:p>
            <a:r>
              <a:rPr lang="cs-CZ" sz="1000" dirty="0" smtClean="0">
                <a:hlinkClick r:id="rId11"/>
              </a:rPr>
              <a:t>http://upload.wikimedia.org/wikipedia/commons/thumb/0/03/Hatshepsut_temple38c.jpg/800px-Hatshepsut_temple38c.jpg</a:t>
            </a:r>
            <a:r>
              <a:rPr lang="cs-CZ" sz="1000" dirty="0" smtClean="0"/>
              <a:t>, CC BY-SA, autor: </a:t>
            </a:r>
            <a:r>
              <a:rPr lang="cs-CZ" sz="1000" dirty="0" smtClean="0">
                <a:hlinkClick r:id="rId12" tooltip="User:JMCC1"/>
              </a:rPr>
              <a:t>JMCC1</a:t>
            </a:r>
            <a:r>
              <a:rPr lang="cs-CZ" sz="1000" dirty="0" smtClean="0"/>
              <a:t> </a:t>
            </a:r>
          </a:p>
          <a:p>
            <a:r>
              <a:rPr lang="cs-CZ" sz="1000" dirty="0" smtClean="0">
                <a:hlinkClick r:id="rId13"/>
              </a:rPr>
              <a:t>http://upload.wikimedia.org/wikipedia/commons/thumb/4/47/Akhenaten%2C_Nefertiti_and_their_children.jpg/800px-Akhenaten%2C_Nefertiti_and_their_children.jpg</a:t>
            </a:r>
            <a:r>
              <a:rPr lang="cs-CZ" sz="1000" dirty="0" smtClean="0"/>
              <a:t>, CC BY-SA, autor: </a:t>
            </a:r>
            <a:r>
              <a:rPr lang="cs-CZ" sz="1000" dirty="0" err="1" smtClean="0"/>
              <a:t>myself</a:t>
            </a:r>
            <a:endParaRPr lang="cs-CZ" sz="1000" dirty="0" smtClean="0"/>
          </a:p>
          <a:p>
            <a:r>
              <a:rPr lang="cs-CZ" sz="1000" dirty="0" smtClean="0">
                <a:hlinkClick r:id="rId14"/>
              </a:rPr>
              <a:t>http://upload.wikimedia.org/wikipedia/commons/thumb/f/f9/Nefertiti_bust_%28front%29.jpg/450px-Nefertiti_bust_%28front%29.jpg</a:t>
            </a:r>
            <a:r>
              <a:rPr lang="cs-CZ" sz="1000" dirty="0" smtClean="0"/>
              <a:t>, CC BY-</a:t>
            </a:r>
            <a:r>
              <a:rPr lang="cs-CZ" sz="1000" dirty="0" err="1" smtClean="0"/>
              <a:t>Sa</a:t>
            </a:r>
            <a:r>
              <a:rPr lang="cs-CZ" sz="1000" dirty="0" smtClean="0"/>
              <a:t>, autor: </a:t>
            </a:r>
            <a:r>
              <a:rPr lang="cs-CZ" sz="1000" dirty="0" err="1" smtClean="0"/>
              <a:t>Magnus</a:t>
            </a:r>
            <a:r>
              <a:rPr lang="cs-CZ" sz="1000" dirty="0" smtClean="0"/>
              <a:t> </a:t>
            </a:r>
            <a:r>
              <a:rPr lang="cs-CZ" sz="1000" dirty="0" err="1" smtClean="0"/>
              <a:t>Manske</a:t>
            </a:r>
            <a:endParaRPr lang="cs-CZ" sz="1000" dirty="0" smtClean="0"/>
          </a:p>
          <a:p>
            <a:r>
              <a:rPr lang="cs-CZ" sz="1000" dirty="0" smtClean="0"/>
              <a:t>http://upload.wikimedia.org/wikipedia/commons/2/24/Howard_carter.jpg</a:t>
            </a:r>
          </a:p>
          <a:p>
            <a:pPr lvl="0"/>
            <a:r>
              <a:rPr lang="cs-CZ" sz="1000" dirty="0" smtClean="0">
                <a:solidFill>
                  <a:prstClr val="black"/>
                </a:solidFill>
                <a:hlinkClick r:id="rId15"/>
              </a:rPr>
              <a:t>http://upload.wikimedia.org/wikipedia/commons/thumb/f/f7/Pharaoh_Akhenaten.jpg/360px-Pharaoh_Akhenaten.jpg</a:t>
            </a:r>
            <a:r>
              <a:rPr lang="cs-CZ" sz="1000" dirty="0" smtClean="0">
                <a:solidFill>
                  <a:prstClr val="black"/>
                </a:solidFill>
              </a:rPr>
              <a:t>, CC BY-SA, autor: User:</a:t>
            </a:r>
            <a:r>
              <a:rPr lang="cs-CZ" sz="1000" dirty="0" err="1" smtClean="0">
                <a:solidFill>
                  <a:prstClr val="black"/>
                </a:solidFill>
              </a:rPr>
              <a:t>Hajor</a:t>
            </a:r>
            <a:endParaRPr lang="cs-CZ" sz="1000" dirty="0" smtClean="0">
              <a:solidFill>
                <a:prstClr val="black"/>
              </a:solidFill>
            </a:endParaRPr>
          </a:p>
          <a:p>
            <a:r>
              <a:rPr lang="cs-CZ" sz="1000" dirty="0" smtClean="0">
                <a:hlinkClick r:id="rId16"/>
              </a:rPr>
              <a:t>http://upload.wikimedia.org/wikipedia/commons/thumb/d/df/Abu_Simbel.jpg/800px-Abu_Simbel.jpg</a:t>
            </a:r>
            <a:r>
              <a:rPr lang="cs-CZ" sz="1000" dirty="0" smtClean="0"/>
              <a:t>, CC BY-</a:t>
            </a:r>
            <a:r>
              <a:rPr lang="cs-CZ" sz="1000" dirty="0" err="1" smtClean="0"/>
              <a:t>Sa</a:t>
            </a:r>
            <a:r>
              <a:rPr lang="cs-CZ" sz="1000" dirty="0" smtClean="0"/>
              <a:t>, autor: David </a:t>
            </a:r>
            <a:r>
              <a:rPr lang="cs-CZ" sz="1000" dirty="0" err="1" smtClean="0"/>
              <a:t>Mateos</a:t>
            </a:r>
            <a:r>
              <a:rPr lang="cs-CZ" sz="1000" dirty="0" smtClean="0"/>
              <a:t> </a:t>
            </a:r>
            <a:r>
              <a:rPr lang="cs-CZ" sz="1000" dirty="0" err="1" smtClean="0"/>
              <a:t>García</a:t>
            </a:r>
            <a:endParaRPr lang="cs-CZ" sz="1000" dirty="0" smtClean="0"/>
          </a:p>
          <a:p>
            <a:r>
              <a:rPr lang="cs-CZ" sz="1000" dirty="0" smtClean="0"/>
              <a:t>http://upload.wikimedia.org/wikipedia/commons/c/cc/Ramses_II_at_Kadesh.jpg</a:t>
            </a:r>
          </a:p>
          <a:p>
            <a:endParaRPr lang="cs-CZ" sz="1000" dirty="0" smtClean="0"/>
          </a:p>
          <a:p>
            <a:pPr lvl="0"/>
            <a:endParaRPr lang="cs-CZ" sz="1000" dirty="0" smtClean="0">
              <a:solidFill>
                <a:prstClr val="black"/>
              </a:solidFill>
            </a:endParaRPr>
          </a:p>
          <a:p>
            <a:pPr lvl="0"/>
            <a:endParaRPr lang="cs-CZ" sz="1000" dirty="0" smtClean="0">
              <a:solidFill>
                <a:prstClr val="black"/>
              </a:solidFill>
            </a:endParaRPr>
          </a:p>
          <a:p>
            <a:pPr lvl="0"/>
            <a:endParaRPr lang="cs-CZ" sz="1000" dirty="0" smtClean="0">
              <a:solidFill>
                <a:prstClr val="black"/>
              </a:solidFill>
            </a:endParaRPr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245</TotalTime>
  <Words>521</Words>
  <Application>Microsoft Office PowerPoint</Application>
  <PresentationFormat>Předvádění na obrazovce (4:3)</PresentationFormat>
  <Paragraphs>93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Snímek 1</vt:lpstr>
      <vt:lpstr>Snímek 2</vt:lpstr>
      <vt:lpstr>Egypt - politika</vt:lpstr>
      <vt:lpstr>Periodizace  Egypta</vt:lpstr>
      <vt:lpstr>Stará říše</vt:lpstr>
      <vt:lpstr>Střední říše</vt:lpstr>
      <vt:lpstr>Nová Říše</vt:lpstr>
      <vt:lpstr>Thutmose III.</vt:lpstr>
      <vt:lpstr>Amenhotep IV., nefertiti a tutanchamon</vt:lpstr>
      <vt:lpstr>Ramesse II. A Ramesse III.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Egypt - politika</dc:title>
  <dc:creator>Soňa</dc:creator>
  <cp:lastModifiedBy>Soňa</cp:lastModifiedBy>
  <cp:revision>38</cp:revision>
  <dcterms:created xsi:type="dcterms:W3CDTF">2011-09-28T19:08:28Z</dcterms:created>
  <dcterms:modified xsi:type="dcterms:W3CDTF">2012-12-03T17:41:07Z</dcterms:modified>
</cp:coreProperties>
</file>