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  <p14:sldId id="257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588" autoAdjust="0"/>
    <p:restoredTop sz="94671" autoAdjust="0"/>
  </p:normalViewPr>
  <p:slideViewPr>
    <p:cSldViewPr>
      <p:cViewPr>
        <p:scale>
          <a:sx n="76" d="100"/>
          <a:sy n="76" d="100"/>
        </p:scale>
        <p:origin x="-1206" y="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12.12.2012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search?q=trudn%C3%ADk+tukov%C3%BD&amp;hl=cs&amp;tbo=d&amp;qscrl=1&amp;rlz=1T4AURU_csCZ501CZ504&amp;source=lnms&amp;tbm=isch&amp;sa=X&amp;ei=aVTHUL2gMq6K4gTGoYCwCQ&amp;sqi=2&amp;ved=0CAQQ_AUoAA&amp;biw=1280&amp;bih=641" TargetMode="External"/><Relationship Id="rId2" Type="http://schemas.openxmlformats.org/officeDocument/2006/relationships/hyperlink" Target="http://www.google.cz/search?um=1&amp;hl=cs&amp;tbo=d&amp;rlz=1R2AURU_csCZ501&amp;biw=1280&amp;bih=641&amp;tbm=isch&amp;sa=1&amp;q=kl%C3%AD%C5%A1t%C4%9B+obecn%C3%A9&amp;bt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roztoči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Členovci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Roztoči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řádu roztočů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klíště obecné, encefalitida, </a:t>
            </a:r>
            <a:r>
              <a:rPr lang="cs-CZ" dirty="0" err="1" smtClean="0"/>
              <a:t>borrelióza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členovci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klepítkatci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Třída:		pavoukovci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b="1" dirty="0" smtClean="0">
                <a:latin typeface="Arial" pitchFamily="34" charset="0"/>
                <a:cs typeface="Arial" pitchFamily="34" charset="0"/>
              </a:rPr>
              <a:t>Řád :		Roztoči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4" descr="data:image/jpeg;base64,/9j/4AAQSkZJRgABAQAAAQABAAD/2wCEAAkGBhQSERUUExQWFRUWGBoaGBgXGRgYGBgaHRwYGBgaHRwYHyYeGhkkGhwYHy8gJCcpLCwsFyAxNTAqNSYrLCkBCQoKDgwOGg8PGiwkHyQsLCwsLCwsLCwsLCwsLCwsLCwsLCwsKSwsLCwsLCwsLCwsKSwsLCwsLCkpLCwsLCwsLP/AABEIAMEBBQMBIgACEQEDEQH/xAAbAAACAwEBAQAAAAAAAAAAAAAEBQIDBgABB//EADwQAAECBAQEAwcDAwQCAwEAAAECEQADITEEEkFRBSJhcQYygRNCkaGxwdFy4fAUM1IjYoLxFRZTosJD/8QAGQEAAwEBAQAAAAAAAAAAAAAAAAECAwQF/8QAJBEAAgICAwACAgMBAAAAAAAAAAECESExAxJBIlEyYRNCcQT/2gAMAwEAAhEDEQA/ANQpEQKKRyZ9I9GJEcVFgUxCV0NDEF4UZWNYYKkpNWiqbh8wYGJoqxUMMCDSkUjBAgiGkqUUBizbxVO4jJRcj0gSbDtQqweHyO5oILwa0qJqHEKOJeJEl0y0nvFXBMaJRUpQzExfR+i7Gml3aPFSGhOjxBciWp/WKJniCcqiUn4QugWM8VI1hckkPA03FTzoR6GKJWBnTCxJHekFUO2RKSuZakOZOKQihWB0geT4VmaraJr8G5vMs+kPDEEq4nh8w/1BDFCQHyqCkBnbrCKZ4BR/mYM4f4Z9mCj2pZV4PiIsxk8EMk1ijCSCtYTmDs/eL1+ERpNVA2G4EqTMzBalNoftCx4MNVhgn3maLsOlRBNCHpFPF+FGePbSVMqy09f8oV/0+MlBwMw6ReBLI1QVpL5YaylhSXYPGSHHp6XEyWR3D/SJSfFgBDht4TQzQzkFVg0VypgFBeFafEqFPUiDsNjpJ98P1hUIZS5osYtzCF8suDlUk+sCzcTNTZr7w7FQ1nYdJuID/pFIPKXG0Cq4hOTdEVK44sXRCKoYJxJsUsYIMpxaFiPEO8sxdK8QINGIhiyFjDMaUi5cU/140rHv9QC0GBZLBJB1jyIqMewgBVTzaOViWvAieI5pIyg59aQKnAT5nmVlEYqcnpGvVLYxncaQB567CFs7xEygEPWI4rgqJctSirMoCneEU/DFK0qzHtEuTj6aQhFmqm4GdNlqWkktpaFmH8PTVeYsDDbhGOdDA9CIbJQzF4XBzymmn4RycaixVJ8LS0hzzRNMyUg5cgc9IZTVGzwmnJ53aN7M6GntJf8AiIimYgHyiApimD3j0VDwWOhj/VJtSPVKQaECFIs8VmabQWKh0rEpEDz8cN4TYhdopWpn1gsKGk3jSc2UbRdJxYIchmjMSQ6s+0FYdSlZqwxmhVxGlA8WoxybkVjPInKysDEnLVgFQ7l4sSpgWnyKoofftDDES2IKapNoywmEa0g/hfGC3s1mnun+awnLqsh1sY4hCdQIQ8X4KkoKgHOkMuKe6QXB1ECniBShmeCxi+R4Wl5A4dWrRXM8MoYkKUDDBXEKBqGITZy2pDtgLJPheYQTLmGA8Rw7FSS5JU1XekaWROXLGYV3EWTOLBYZSbw1IRnT4nnUJQ6ekEYfxeg+dBT3hpKmSkhggNHFUhThUpLQ+yAjJ4xIWLh4sRKQrytWFPEeF4f3UlJ6GIJ4IwBRiCCRQM8FoDQok0iSVH4RmJOHxYPK5aLxx2eikyWW1LQqEaEkx7CqV4nlkc1DHQ6YBAxWgDRFWIJsWa8cpoWiatK1FIcGMygmcg+zW+zwJisO+U9W+MFy0zJjpYV2iJDIINwQ/cKAjm58NM34i+UgSpiJhpLUGVslVnOwL33jTyyKRmpmJTkZ3r96x2HxZQeQHKdHOUdhpFcGYkcuzRzpY1gDE4Rx13iwYxbDkBjpeOVrLtHRRkCCSW7RQlbFoYqx6dUtAOIw/tCMjwhluIZMule0ASVl3b4wwRhVJBYs+8Cjh856KSodoBg4kuo1H4gtHDEqS+asUDBTUucgLbGPf/J5QypagYGwoomSgmjRLDKIuKGL0YiWpzvC/FpmNyqpBYUGqlhPM1DFM01ER4fLmkEE5ukVz54BZQKVbQehRdMlAxH2Iy3qLR6hGYZs0TXw2YA92DvS3pDYFmBmhY9mosoFxt6dDBysMyf8vqIz8xTFwezaftDbDcQE5DAtNAo/vdIy/DHhbXbIsx62FAXg+QpRQC14omzGouYOoCTBUnEJA98joj8mNLIaPZzmrMH0gTEmlN4NViR/8a/UgQMMakFhLQP1LMAUCoSakmBMTMKau8MpmNW4CUylP/il/mYvlTZhHMpCOyEwZARpUtZOQEjsYf8AB5ICcuQhQHmINfjHKUujz1egSB8oHMt/NOUfUCE22GBiJpTc+kdMxYo4B7s0LFTZaX5yf+R+0ApxLGksqHrAlIPiNp3sFHmlyj6gfSOhWMW//wDFQjoKn9hgaolZrAhtTSAuI41EtQAIO7QzGCWrzLcbWEcjhCTcD4RQhXh+NEBkgD6xQVqUt96+o/nyhunw7LCyqw2EH/8Ai0ZSLbHUHeInHsqLjNJguGw6ZnMoJfUgAQavgrjlvpq8AoUUK2ULgWUNxDzhfFQkAhjlrXQVv2+kcfFNxl1kVyJvKFkjMlsz0LMafGCMQH6GLMTxD2yirKC92s8RMoG7gx2qcZaZjlbAJPDlFXmfvBqcEB7zERBeGKKhT94Ex3Eggc9Ou8AbGgAbm5oHUkBXKCBvCRPitAVoR0iU7xcSeWWSnrSC0UoSHKZC0mi8yTvePJ8mnMUg/OEA4pOm8qcqe1TDzhHh9IGaaStR0JIA+BeE5g41sT4tJRQTEerQunTFLBZb/oST9KRr50nCJcmRLF6kP61vFEriqlHLJkS0o/yIyimw1g+QKSM/gOEz3oFj9agn5Xg+fwnEEeaWD1zE6dIdypJUcylOantsB0H3gyUkNu3/AHFqL9Jc/oyh8IzjVUwHoKD6QKjhc+WspWGSaA5nSNi8b1n/AHvEMRipY5S5ejZaH1IaJbivRqbMlg+BsXKgdnqDBC+BnMSkpDW0htisIluVCxsHTTqC/wAooYiWPZsSCc2a/bpCtMabFE7DCYWPLNTenmH5i5PDVs/tabERKfw+ZMGYKAUHIPUWrtBXCcQnEpUpPKtNFJvSj+kSn0w9FPOULuKYSaJehs6hp+YV/wDqq5jETkkdLw9mmakEBKi2wd4I4ak5cwo51AHzEapsgTy/DC0JDTTm7QFK8PzyaqZ9zGvnLVuOtY5QCx/NIdsQkwXh0B86ipr7QYcHKQKJFdx9Y7EIX5UkA9NoAxKshCVOVFydYAGcrDIIpkL2AAi+ThEvSnaECZysz+Xcg/LaG2H4hmA3/H2gBhOMwZU2VWW+gjoslTlEaDo8dCCyrDzENQvE5akOXNtNoBVxdIYMS5Z2ofzFBxyFXUAQPLldRb1EKwody0hQcBh1EVTSxol4Aw6wKmYU7Up8KtBomo1WHs8GwaosmSQuhTTfUHp1hVxHAzEpJChlLJUWqUk1f8wxRiHmFLUFjod2EXCaCK66RE+NSy9lRm4gOAxgDJUMpFiLfDaHMiWlTEkAb6b6QoxOAby1G23YwBi+IrQjKl3sNCASzvqzxxpS43lYNGlPRpsTlqKERn+IeH04imYhKaxdgcQk+9za5qv679YcpwWajhLvUlhvcxtDm7PRnKPUyON8IpZLTGboGj2T4cSjzrUobWhtjh7IgKKT2sfhpCjGcVOfKgaPWwpd9rR1VEVyGEsolU8ielPidaQ1MwzENLUkHQ3TGOQFKIMwuRpoIYjGtVJsNNImUbaaYDOZwoo5lvMVuoU9BYR6Z6mf5ANFGE8QTEWW4PuqqP8AqDhxiQsj2oEpRpmFn6vb6Viu32TRCZiwkPMIYb69Yq4RxgTpigAyUswOrmp+lOsB8d8PzVKzZwqXuPdfca94s4Lw4SyWD9TdtRS0TOXaOBpIbKxswlQy5UgkOGJLfR9usRQSLOXBcGvY2+Qi2fJbTzDbpHvswlJ8ymGpJJ+TmhtCjG8ibKJc9hdwbMbDqYV8SxiUqStEwVLLZibXIFGrUQckughCWBAD2ZqtUHTlY2ij+jRMBzob3QGS1QWJU+riwvDpPZSdMlg5uRdVZXs9UK7K0ivG8OyrzyP9OYXOWuVfTYP94hKwolJUmY5l+6TdPQjY1rHKnzZCgATMQRTVSR3iGq3lFLOiWAx5m1SSlYLTEG5bUD6xPC8IRLOdDg3KNK3G8LsdIIWJskEK94H3v3hnJ4hmQlZSX2IqCNQ461A0qNoSmojcb0Qx3EESw6klm1dPRq6RDB8XlKOUkSzoMzu9q/aIeIOCf1KMyFkFwSgk82/5hLgvCi/aAzAhh5S7EjelzGydmZppuEChWrWNj1teBcXIWedKgGGoBqHep0/EFIwhBG9idPhvFGLwxWkJLhzcHTTuIQCZPEPZlWdAcWe5vfSCuIyChaVIYIKAQAaWBIhOZBQsguS5azljetdYdImkhgPLRl39a9YftjOxE1y5Cn1b5R5HiVXC2cf5OfhlNPWOgoAmZhhMIASoNUmjNtSKZvh1NC5oSxatYTr45NZkqb9Iin/zWIAYTD8orqK2aFXDyEgOS1DR+0VTMEwuVONgISI8TT0Ausl96/CCMJx2cpkke0De4Kh96Quo7GUiSUKcJIq4JU/cQ9DEJUQKOakUd6iF0pSz7qXrf006jtAuOwC5jvM+TIt0g6tiL8Z4jlpcVWr/AGmnxhJjPFKlAjIkC2poawJjeGLl1IpvcfmF+HUlWmrbtqKQOOCkaLhGKVOBdHlFwR9L/DYwdiuOLRKIBBKaO9QRuDqPtGfk8SWhQZ3FiL9uo6Q3xnDRiOfyKbmygOe9a7VrHDPiUXejZST2Sw0wrU6iSo3zVJPfcw4fDiSTMtWtAroBuekIjglgBqkaiivhrAHEVKcOdXI12f4xMW0ynFSPBMZ2JZ2FszPR2o9oJw89LOQpt3+Q3gKYukRVMAoNadtzHSp9iHGh7JmImAkpIIuQQOnaAsXgM5cTASLAj7gmKJmN5UoF3Owpq8ETZrZZaCKhy9fj+ItJkM0vhnElMoS1gUFLGmovaJcQkCWp0+VQcd9U94zqJ/MQKtck0B1PQdIZSccVJqXQLGxLXy6t1donq4uyayaOXMzSP9ye2n7RVLGcAUY3B2gTh+PQEsFD12OkWDEpE9KQaA07FwAfU/SJU6TRPXJdMwsuYpSQogg8wSqx05dNaxRi+Cqd8wKAHABYpLGo/HeEfHsLlx0whVJiEqbYtlcavezd4Ik48lkOo6OVE/zX4wpTcClG9F2Gke0WoZ1DMzFZcFg1rB+kRmlSSUuKGpDfxoMxKwnK5yhwSRcAD8tGe8SBSUBUtTglLqllVL1Idq9drxDjKenktNDCZO6xLCY0ZggnRwNCbE9YxPEeMzZa5ZSohaUioq7kkvorZxSneNlw9YxWH9sh31RVkrFKPXpcfWCf/NJxyylNIZgPrHLKhVswHxhLjceuSnMxWkEAkcpQr/FQOvUUrCj/ANxXmYpITu7mORcXPB/E0UVI10rGIUQkLILNlUw+ur6iL5hKXo5BrUF+veMf7RRU+cKSXbMGfspvzDrh3EDTKsq/2KIzf8SHCh862jthyvU0TPgSzFlPFMME5SZYMxyoTElQU1CxToWe28AKmkgKdi9SA4LUUWZ3b6RqFLK8tL1BDgizeWo79IXcQ4cwKkLUpVSQGU5q7+85f6x0o5jP8RxC0TFBCVFL0IdrDr66XjoJQmcL4dShYXNrsxDC1I6HZVB6OAS7sW1q5H8rC8+G1FTOkJ3c0HbeHBxAA/H7RUMQatdiW3o4i1aJBcN4elA8zrVtZI9P3higIQlkJAD6AAQB/Wk+nxiUtfxhhQw/qWNnr8vzEVzwKBxT/rtAyFb/AHr0NaRIncWHf6UP7QmwFniWeRKA0Jr+0Y6Th5iltL9dvWNnxvh65qRkAYFzUa0HyeFEzFJkD2YBUp6mgGaj1iXKlSVsaRYgpkozLUHAqo29BFvB+MZ1OCWuGNS1+9H5ddKxl+KrXNLk2sNA9Pj3gfhWLyLymx330iP4rVvZakfWMeEJl+0ScyQxVlsElmUBqOnWFM3BongLSXcMFJv2P4MGcAnmbIXLd8yQAKUIJp2LE93tqj4dweahS1pmZALBNXD+89P+o53Dqruhp5K8dgFyxXmDsCPuNDAK3TVVNGN/nGskcSIbMK7inyiriCETnzJc72V+YUZZyhuT9MgZ+UKWdaDsIlKxpCQovmWaD6fn/qGOK4AVnKl1MAWbKdXFaE0vSBcVw9SFZ1JUAkHK4o5pcUtG8ZokKkYurGoBDj/NV23Zr9BHuI42QSMtDtb/AKFmhaEZEFQLhIYbkqqpX2hYjFqzPpavx+tYpLsGhvP4vMLCWDepcgjsRaH2CmqUE8xKgxAXdxYuln9YzMpzUQ2wC1ZjmZKQ1XBJ7C4prGXJJJUbRj6aE4Bc3/VynMlJzFno9t7/AFgHhqV+2zk/6aFKBBu7KcAdHgzH8VEtUlSApEteRKmSpSTzMpj8aQQg8ynZ85JoBWx/Ec3LLqs+4Eog3ifFkSRpnYAgl+XmVVqWFOusZfCcZmocJWWIZTgZSNlA00FYc+K+I5wiShLsXLbsQ3dnMZrh0jOrLmykGqVZn+W7Mx/66uFfG2Zv6PMShK15ikklrO3wAv1grheIXIUFy8zsQpNSCGq4Fx9INwHBef8AyIBYOCxqC9XoLtaDcBwtaEpVLJzgOaUvoSzuGVawetxu2RY4wvFpeNlsGRMAdSFh0lqEO4dJoWNRfSMvjuHKw00Z0cpqxqK6aiOxhVLWJ0kFDecEDlVqkprynr9o1nD8dLx0llJBaigSOW3lNwDU0sx7xDjY4vqZ7CcCXMTyTOQkEJUaAOz7UesOZ85Mn2chSEqBAzKDApUQCkjN5m1L6fFXLlHDTTJWSAC6DbMk7tWoGh3hjxXDJ9nnFUuUsUuA7ZfN28wfTaM0s0zSTGMtAWhhVOi21uxG96kP61gpMtSSotuB5Qpts2u2v3jNcO4iUEm9NCLi43FBb/a4esO5M9KkhSSWCq2VUEFkm2pN9WeNEqwYsvnoSsv7wAcbbad46If0ylk5eZi2rgCgcC1jeOhioWnAq07NWtbVA2iGIwK0DNmTXY30ZjDHhuCyuqpJPvXFMxbX000inG8xoUk9uYP1IrpRvzDsYtOGUNQTs4cXu7N/KxanDLD0bo41FdYIlpKBYksDmAYEm73YW10ERVJUgg0YsWteyaDf4iDswIkZUluYh6gjQgHfrfrFKuL5WGfmBAygVG6WSK7Pd/WAeL8UUSlMtQCiaHO1K0J3BrWK+G4XKVKJClksnUJJ1rr+8S3QDdKkoBdnJ00t8wKxnOIcLCnUNy4cEm7lLXpttDGRgJ8snNVJJLv0U6jq9Q0GKwswElKAXD8rOHTRqjoTR6dYUV1djMLPSa9Re+vbp0vAGKksX1Bb1f4RrsXwUkGhz7pS7tSvM3ukv1MLsPwUrmpSsMCavSzFn6ggesb9klbEOvDxUZeewWkU339CfrAXirEzEAKlzFJqxyEh3rp/Kw5xGITLZFAoiiaUFnbQVEMeO8Hl4rArVLyicmWF5UkOcodQI3ofhHLD5Psym6wfOpHiKeGdYV+pIPzZ/WHOA8WOwmSi5LAoNzpRX5jJpVpQv8q6Q88IYXPi5QVZJzdHSkqF+oEa8nHBJugTZ9MyJkyJk1RbJl6gOWPyheeLSzVwU7pIIgbx3xMJkJkDzLIUtv8AEeUHufvGBTJJGVKRUgOzqNxvYv8AIRzri7JO6Bfs3uKwGGnJUUKTmFzLUkKH6kH7j1hCjw3NV5MqupGUfM/aGPA/DKJIC1AKXufdd7dY0uLnoQkMoAkA9e4G35ie9aeC0voyA8KYoWSg9lAfWGHCuDFNZqWU9EkAvr2Z9YLncbSgc61gbhJbs4iGB8QoM0MFLcGtiGD+8YzlJyWEaJtYYVJ4YJPmzzBmBQA7BWZw426xJPBVnmJZSlKUQovzFsoYAcrUrtBI4k5eoALFjW12H8oYrweHyrOVShUkOHFdFXIHW0a8cMW0ZSk7Bf8A19IWSqhJJICTlykVJcGtWcdO8RThZQmlnU6QCSBeoFxzJZNTo7taGC5KmZg77MC4d9atS7U6wixdFh+QDKElmNiCHVWoLXIjoIGCsQlBCUXLkpcAkaZSeWz/ABOkWy8YlLS1SzLLkoKhZrFgKgF3HzaA0YhQloBzFuUMSxIL5aU33N6bnAAgpIdJBUlyAQ4A3e9H2oRDbERnSUzag3BTMDBQJNa3IIqbUjH4tMzAzwUuwNCxZafvRnjZIJXMzJV5EgEjKQXLkMzsNbxLxBwU4pBysFJDptRjY7hiKBoaf2AHOSnH4VMxA/1kPlqMyWPlLMCk6ahxdoG8P8SQQpE4kCoILBi16ihBHxjL8L4kvCTujspL6UcdCCxh94jkhxipSnRNPN7pCjuBoaju+8JxopO8HcVw8yRMUkssMVJUEpfIWD7ghgNtaRdI4iEkG4KRlPIUpq3lSGIG12NbPFyEJxcqzTEPlZi4IsbC9W2e7wMjCKQQECqU5eZm5mBqKmlfS0AjQyilQcJSduXTQ1Bobt+Y6AuHyyHAlqVby5VNdgc1qNbraOh2KgnDzm5XYmjEWO7VB6V0EXTZaJhNRmJGwNmetbPC72zsLqYWDvprZXTpEsMs5nbc5hQsGNCKHVx/DIDP+hGZOhAfvSxbRtrwoxuOSkZSoGlWLl9mrZvnDTGywZZBVlWoG6mOhIvSgv3jDYsy3cEEBgwJZwdXD/C8aQipbJboaSMJLKgtZKiwcMEjZLBIYCg/hhth8QkIISMoDpowAIcjV2B63MZVGJOUl2FQAD6gUF3g3BZzWXyvTLmNwaVUr7RrLjQlJsbr4kxTRwAxUAxALOxJqXo/UQBxTiR9mSWLBgKs5Z35tQ300jpicrDVVLJFQHIDHYOLE6QLxdAVh3YAs7jUbGu41iowXgm36K8NxWYZgAAVXy0J9G/eNVhkj2MycQUUIGbcOASCL5i3/GM14fwaXzEh9E2N/p16xtphCUpRRrlJq/x82tLmObnldRRa+z5VLxahiklayok5VK70/EbbBY/KlJZjcmrmrH0uDGf8b4RJm+0QlszHboT1rBeDUtcsK0YK0HmZ79XinTVjQgxHDFS5y5ZoUkhjt+4rDLgqhKny1myVpc9LKq1aHSHuHTJmt/UIUFEAe0FiAAEk3cgBnbvBE7DysMFVYKAbVwxJNKsTTS3SsydqmNFvi/gWeb7VCgcwdTl6gABuhDQu4TwfLNrUJqKa6fAkxXO4tnSrLTLYdNPiH+MW8DxGXOSXUfduQxuY5puUeNmkFk12FlBRSN6xhvECAjGTDJLJSqjk0YDMHVdN/SN4iWPZAg8xuNQISYvhCVKICUlTEkuASaGoJBI+5ieFqhPdluC4pImy/ZzAl7FgShXUFnHwpBieGpQMvKlL2IDEMyXr2rCadwyawUhSUEVyBw51YgejO1esEcOxE3J/qdCHzMA9A3umlKRouNr8WS2EzpK5aMpGYKUQCFEZQwy6gGu+neLMPjsiQbJfK58wuCHFw7B+kdjOIlKFrZMyWPMmygAQHFWcXII0gf8Ap5U0BWHmKQ1VIapue6RtUgxpTQv9LpuJBScygo5iGLAJBrXcl2vtAswoUtgUO7BKrChToXNWd9YGTgVZQVpSxq6lEsWNXc0diO56xXwnFhc6ZndBIYZuYEA2BNQXi0hBolqCRLqkOLFyBUUUX+PcaQdNmhKVkqJJSnzBlNRw1yeurRHESSpI5ahmCRroQK9TUtvEJC05VPmBJdltYAUBFNSbVbpABCTiPKtYKUgEBmCmodTcmjvDKRiSsseVmYu9w1d3p8YBRKSyQC1ypgwcgJJdmAoaEaaRDEIARRZS2UgkvW2jEaNX9lYqsD8WeG/agzJbJUA2X/LrdnbeMtw3iy5OaSsEyVUmIoSLOobKEb3BzVKOVVclKkF9lNc0oRtHuP4dKmZisJANXYcrX912+r+sWnimBkuGY1WGnEBThxlULKHuq2L9Y1OKkhWXKl5cw8wCRyqqSDtmDMdxGJ43w1WFWK55Snq3k/2n5Q58M8ZY5JijlIZJ2q+zuDURDRbd5GU3hqkgZFLKWoAU0G3OR9/pHkM8apcshSaBYflGovoe47x0AsgsuSaHK3Q2oTdutYtl9RYu5PfR92ragiGGJowc0NiQ2pD3cadWi7GYpMtLKJSCWJSH8wNHFvXfeEIrxwWEEAGiXOZixdg4rQ7xmJONSG5EqpzEgVJZ23YgAxppmJV7RBElM2WaFYU7pZJs+jNU0gI4FPtHCcjklwB1NyPs9I0hKsCaFyeFSpuYvlJUCAGFyzEKrR6du0HYbhQQwCCKEvmrUgBi4bSzekerlEF8zKCSHF3chsuuldx0hymWQ6mGbdtQN7CjawpTb2NKhFxDOSEhJy0bmcmzEuA1+sTwmFQpOWqswDp/xqADqFAF9PhDCeupyggBOXmsCQSe4r69o9GIAUXD0IFi+p1IYivYN3fd1SFWTJpwZRiAZYZKSkEnlfuBqbtGqGIdPNTPau2+5qW79YCTwZEtSikZyo51ZySyXAYMxT3+dKFTlhQJSgUAyhLsC4oznm9asYye7ZViPxFwsqlhknMKXBJSxNnNtRCjh+KJR7MgpUkMQQxvS+lvjGxKC6bKUkEuTVL0ASdK3U+jPvTjcDJVL9oQCWNUh1OSxJO7i56xUZCaoQTcd7qXZspJYO3TRxezwsxOZwxOW7agn6ikPJ/CAS6CSNXAf03Ov4gXiHDlBBKhYs7ubO8aKgESiRMUAks2rt6neHXh2XlmAlQYGqa2P3Ba8LldnZqmj/OLsJi1Szykpe/7k3ieSPaLRUXTPpcpjaI4hNNjoYy/BvElAlZZW5av7w+k8YRMGUAKJ0BH10jwWuTilhHR1sTy8SoEJqq1HroXNBRxrSt4YqxCQB0INdCHI0tYQvVPSibo4LsWLixY60g4Y4FQKFs96JpqRUVB+Uerx8qlvDM58bWtBE0PLCTmGcFJUo2cG7PytrCXgckpCCUklDuoGiksdqgpv6DeGuNxpEsqASlszVBrZrU3HWKOEYbOgnLUsSUnKHoCGAAYipjdGOifE1UQUqKSVM1QeV9KCrgUvFOHLqNQCWIa4Vcl9noe/SOxi0+1TzM5YjmYvrQ3Dv8ACOQyA2yiCWJDMoOTc1bcwAHyFgqIIIoasK05fuKGPMgCKAAsCwo5ax6tvFE6ZZTiuoFRS17d49orKp66NR8oO8MRapFE5syb0JBJ600DGKzwjOFEKILEAgkhJLaHtFUnK6iz69qd7X1gzC441aymfMKA709GhbHoz3EeITJammUuRMTdTCxZ9YM4bx3M6Zj6DNRiC9dgxYN1hziMHLxCVAsQ4cOPkNDpGaVwGdImFUlXtZSixDgLQ9K26WpAkVaYalUpTAjMhXLlWAKszc1mD1eloWDw+lKgZUxRSSWDDlINA7hw0TxeHSeUlQBLkjcnSjMwA9DE8IpSFm+jOLDSlq7iLomzW8Bx5EoCYSlQ6gONLu+to9hdw7FJKTzBqa9A+9NfWOicEMskcoJJYZjXQeo0A33Mdj8PmTQkF01/yrR2aiq2O8SyEAPlHcU0qNWiS1OkpLKLA0q1jcMd+4FIksR4mQUrVkyp1VlGZKndsyDqADWheL8NLKg+YhLEkBIYuNHelBYtpFk+WHzAuLmiSUsOtbveONQKGgJsTX5B6CorWGO7PQEKKaPS9aEvsWB/JteGMuYkJqSm9QdHBrq+hgaSpgALNbZ7NXZ3EWrmkCtATTXcfYHY0hCJTUZqE0JYBtOhod99Y9XJyAFTN1owL1oKwJMnuQa5RoxDeutDAmM4ip8gzMotymoTlqNwGD62hgMJCXQ71UGFwojmrU3u38cWbgP9QKWp9m5Qmj6M7h/hFqsVndNCEbagANVugMeSmU+a5DgKcszUGgEAi72KQ7ZWfb6jftEThmQpllKSKUdn2rV3ZrRFU1wQCE6crGtQ57x0rEHY9NtdB9IQwNXDiteX2qk1AOUihoaubPtFM3g6j5lk8zglqk3PUdCddINxeCBVnCiXIdNhS3fuXg+WlwzU+fwt0pBYHz3i2CMqYQqjgs+vUQLPDAE6Fv5/NY+i8V4SjES2U3L5WoXHUaRkpHCUql4hIU6pICm3Tq/W3wjRSwCFeF4XNmvkS4SBm0bQGt4twUyZhiQpJKTfcfzaDuE40JWAeUFICifkfSH0xJ9m6QFIelHPdzcP6xHIlL4tFxk45FnD+J5gfaMpKqBZ0vfUH8RoP/HSwhveIcFLk/KlqtC7FYLkcIAWTRSGY7hQFD67wJhuKqkqKJiSmmxy1DODdJ+UY1WGrRo32zF1+hhi5CfIjMFG5JYZbEA13+LQfhpMqUCpy45Q4ckEOD6H7wJLmS5wSTMZSXazUL3Gh26QQSsnMpDpTYE//alX6RrGq+JjK/7AuMcrRyhkpdRZwCafE0MDGaoOQkK5jrRhp13cQbh5iTMXqpgCGFiPNW0dPzAZUgu5FWoKba6wxFmDWSxVQGlbVFCK/IxBKcoIsCHGY1fYlqdInPWpOQNmALjZjRlOGOkXEBWYEKzMC2rfp2B+0IDPz5nOA7ZiRmDgNq/rHmHxQUUJzB6vYMX5eit7R7j5REsqBUFgOaUU9i+hvAWDlgku4BAZwOYXJ0djFrQx9gOIKl5iySQeZtauSw6NWDpmPSwKQAsjmdQYaV3NYhgUvlU0snKE0B5mtpQ9Ivn4UKACkhTl6ChZ9L3Z4RLB+NcPzo9qlgQCkpHvBm+UI5SFCteVNz0FPNYANSGsnF0UF5klyHNUhzoNtIjiJgOazqFRVlMzDYEw7CqBU4oJSDkzAiigKED0v+0dAi8SqXypLDajC1A8dDqwNVPtUsWoAM2nwsx73jzFJWycwBy5fL5nBcKNk2ekMf8AcAdmo7dolJRdy5s20LqTZnxKU9i7NTW+h3r6ReiUEUcD/IWOtGB/IhsqSC2YAtUb9OximbgUuFOQ29fSz+vSBxDsKMzsCC4Fw5pWjHu0XS5aiL2HdLGg7N/Lxdi+GqzOgljsWO9XoKv8YrGGV/gqt3PlPTXWJoqyqW1Skg5QaClnudQ7AdorOHAdYU4LVoWcHVtyYmmW18uhoMqbGjdCx7x4ZrOkgORZ7NYV9fhDAFkYb/UIOgIcVeo1v/OsFrIttSrX1H0gdKwlKiWB76mzdX1iWG4dN8ymdRKlVYpLMA+oZoWxnqnJOZX0BakeYaUrStaNtpBgwJKRTYPT5tBCsGTlFEkaCoh0KyMxSSkpsWJelGqKaQPgkhspFauxr2Bi5fDVghRYknUs73HWAcikLzFSUkHyjVx0hAN8JKCLczD19YzUtpPElOAEzkkEGwBZz8frGrw5YOASaur4M5vGW8T8Ime2RiAMyRQhN0fkQ6pAmKEcMSKuzLUkjYDUVeHPCMMUUKnSxUlxe4cER5iMdJE+YtQUlOQKSctPaEVemsG8NlZcrqcL0ZwB0awJgTtDZemelCFCxIFKAF2Y0ps8AzMO9XolqNRTWIG76mLsZJdIZlFykpNvTZohhZ2ZQZVmTcOaa0aheCgLMPw+UAVKAK1OQmlC9mu0TXLVQPykuQWseVWlIoxD+2SVHyEuxDnUH4bQfJXmQSWzG1L7QqARy1KVNUWUkFhmAYZWIel7Q2TlIcEpUbK6UdxY/vA0qWVMycjjWldh6vBAdJCRlJBIDnQ0U7neBgXBQJU+YsdB8Gs0UT1qq2ag8w22L6ERdImqZQZIq1NBb4wrxU3KyXCQ1/dvY7GHQinHS1ZiJewYixDX6MIqwGDcy2UFFBYBy5H2IgmTMIKL2Ipcvq9rQRh8AaLALKuwDirVh6GwzBzwAcqQVCtiPXrWJJXNURylV6PZ7KDaRD2BylXmQeUEUINyGEeiWDQgZaB3IIAq1KQrJBxjVAA8pCaFKwNKG97g+kAzi+ZMoW84LqO79Q0HY3ChastBqb/XUwqnp5gUHKsEpZyymcB2gWShjh5yJyR7QDlsQGcED7x0L5SF6IDMB8Ls0dDoRtJPm+EQHnV3/EdHRfhmFax5L8yv0n7x0dDJBhb0+8Vjzj/l/wDmPI6JZRXxLyo/nvGB5v8AcHb8x0dEspCnG+7+pP3h3hv7fpHR0ERs8k3/AOUMp1x2jo6KYEJ3lT+qEXF7q/m0dHQgQ/wX9o9hFcvyR0dDkTH0Q+KvKIv4VYfpEdHRlE1YNj/MPX7wMPIf1D6R0dAwRPhvnT+n7GHyf7fw+kex0UtksVYLzjuPqYsxHnHeOjob0IX4W/qPvAPEP7Uz9f2j2OgRQyw39tHY/aDMF5D+n7iOjoGSyUyx7iPcD/bmfq+0dHQ46F4KMV50d/zAZ8qu/wB49jotDLsL/bT6/WOjo6GB/9k="/>
          <p:cNvSpPr>
            <a:spLocks noChangeAspect="1" noChangeArrowheads="1"/>
          </p:cNvSpPr>
          <p:nvPr/>
        </p:nvSpPr>
        <p:spPr bwMode="auto">
          <a:xfrm>
            <a:off x="63500" y="-889000"/>
            <a:ext cx="24860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6" descr="data:image/jpeg;base64,/9j/4AAQSkZJRgABAQAAAQABAAD/2wCEAAkGBhQSERUUExQWFRUWGBoaGBgXGRgYGBgaHRwYGBgaHRwYHyYeGhkkGhwYHy8gJCcpLCwsFyAxNTAqNSYrLCkBCQoKDgwOGg8PGiwkHyQsLCwsLCwsLCwsLCwsLCwsLCwsLCwsKSwsLCwsLCwsLCwsKSwsLCwsLCkpLCwsLCwsLP/AABEIAMEBBQMBIgACEQEDEQH/xAAbAAACAwEBAQAAAAAAAAAAAAAEBQIDBgABB//EADwQAAECBAQEAwcDAwQCAwEAAAECEQADITEEEkFRBSJhcQYygRNCkaGxwdFy4fAUM1IjYoLxFRZTosJD/8QAGQEAAwEBAQAAAAAAAAAAAAAAAAECAwQF/8QAJBEAAgICAwACAgMBAAAAAAAAAAECESExAxJBIlEyYRNCcQT/2gAMAwEAAhEDEQA/ANQpEQKKRyZ9I9GJEcVFgUxCV0NDEF4UZWNYYKkpNWiqbh8wYGJoqxUMMCDSkUjBAgiGkqUUBizbxVO4jJRcj0gSbDtQqweHyO5oILwa0qJqHEKOJeJEl0y0nvFXBMaJRUpQzExfR+i7Gml3aPFSGhOjxBciWp/WKJniCcqiUn4QugWM8VI1hckkPA03FTzoR6GKJWBnTCxJHekFUO2RKSuZakOZOKQihWB0geT4VmaraJr8G5vMs+kPDEEq4nh8w/1BDFCQHyqCkBnbrCKZ4BR/mYM4f4Z9mCj2pZV4PiIsxk8EMk1ijCSCtYTmDs/eL1+ERpNVA2G4EqTMzBalNoftCx4MNVhgn3maLsOlRBNCHpFPF+FGePbSVMqy09f8oV/0+MlBwMw6ReBLI1QVpL5YaylhSXYPGSHHp6XEyWR3D/SJSfFgBDht4TQzQzkFVg0VypgFBeFafEqFPUiDsNjpJ98P1hUIZS5osYtzCF8suDlUk+sCzcTNTZr7w7FQ1nYdJuID/pFIPKXG0Cq4hOTdEVK44sXRCKoYJxJsUsYIMpxaFiPEO8sxdK8QINGIhiyFjDMaUi5cU/140rHv9QC0GBZLBJB1jyIqMewgBVTzaOViWvAieI5pIyg59aQKnAT5nmVlEYqcnpGvVLYxncaQB567CFs7xEygEPWI4rgqJctSirMoCneEU/DFK0qzHtEuTj6aQhFmqm4GdNlqWkktpaFmH8PTVeYsDDbhGOdDA9CIbJQzF4XBzymmn4RycaixVJ8LS0hzzRNMyUg5cgc9IZTVGzwmnJ53aN7M6GntJf8AiIimYgHyiApimD3j0VDwWOhj/VJtSPVKQaECFIs8VmabQWKh0rEpEDz8cN4TYhdopWpn1gsKGk3jSc2UbRdJxYIchmjMSQ6s+0FYdSlZqwxmhVxGlA8WoxybkVjPInKysDEnLVgFQ7l4sSpgWnyKoofftDDES2IKapNoywmEa0g/hfGC3s1mnun+awnLqsh1sY4hCdQIQ8X4KkoKgHOkMuKe6QXB1ECniBShmeCxi+R4Wl5A4dWrRXM8MoYkKUDDBXEKBqGITZy2pDtgLJPheYQTLmGA8Rw7FSS5JU1XekaWROXLGYV3EWTOLBYZSbw1IRnT4nnUJQ6ekEYfxeg+dBT3hpKmSkhggNHFUhThUpLQ+yAjJ4xIWLh4sRKQrytWFPEeF4f3UlJ6GIJ4IwBRiCCRQM8FoDQok0iSVH4RmJOHxYPK5aLxx2eikyWW1LQqEaEkx7CqV4nlkc1DHQ6YBAxWgDRFWIJsWa8cpoWiatK1FIcGMygmcg+zW+zwJisO+U9W+MFy0zJjpYV2iJDIINwQ/cKAjm58NM34i+UgSpiJhpLUGVslVnOwL33jTyyKRmpmJTkZ3r96x2HxZQeQHKdHOUdhpFcGYkcuzRzpY1gDE4Rx13iwYxbDkBjpeOVrLtHRRkCCSW7RQlbFoYqx6dUtAOIw/tCMjwhluIZMule0ASVl3b4wwRhVJBYs+8Cjh856KSodoBg4kuo1H4gtHDEqS+asUDBTUucgLbGPf/J5QypagYGwoomSgmjRLDKIuKGL0YiWpzvC/FpmNyqpBYUGqlhPM1DFM01ER4fLmkEE5ukVz54BZQKVbQehRdMlAxH2Iy3qLR6hGYZs0TXw2YA92DvS3pDYFmBmhY9mosoFxt6dDBysMyf8vqIz8xTFwezaftDbDcQE5DAtNAo/vdIy/DHhbXbIsx62FAXg+QpRQC14omzGouYOoCTBUnEJA98joj8mNLIaPZzmrMH0gTEmlN4NViR/8a/UgQMMakFhLQP1LMAUCoSakmBMTMKau8MpmNW4CUylP/il/mYvlTZhHMpCOyEwZARpUtZOQEjsYf8AB5ICcuQhQHmINfjHKUujz1egSB8oHMt/NOUfUCE22GBiJpTc+kdMxYo4B7s0LFTZaX5yf+R+0ApxLGksqHrAlIPiNp3sFHmlyj6gfSOhWMW//wDFQjoKn9hgaolZrAhtTSAuI41EtQAIO7QzGCWrzLcbWEcjhCTcD4RQhXh+NEBkgD6xQVqUt96+o/nyhunw7LCyqw2EH/8Ai0ZSLbHUHeInHsqLjNJguGw6ZnMoJfUgAQavgrjlvpq8AoUUK2ULgWUNxDzhfFQkAhjlrXQVv2+kcfFNxl1kVyJvKFkjMlsz0LMafGCMQH6GLMTxD2yirKC92s8RMoG7gx2qcZaZjlbAJPDlFXmfvBqcEB7zERBeGKKhT94Ex3Eggc9Ou8AbGgAbm5oHUkBXKCBvCRPitAVoR0iU7xcSeWWSnrSC0UoSHKZC0mi8yTvePJ8mnMUg/OEA4pOm8qcqe1TDzhHh9IGaaStR0JIA+BeE5g41sT4tJRQTEerQunTFLBZb/oST9KRr50nCJcmRLF6kP61vFEriqlHLJkS0o/yIyimw1g+QKSM/gOEz3oFj9agn5Xg+fwnEEeaWD1zE6dIdypJUcylOantsB0H3gyUkNu3/AHFqL9Jc/oyh8IzjVUwHoKD6QKjhc+WspWGSaA5nSNi8b1n/AHvEMRipY5S5ejZaH1IaJbivRqbMlg+BsXKgdnqDBC+BnMSkpDW0htisIluVCxsHTTqC/wAooYiWPZsSCc2a/bpCtMabFE7DCYWPLNTenmH5i5PDVs/tabERKfw+ZMGYKAUHIPUWrtBXCcQnEpUpPKtNFJvSj+kSn0w9FPOULuKYSaJehs6hp+YV/wDqq5jETkkdLw9mmakEBKi2wd4I4ak5cwo51AHzEapsgTy/DC0JDTTm7QFK8PzyaqZ9zGvnLVuOtY5QCx/NIdsQkwXh0B86ipr7QYcHKQKJFdx9Y7EIX5UkA9NoAxKshCVOVFydYAGcrDIIpkL2AAi+ThEvSnaECZysz+Xcg/LaG2H4hmA3/H2gBhOMwZU2VWW+gjoslTlEaDo8dCCyrDzENQvE5akOXNtNoBVxdIYMS5Z2ofzFBxyFXUAQPLldRb1EKwody0hQcBh1EVTSxol4Aw6wKmYU7Up8KtBomo1WHs8GwaosmSQuhTTfUHp1hVxHAzEpJChlLJUWqUk1f8wxRiHmFLUFjod2EXCaCK66RE+NSy9lRm4gOAxgDJUMpFiLfDaHMiWlTEkAb6b6QoxOAby1G23YwBi+IrQjKl3sNCASzvqzxxpS43lYNGlPRpsTlqKERn+IeH04imYhKaxdgcQk+9za5qv679YcpwWajhLvUlhvcxtDm7PRnKPUyON8IpZLTGboGj2T4cSjzrUobWhtjh7IgKKT2sfhpCjGcVOfKgaPWwpd9rR1VEVyGEsolU8ielPidaQ1MwzENLUkHQ3TGOQFKIMwuRpoIYjGtVJsNNImUbaaYDOZwoo5lvMVuoU9BYR6Z6mf5ANFGE8QTEWW4PuqqP8AqDhxiQsj2oEpRpmFn6vb6Viu32TRCZiwkPMIYb69Yq4RxgTpigAyUswOrmp+lOsB8d8PzVKzZwqXuPdfca94s4Lw4SyWD9TdtRS0TOXaOBpIbKxswlQy5UgkOGJLfR9usRQSLOXBcGvY2+Qi2fJbTzDbpHvswlJ8ymGpJJ+TmhtCjG8ibKJc9hdwbMbDqYV8SxiUqStEwVLLZibXIFGrUQckughCWBAD2ZqtUHTlY2ij+jRMBzob3QGS1QWJU+riwvDpPZSdMlg5uRdVZXs9UK7K0ivG8OyrzyP9OYXOWuVfTYP94hKwolJUmY5l+6TdPQjY1rHKnzZCgATMQRTVSR3iGq3lFLOiWAx5m1SSlYLTEG5bUD6xPC8IRLOdDg3KNK3G8LsdIIWJskEK94H3v3hnJ4hmQlZSX2IqCNQ461A0qNoSmojcb0Qx3EESw6klm1dPRq6RDB8XlKOUkSzoMzu9q/aIeIOCf1KMyFkFwSgk82/5hLgvCi/aAzAhh5S7EjelzGydmZppuEChWrWNj1teBcXIWedKgGGoBqHep0/EFIwhBG9idPhvFGLwxWkJLhzcHTTuIQCZPEPZlWdAcWe5vfSCuIyChaVIYIKAQAaWBIhOZBQsguS5azljetdYdImkhgPLRl39a9YftjOxE1y5Cn1b5R5HiVXC2cf5OfhlNPWOgoAmZhhMIASoNUmjNtSKZvh1NC5oSxatYTr45NZkqb9Iin/zWIAYTD8orqK2aFXDyEgOS1DR+0VTMEwuVONgISI8TT0Ausl96/CCMJx2cpkke0De4Kh96Quo7GUiSUKcJIq4JU/cQ9DEJUQKOakUd6iF0pSz7qXrf006jtAuOwC5jvM+TIt0g6tiL8Z4jlpcVWr/AGmnxhJjPFKlAjIkC2poawJjeGLl1IpvcfmF+HUlWmrbtqKQOOCkaLhGKVOBdHlFwR9L/DYwdiuOLRKIBBKaO9QRuDqPtGfk8SWhQZ3FiL9uo6Q3xnDRiOfyKbmygOe9a7VrHDPiUXejZST2Sw0wrU6iSo3zVJPfcw4fDiSTMtWtAroBuekIjglgBqkaiivhrAHEVKcOdXI12f4xMW0ynFSPBMZ2JZ2FszPR2o9oJw89LOQpt3+Q3gKYukRVMAoNadtzHSp9iHGh7JmImAkpIIuQQOnaAsXgM5cTASLAj7gmKJmN5UoF3Owpq8ETZrZZaCKhy9fj+ItJkM0vhnElMoS1gUFLGmovaJcQkCWp0+VQcd9U94zqJ/MQKtck0B1PQdIZSccVJqXQLGxLXy6t1donq4uyayaOXMzSP9ye2n7RVLGcAUY3B2gTh+PQEsFD12OkWDEpE9KQaA07FwAfU/SJU6TRPXJdMwsuYpSQogg8wSqx05dNaxRi+Cqd8wKAHABYpLGo/HeEfHsLlx0whVJiEqbYtlcavezd4Ik48lkOo6OVE/zX4wpTcClG9F2Gke0WoZ1DMzFZcFg1rB+kRmlSSUuKGpDfxoMxKwnK5yhwSRcAD8tGe8SBSUBUtTglLqllVL1Idq9drxDjKenktNDCZO6xLCY0ZggnRwNCbE9YxPEeMzZa5ZSohaUioq7kkvorZxSneNlw9YxWH9sh31RVkrFKPXpcfWCf/NJxyylNIZgPrHLKhVswHxhLjceuSnMxWkEAkcpQr/FQOvUUrCj/ANxXmYpITu7mORcXPB/E0UVI10rGIUQkLILNlUw+ur6iL5hKXo5BrUF+veMf7RRU+cKSXbMGfspvzDrh3EDTKsq/2KIzf8SHCh862jthyvU0TPgSzFlPFMME5SZYMxyoTElQU1CxToWe28AKmkgKdi9SA4LUUWZ3b6RqFLK8tL1BDgizeWo79IXcQ4cwKkLUpVSQGU5q7+85f6x0o5jP8RxC0TFBCVFL0IdrDr66XjoJQmcL4dShYXNrsxDC1I6HZVB6OAS7sW1q5H8rC8+G1FTOkJ3c0HbeHBxAA/H7RUMQatdiW3o4i1aJBcN4elA8zrVtZI9P3higIQlkJAD6AAQB/Wk+nxiUtfxhhQw/qWNnr8vzEVzwKBxT/rtAyFb/AHr0NaRIncWHf6UP7QmwFniWeRKA0Jr+0Y6Th5iltL9dvWNnxvh65qRkAYFzUa0HyeFEzFJkD2YBUp6mgGaj1iXKlSVsaRYgpkozLUHAqo29BFvB+MZ1OCWuGNS1+9H5ddKxl+KrXNLk2sNA9Pj3gfhWLyLymx330iP4rVvZakfWMeEJl+0ScyQxVlsElmUBqOnWFM3BongLSXcMFJv2P4MGcAnmbIXLd8yQAKUIJp2LE93tqj4dweahS1pmZALBNXD+89P+o53Dqruhp5K8dgFyxXmDsCPuNDAK3TVVNGN/nGskcSIbMK7inyiriCETnzJc72V+YUZZyhuT9MgZ+UKWdaDsIlKxpCQovmWaD6fn/qGOK4AVnKl1MAWbKdXFaE0vSBcVw9SFZ1JUAkHK4o5pcUtG8ZokKkYurGoBDj/NV23Zr9BHuI42QSMtDtb/AKFmhaEZEFQLhIYbkqqpX2hYjFqzPpavx+tYpLsGhvP4vMLCWDepcgjsRaH2CmqUE8xKgxAXdxYuln9YzMpzUQ2wC1ZjmZKQ1XBJ7C4prGXJJJUbRj6aE4Bc3/VynMlJzFno9t7/AFgHhqV+2zk/6aFKBBu7KcAdHgzH8VEtUlSApEteRKmSpSTzMpj8aQQg8ynZ85JoBWx/Ec3LLqs+4Eog3ifFkSRpnYAgl+XmVVqWFOusZfCcZmocJWWIZTgZSNlA00FYc+K+I5wiShLsXLbsQ3dnMZrh0jOrLmykGqVZn+W7Mx/66uFfG2Zv6PMShK15ikklrO3wAv1grheIXIUFy8zsQpNSCGq4Fx9INwHBef8AyIBYOCxqC9XoLtaDcBwtaEpVLJzgOaUvoSzuGVawetxu2RY4wvFpeNlsGRMAdSFh0lqEO4dJoWNRfSMvjuHKw00Z0cpqxqK6aiOxhVLWJ0kFDecEDlVqkprynr9o1nD8dLx0llJBaigSOW3lNwDU0sx7xDjY4vqZ7CcCXMTyTOQkEJUaAOz7UesOZ85Mn2chSEqBAzKDApUQCkjN5m1L6fFXLlHDTTJWSAC6DbMk7tWoGh3hjxXDJ9nnFUuUsUuA7ZfN28wfTaM0s0zSTGMtAWhhVOi21uxG96kP61gpMtSSotuB5Qpts2u2v3jNcO4iUEm9NCLi43FBb/a4esO5M9KkhSSWCq2VUEFkm2pN9WeNEqwYsvnoSsv7wAcbbad46If0ylk5eZi2rgCgcC1jeOhioWnAq07NWtbVA2iGIwK0DNmTXY30ZjDHhuCyuqpJPvXFMxbX000inG8xoUk9uYP1IrpRvzDsYtOGUNQTs4cXu7N/KxanDLD0bo41FdYIlpKBYksDmAYEm73YW10ERVJUgg0YsWteyaDf4iDswIkZUluYh6gjQgHfrfrFKuL5WGfmBAygVG6WSK7Pd/WAeL8UUSlMtQCiaHO1K0J3BrWK+G4XKVKJClksnUJJ1rr+8S3QDdKkoBdnJ00t8wKxnOIcLCnUNy4cEm7lLXpttDGRgJ8snNVJJLv0U6jq9Q0GKwswElKAXD8rOHTRqjoTR6dYUV1djMLPSa9Re+vbp0vAGKksX1Bb1f4RrsXwUkGhz7pS7tSvM3ukv1MLsPwUrmpSsMCavSzFn6ggesb9klbEOvDxUZeewWkU339CfrAXirEzEAKlzFJqxyEh3rp/Kw5xGITLZFAoiiaUFnbQVEMeO8Hl4rArVLyicmWF5UkOcodQI3ofhHLD5Psym6wfOpHiKeGdYV+pIPzZ/WHOA8WOwmSi5LAoNzpRX5jJpVpQv8q6Q88IYXPi5QVZJzdHSkqF+oEa8nHBJugTZ9MyJkyJk1RbJl6gOWPyheeLSzVwU7pIIgbx3xMJkJkDzLIUtv8AEeUHufvGBTJJGVKRUgOzqNxvYv8AIRzri7JO6Bfs3uKwGGnJUUKTmFzLUkKH6kH7j1hCjw3NV5MqupGUfM/aGPA/DKJIC1AKXufdd7dY0uLnoQkMoAkA9e4G35ie9aeC0voyA8KYoWSg9lAfWGHCuDFNZqWU9EkAvr2Z9YLncbSgc61gbhJbs4iGB8QoM0MFLcGtiGD+8YzlJyWEaJtYYVJ4YJPmzzBmBQA7BWZw426xJPBVnmJZSlKUQovzFsoYAcrUrtBI4k5eoALFjW12H8oYrweHyrOVShUkOHFdFXIHW0a8cMW0ZSk7Bf8A19IWSqhJJICTlykVJcGtWcdO8RThZQmlnU6QCSBeoFxzJZNTo7taGC5KmZg77MC4d9atS7U6wixdFh+QDKElmNiCHVWoLXIjoIGCsQlBCUXLkpcAkaZSeWz/ABOkWy8YlLS1SzLLkoKhZrFgKgF3HzaA0YhQloBzFuUMSxIL5aU33N6bnAAgpIdJBUlyAQ4A3e9H2oRDbERnSUzag3BTMDBQJNa3IIqbUjH4tMzAzwUuwNCxZafvRnjZIJXMzJV5EgEjKQXLkMzsNbxLxBwU4pBysFJDptRjY7hiKBoaf2AHOSnH4VMxA/1kPlqMyWPlLMCk6ahxdoG8P8SQQpE4kCoILBi16ihBHxjL8L4kvCTujspL6UcdCCxh94jkhxipSnRNPN7pCjuBoaju+8JxopO8HcVw8yRMUkssMVJUEpfIWD7ghgNtaRdI4iEkG4KRlPIUpq3lSGIG12NbPFyEJxcqzTEPlZi4IsbC9W2e7wMjCKQQECqU5eZm5mBqKmlfS0AjQyilQcJSduXTQ1Bobt+Y6AuHyyHAlqVby5VNdgc1qNbraOh2KgnDzm5XYmjEWO7VB6V0EXTZaJhNRmJGwNmetbPC72zsLqYWDvprZXTpEsMs5nbc5hQsGNCKHVx/DIDP+hGZOhAfvSxbRtrwoxuOSkZSoGlWLl9mrZvnDTGywZZBVlWoG6mOhIvSgv3jDYsy3cEEBgwJZwdXD/C8aQipbJboaSMJLKgtZKiwcMEjZLBIYCg/hhth8QkIISMoDpowAIcjV2B63MZVGJOUl2FQAD6gUF3g3BZzWXyvTLmNwaVUr7RrLjQlJsbr4kxTRwAxUAxALOxJqXo/UQBxTiR9mSWLBgKs5Z35tQ300jpicrDVVLJFQHIDHYOLE6QLxdAVh3YAs7jUbGu41iowXgm36K8NxWYZgAAVXy0J9G/eNVhkj2MycQUUIGbcOASCL5i3/GM14fwaXzEh9E2N/p16xtphCUpRRrlJq/x82tLmObnldRRa+z5VLxahiklayok5VK70/EbbBY/KlJZjcmrmrH0uDGf8b4RJm+0QlszHboT1rBeDUtcsK0YK0HmZ79XinTVjQgxHDFS5y5ZoUkhjt+4rDLgqhKny1myVpc9LKq1aHSHuHTJmt/UIUFEAe0FiAAEk3cgBnbvBE7DysMFVYKAbVwxJNKsTTS3SsydqmNFvi/gWeb7VCgcwdTl6gABuhDQu4TwfLNrUJqKa6fAkxXO4tnSrLTLYdNPiH+MW8DxGXOSXUfduQxuY5puUeNmkFk12FlBRSN6xhvECAjGTDJLJSqjk0YDMHVdN/SN4iWPZAg8xuNQISYvhCVKICUlTEkuASaGoJBI+5ieFqhPdluC4pImy/ZzAl7FgShXUFnHwpBieGpQMvKlL2IDEMyXr2rCadwyawUhSUEVyBw51YgejO1esEcOxE3J/qdCHzMA9A3umlKRouNr8WS2EzpK5aMpGYKUQCFEZQwy6gGu+neLMPjsiQbJfK58wuCHFw7B+kdjOIlKFrZMyWPMmygAQHFWcXII0gf8Ap5U0BWHmKQ1VIapue6RtUgxpTQv9LpuJBScygo5iGLAJBrXcl2vtAswoUtgUO7BKrChToXNWd9YGTgVZQVpSxq6lEsWNXc0diO56xXwnFhc6ZndBIYZuYEA2BNQXi0hBolqCRLqkOLFyBUUUX+PcaQdNmhKVkqJJSnzBlNRw1yeurRHESSpI5ahmCRroQK9TUtvEJC05VPmBJdltYAUBFNSbVbpABCTiPKtYKUgEBmCmodTcmjvDKRiSsseVmYu9w1d3p8YBRKSyQC1ypgwcgJJdmAoaEaaRDEIARRZS2UgkvW2jEaNX9lYqsD8WeG/agzJbJUA2X/LrdnbeMtw3iy5OaSsEyVUmIoSLOobKEb3BzVKOVVclKkF9lNc0oRtHuP4dKmZisJANXYcrX912+r+sWnimBkuGY1WGnEBThxlULKHuq2L9Y1OKkhWXKl5cw8wCRyqqSDtmDMdxGJ43w1WFWK55Snq3k/2n5Q58M8ZY5JijlIZJ2q+zuDURDRbd5GU3hqkgZFLKWoAU0G3OR9/pHkM8apcshSaBYflGovoe47x0AsgsuSaHK3Q2oTdutYtl9RYu5PfR92ragiGGJowc0NiQ2pD3cadWi7GYpMtLKJSCWJSH8wNHFvXfeEIrxwWEEAGiXOZixdg4rQ7xmJONSG5EqpzEgVJZ23YgAxppmJV7RBElM2WaFYU7pZJs+jNU0gI4FPtHCcjklwB1NyPs9I0hKsCaFyeFSpuYvlJUCAGFyzEKrR6du0HYbhQQwCCKEvmrUgBi4bSzekerlEF8zKCSHF3chsuuldx0hymWQ6mGbdtQN7CjawpTb2NKhFxDOSEhJy0bmcmzEuA1+sTwmFQpOWqswDp/xqADqFAF9PhDCeupyggBOXmsCQSe4r69o9GIAUXD0IFi+p1IYivYN3fd1SFWTJpwZRiAZYZKSkEnlfuBqbtGqGIdPNTPau2+5qW79YCTwZEtSikZyo51ZySyXAYMxT3+dKFTlhQJSgUAyhLsC4oznm9asYye7ZViPxFwsqlhknMKXBJSxNnNtRCjh+KJR7MgpUkMQQxvS+lvjGxKC6bKUkEuTVL0ASdK3U+jPvTjcDJVL9oQCWNUh1OSxJO7i56xUZCaoQTcd7qXZspJYO3TRxezwsxOZwxOW7agn6ikPJ/CAS6CSNXAf03Ov4gXiHDlBBKhYs7ubO8aKgESiRMUAks2rt6neHXh2XlmAlQYGqa2P3Ba8LldnZqmj/OLsJi1Szykpe/7k3ieSPaLRUXTPpcpjaI4hNNjoYy/BvElAlZZW5av7w+k8YRMGUAKJ0BH10jwWuTilhHR1sTy8SoEJqq1HroXNBRxrSt4YqxCQB0INdCHI0tYQvVPSibo4LsWLixY60g4Y4FQKFs96JpqRUVB+Uerx8qlvDM58bWtBE0PLCTmGcFJUo2cG7PytrCXgckpCCUklDuoGiksdqgpv6DeGuNxpEsqASlszVBrZrU3HWKOEYbOgnLUsSUnKHoCGAAYipjdGOifE1UQUqKSVM1QeV9KCrgUvFOHLqNQCWIa4Vcl9noe/SOxi0+1TzM5YjmYvrQ3Dv8ACOQyA2yiCWJDMoOTc1bcwAHyFgqIIIoasK05fuKGPMgCKAAsCwo5ax6tvFE6ZZTiuoFRS17d49orKp66NR8oO8MRapFE5syb0JBJ600DGKzwjOFEKILEAgkhJLaHtFUnK6iz69qd7X1gzC441aymfMKA709GhbHoz3EeITJammUuRMTdTCxZ9YM4bx3M6Zj6DNRiC9dgxYN1hziMHLxCVAsQ4cOPkNDpGaVwGdImFUlXtZSixDgLQ9K26WpAkVaYalUpTAjMhXLlWAKszc1mD1eloWDw+lKgZUxRSSWDDlINA7hw0TxeHSeUlQBLkjcnSjMwA9DE8IpSFm+jOLDSlq7iLomzW8Bx5EoCYSlQ6gONLu+to9hdw7FJKTzBqa9A+9NfWOicEMskcoJJYZjXQeo0A33Mdj8PmTQkF01/yrR2aiq2O8SyEAPlHcU0qNWiS1OkpLKLA0q1jcMd+4FIksR4mQUrVkyp1VlGZKndsyDqADWheL8NLKg+YhLEkBIYuNHelBYtpFk+WHzAuLmiSUsOtbveONQKGgJsTX5B6CorWGO7PQEKKaPS9aEvsWB/JteGMuYkJqSm9QdHBrq+hgaSpgALNbZ7NXZ3EWrmkCtATTXcfYHY0hCJTUZqE0JYBtOhod99Y9XJyAFTN1owL1oKwJMnuQa5RoxDeutDAmM4ip8gzMotymoTlqNwGD62hgMJCXQ71UGFwojmrU3u38cWbgP9QKWp9m5Qmj6M7h/hFqsVndNCEbagANVugMeSmU+a5DgKcszUGgEAi72KQ7ZWfb6jftEThmQpllKSKUdn2rV3ZrRFU1wQCE6crGtQ57x0rEHY9NtdB9IQwNXDiteX2qk1AOUihoaubPtFM3g6j5lk8zglqk3PUdCddINxeCBVnCiXIdNhS3fuXg+WlwzU+fwt0pBYHz3i2CMqYQqjgs+vUQLPDAE6Fv5/NY+i8V4SjES2U3L5WoXHUaRkpHCUql4hIU6pICm3Tq/W3wjRSwCFeF4XNmvkS4SBm0bQGt4twUyZhiQpJKTfcfzaDuE40JWAeUFICifkfSH0xJ9m6QFIelHPdzcP6xHIlL4tFxk45FnD+J5gfaMpKqBZ0vfUH8RoP/HSwhveIcFLk/KlqtC7FYLkcIAWTRSGY7hQFD67wJhuKqkqKJiSmmxy1DODdJ+UY1WGrRo32zF1+hhi5CfIjMFG5JYZbEA13+LQfhpMqUCpy45Q4ckEOD6H7wJLmS5wSTMZSXazUL3Gh26QQSsnMpDpTYE//alX6RrGq+JjK/7AuMcrRyhkpdRZwCafE0MDGaoOQkK5jrRhp13cQbh5iTMXqpgCGFiPNW0dPzAZUgu5FWoKba6wxFmDWSxVQGlbVFCK/IxBKcoIsCHGY1fYlqdInPWpOQNmALjZjRlOGOkXEBWYEKzMC2rfp2B+0IDPz5nOA7ZiRmDgNq/rHmHxQUUJzB6vYMX5eit7R7j5REsqBUFgOaUU9i+hvAWDlgku4BAZwOYXJ0djFrQx9gOIKl5iySQeZtauSw6NWDpmPSwKQAsjmdQYaV3NYhgUvlU0snKE0B5mtpQ9Ivn4UKACkhTl6ChZ9L3Z4RLB+NcPzo9qlgQCkpHvBm+UI5SFCteVNz0FPNYANSGsnF0UF5klyHNUhzoNtIjiJgOazqFRVlMzDYEw7CqBU4oJSDkzAiigKED0v+0dAi8SqXypLDajC1A8dDqwNVPtUsWoAM2nwsx73jzFJWycwBy5fL5nBcKNk2ekMf8AcAdmo7dolJRdy5s20LqTZnxKU9i7NTW+h3r6ReiUEUcD/IWOtGB/IhsqSC2YAtUb9OximbgUuFOQ29fSz+vSBxDsKMzsCC4Fw5pWjHu0XS5aiL2HdLGg7N/Lxdi+GqzOgljsWO9XoKv8YrGGV/gqt3PlPTXWJoqyqW1Skg5QaClnudQ7AdorOHAdYU4LVoWcHVtyYmmW18uhoMqbGjdCx7x4ZrOkgORZ7NYV9fhDAFkYb/UIOgIcVeo1v/OsFrIttSrX1H0gdKwlKiWB76mzdX1iWG4dN8ymdRKlVYpLMA+oZoWxnqnJOZX0BakeYaUrStaNtpBgwJKRTYPT5tBCsGTlFEkaCoh0KyMxSSkpsWJelGqKaQPgkhspFauxr2Bi5fDVghRYknUs73HWAcikLzFSUkHyjVx0hAN8JKCLczD19YzUtpPElOAEzkkEGwBZz8frGrw5YOASaur4M5vGW8T8Ime2RiAMyRQhN0fkQ6pAmKEcMSKuzLUkjYDUVeHPCMMUUKnSxUlxe4cER5iMdJE+YtQUlOQKSctPaEVemsG8NlZcrqcL0ZwB0awJgTtDZemelCFCxIFKAF2Y0ps8AzMO9XolqNRTWIG76mLsZJdIZlFykpNvTZohhZ2ZQZVmTcOaa0aheCgLMPw+UAVKAK1OQmlC9mu0TXLVQPykuQWseVWlIoxD+2SVHyEuxDnUH4bQfJXmQSWzG1L7QqARy1KVNUWUkFhmAYZWIel7Q2TlIcEpUbK6UdxY/vA0qWVMycjjWldh6vBAdJCRlJBIDnQ0U7neBgXBQJU+YsdB8Gs0UT1qq2ag8w22L6ERdImqZQZIq1NBb4wrxU3KyXCQ1/dvY7GHQinHS1ZiJewYixDX6MIqwGDcy2UFFBYBy5H2IgmTMIKL2Ipcvq9rQRh8AaLALKuwDirVh6GwzBzwAcqQVCtiPXrWJJXNURylV6PZ7KDaRD2BylXmQeUEUINyGEeiWDQgZaB3IIAq1KQrJBxjVAA8pCaFKwNKG97g+kAzi+ZMoW84LqO79Q0HY3ChastBqb/XUwqnp5gUHKsEpZyymcB2gWShjh5yJyR7QDlsQGcED7x0L5SF6IDMB8Ls0dDoRtJPm+EQHnV3/EdHRfhmFax5L8yv0n7x0dDJBhb0+8Vjzj/l/wDmPI6JZRXxLyo/nvGB5v8AcHb8x0dEspCnG+7+pP3h3hv7fpHR0ERs8k3/AOUMp1x2jo6KYEJ3lT+qEXF7q/m0dHQgQ/wX9o9hFcvyR0dDkTH0Q+KvKIv4VYfpEdHRlE1YNj/MPX7wMPIf1D6R0dAwRPhvnT+n7GHyf7fw+kex0UtksVYLzjuPqYsxHnHeOjob0IX4W/qPvAPEP7Uz9f2j2OgRQyw39tHY/aDMF5D+n7iOjoGSyUyx7iPcD/bmfq+0dHQ46F4KMV50d/zAZ8qu/wB49jotDLsL/bT6/WOjo6GB/9k="/>
          <p:cNvSpPr>
            <a:spLocks noChangeAspect="1" noChangeArrowheads="1"/>
          </p:cNvSpPr>
          <p:nvPr/>
        </p:nvSpPr>
        <p:spPr bwMode="auto">
          <a:xfrm>
            <a:off x="215900" y="-736600"/>
            <a:ext cx="2486025" cy="1838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 descr="http://www.insect-foto.com/photos/kliste-obecne-ixodes-ricinus-133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772816"/>
            <a:ext cx="3614316" cy="4305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Roztoči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4800" y="1052736"/>
            <a:ext cx="8686800" cy="58052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lavohruď srůstá se zadečkem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celek krytý kutikulou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ústní ústrojí – kousavé nebo bodavě sací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dospělci – 4 páry končetin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arvální stádia – 3 páry končetin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j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ednotlivé druhy roztočů jsou adaptovány na nejrozmanitější životní podmínky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852936"/>
            <a:ext cx="23241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1445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Klíště obecné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4976" y="1052736"/>
            <a:ext cx="8686800" cy="5459437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l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istnaté lesy do nadmořských výšek 800m n. m.</a:t>
            </a:r>
          </a:p>
          <a:p>
            <a:pPr marL="0" indent="0">
              <a:buNone/>
            </a:pPr>
            <a:r>
              <a:rPr lang="cs-CZ" dirty="0" err="1">
                <a:latin typeface="Arial" pitchFamily="34" charset="0"/>
                <a:cs typeface="Arial" pitchFamily="34" charset="0"/>
              </a:rPr>
              <a:t>k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lepítka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přeměněna v bodavě sací ústrojí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samička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klade  oplozená vajíčka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 larvy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– sají krev na drobných savcích, ptácích a ještěrkách 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nymfy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 s 4 páry končetin – sají krev 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dospělé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klíště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 odolné vůči strádání hladem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921551"/>
            <a:ext cx="2619375" cy="174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794173"/>
            <a:ext cx="3024336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1408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Klíště obecné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amička 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err="1">
                <a:latin typeface="Arial" pitchFamily="34" charset="0"/>
                <a:cs typeface="Arial" pitchFamily="34" charset="0"/>
              </a:rPr>
              <a:t>c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hobotek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se zpětnými háčky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zavrtává do kůže a saje krev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ělo kryto kožovitou kutikulou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zvětšení objemu těla  až 320x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vypouští enzym </a:t>
            </a:r>
            <a:r>
              <a:rPr lang="cs-CZ" dirty="0" err="1" smtClean="0">
                <a:latin typeface="Arial" pitchFamily="34" charset="0"/>
                <a:cs typeface="Arial" pitchFamily="34" charset="0"/>
                <a:sym typeface="Wingdings 3"/>
              </a:rPr>
              <a:t>ixodin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  brání srážení krve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  <a:sym typeface="Wingdings 3"/>
              </a:rPr>
              <a:t>b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odnutí není bolestivé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5407" y="1772816"/>
            <a:ext cx="3168352" cy="2063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5936" y="4365104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0218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Přenášené choroby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268760"/>
            <a:ext cx="4191000" cy="505584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i="1" u="sng" dirty="0" smtClean="0">
                <a:latin typeface="Arial" pitchFamily="34" charset="0"/>
                <a:cs typeface="Arial" pitchFamily="34" charset="0"/>
              </a:rPr>
              <a:t>Encefalitida</a:t>
            </a:r>
          </a:p>
          <a:p>
            <a:pPr marL="0" indent="0">
              <a:buNone/>
            </a:pPr>
            <a:endParaRPr lang="cs-CZ" sz="1800" i="1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irový zánět mozku</a:t>
            </a: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onemocnění má několik forem</a:t>
            </a: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říznaky se projeví obvykle za 1-2 týdny, připomínají chřipku,</a:t>
            </a:r>
          </a:p>
          <a:p>
            <a:pPr marL="0" indent="0">
              <a:buNone/>
            </a:pPr>
            <a:r>
              <a:rPr lang="cs-CZ" sz="1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o krátkém zlepšení, bolesti hlavy, horečka, světloplachost</a:t>
            </a: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očkování</a:t>
            </a: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2 dávky → chrání  rok</a:t>
            </a: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3 dávky → chrání 3 roky – nutné opakovat</a:t>
            </a: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268760"/>
            <a:ext cx="4343400" cy="52284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600" i="1" u="sng" dirty="0" err="1">
                <a:latin typeface="Arial" pitchFamily="34" charset="0"/>
                <a:cs typeface="Arial" pitchFamily="34" charset="0"/>
              </a:rPr>
              <a:t>B</a:t>
            </a:r>
            <a:r>
              <a:rPr lang="cs-CZ" sz="1600" i="1" u="sng" dirty="0" err="1" smtClean="0">
                <a:latin typeface="Arial" pitchFamily="34" charset="0"/>
                <a:cs typeface="Arial" pitchFamily="34" charset="0"/>
              </a:rPr>
              <a:t>orrelióza</a:t>
            </a:r>
            <a:endParaRPr lang="cs-CZ" sz="1600" i="1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Lymeská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(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laimská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) nemoc </a:t>
            </a:r>
          </a:p>
          <a:p>
            <a:pPr marL="0" indent="0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akteriální onemocnění → kousnutí klíštětem, má několik stádií</a:t>
            </a:r>
          </a:p>
          <a:p>
            <a:pPr marL="0" indent="0"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ousnutí červená – rozšiřující se skvrn, mizí</a:t>
            </a:r>
          </a:p>
          <a:p>
            <a:pPr marL="0" indent="0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ři neléčení po řadě týdnů další příznaky: </a:t>
            </a:r>
          </a:p>
          <a:p>
            <a:pPr marL="0" indent="0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zánět mozku – meningitida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áněty nervů</a:t>
            </a: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áněty kloubů – artritida</a:t>
            </a:r>
          </a:p>
          <a:p>
            <a:pPr marL="0" indent="0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hnisko nákazy – udržováno tím, že se nákaza šíří z napadených zvířat na zdravá</a:t>
            </a:r>
          </a:p>
          <a:p>
            <a:pPr marL="0" indent="0">
              <a:buNone/>
            </a:pP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prevence + odstranění klíštěte</a:t>
            </a:r>
          </a:p>
          <a:p>
            <a:pPr marL="0" indent="0">
              <a:buNone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639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Zákožka svrabová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0,4 mm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ohová vrstva kůže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amičky kutají chodbičky </a:t>
            </a:r>
          </a:p>
          <a:p>
            <a:pPr marL="0" indent="0">
              <a:buNone/>
            </a:pPr>
            <a:r>
              <a:rPr lang="cs-CZ" dirty="0" smtClean="0"/>
              <a:t>2–10 mm ( mezi prsty, zápěstí, předloktí, </a:t>
            </a:r>
            <a:r>
              <a:rPr lang="cs-CZ" dirty="0" err="1" smtClean="0"/>
              <a:t>podbříšek</a:t>
            </a:r>
            <a:r>
              <a:rPr lang="cs-CZ" dirty="0" smtClean="0"/>
              <a:t>….. 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ca 3 týdny po napadení  svědění, zejména v noci → svrab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i</a:t>
            </a:r>
            <a:r>
              <a:rPr lang="cs-CZ" dirty="0" smtClean="0"/>
              <a:t>nfekce se šíří tělesným kontaktem, prádlem</a:t>
            </a:r>
          </a:p>
          <a:p>
            <a:pPr marL="0" indent="0">
              <a:buNone/>
            </a:pPr>
            <a:r>
              <a:rPr lang="cs-CZ" dirty="0" smtClean="0"/>
              <a:t>zejména u lidí žijících ve špatných hygienických podmínkách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492" y="2091036"/>
            <a:ext cx="2246436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1351" y="1681461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221088"/>
            <a:ext cx="2304256" cy="1876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08462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Trudovník</a:t>
            </a:r>
            <a:r>
              <a:rPr lang="cs-CZ" dirty="0" smtClean="0"/>
              <a:t> tukový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mazové žlázy v obličeji</a:t>
            </a:r>
          </a:p>
          <a:p>
            <a:pPr marL="0" indent="0">
              <a:buNone/>
            </a:pPr>
            <a:r>
              <a:rPr lang="cs-CZ" dirty="0" smtClean="0"/>
              <a:t>( čelo, brada 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působuje trudovinu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2638425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369" y="4293096"/>
            <a:ext cx="2638425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9523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VaRROA</a:t>
            </a:r>
            <a:r>
              <a:rPr lang="cs-CZ" dirty="0" smtClean="0"/>
              <a:t> VČELÍ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ový druh naší fauny od roku 1982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parazit vývojových stádií včely medonosné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a včelu medonosnou přenesen z včely indické</a:t>
            </a:r>
          </a:p>
          <a:p>
            <a:pPr marL="0" indent="0">
              <a:buNone/>
            </a:pPr>
            <a:r>
              <a:rPr lang="cs-CZ" dirty="0"/>
              <a:t>v oblastech jejich společného chovu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28800"/>
            <a:ext cx="2376264" cy="16699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933056"/>
            <a:ext cx="3240360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6047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Čmelík kuří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 noci saje krev </a:t>
            </a:r>
            <a:r>
              <a:rPr lang="cs-CZ" dirty="0" smtClean="0"/>
              <a:t>ptákům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ostižená zvířata mají nízké výnosy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556792"/>
            <a:ext cx="2301776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52925"/>
            <a:ext cx="324036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4326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http://www.google.cz/search?um=1&amp;hl=cs&amp;tbo=d&amp;rlz=1R2AURU_csCZ501&amp;biw=1280&amp;bih=641&amp;tbm=isch&amp;sa=1&amp;q=kl%C3%AD%C5%A1t%C4%9B+obecn%C3%A9&amp;btnG</a:t>
            </a:r>
            <a:r>
              <a:rPr lang="cs-CZ" sz="900" dirty="0" smtClean="0"/>
              <a:t>=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http://www.google.cz/search?um=1&amp;hl=cs&amp;tbo=d&amp;rlz=1R2AURU_csCZ501&amp;biw=1280&amp;bih=641&amp;tbm=isch&amp;sa=1&amp;q=kl%C3%AD%C5%A1t%C4%9B+obecn%C3%A9&amp;btnG</a:t>
            </a:r>
            <a:r>
              <a:rPr lang="cs-CZ" sz="900" dirty="0" smtClean="0"/>
              <a:t>=</a:t>
            </a:r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http://www.google.cz/search?um=1&amp;hl=cs&amp;tbo=d&amp;rlz=1R2AURU_csCZ501&amp;biw=1280&amp;bih=641&amp;tbm=isch&amp;sa=1&amp;q=kl%C3%AD%C5%A1t%C4%9B+obecn%C3%A9&amp;btnG</a:t>
            </a:r>
            <a:r>
              <a:rPr lang="cs-CZ" sz="900" dirty="0" smtClean="0"/>
              <a:t>=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http://www.google.cz/search?hl=cs&amp;gs_rn=0&amp;gs_ri=hp&amp;cp=7&amp;gs_id=q&amp;xhr=t&amp;q=kl%C3%AD%C5%A1t%C4%9B+obecn%C3%A9&amp;rlz=1R2AURU_csCZ501&amp;bav=on.2,or.r_gc.r_pw.r_qf.&amp;</a:t>
            </a:r>
            <a:r>
              <a:rPr lang="cs-CZ" sz="900" dirty="0" smtClean="0"/>
              <a:t>bvm=bv.1354675689,d.Yms&amp;bpcl=39650382&amp;biw=1280&amp;bih=641&amp;wrapid=tljp1355239142856012&amp;um=1&amp;ie=UTF-8&amp;tbm=isch&amp;source=og&amp;sa=N&amp;tab=wi&amp;ei=pFDHUOyqF6aC4gTh9oCwAw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http://www.google.cz/search?hl=cs&amp;gs_rn=0&amp;gs_ri=hp&amp;cp=7&amp;gs_id=q&amp;xhr=t&amp;q=kl%C3%AD%C5%A1t%C4%9B+obecn%C3%A9&amp;rlz=1R2AURU_csCZ501&amp;bav=on.2,or.r_gc.r_pw.r_qf.&amp;</a:t>
            </a:r>
            <a:r>
              <a:rPr lang="cs-CZ" sz="900" dirty="0" smtClean="0"/>
              <a:t>bvm=bv.1354675689,d.Yms&amp;bpcl=39650382&amp;biw=1280&amp;bih=641&amp;wrapid=tljp1355239142856012&amp;um=1&amp;ie=UTF-8&amp;tbm=isch&amp;source=og&amp;sa=N&amp;tab=wi&amp;ei=pFDHUOyqF6aC4gTh9oCwAw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http://www.google.cz/search?hl=cs&amp;gs_rn=0&amp;gs_ri=hp&amp;cp=7&amp;gs_id=q&amp;xhr=t&amp;q=kl%C3%AD%C5%A1t%C4%9B+obecn%C3%A9&amp;rlz=1R2AURU_csCZ501&amp;bav=on.2,or.r_gc.r_pw.r_qf.&amp;</a:t>
            </a:r>
            <a:r>
              <a:rPr lang="cs-CZ" sz="900" dirty="0" smtClean="0"/>
              <a:t>bvm=bv.1354675689,d.Yms&amp;bpcl=39650382&amp;biw=1280&amp;bih=641&amp;wrapid=tljp1355239142856012&amp;um=1&amp;ie=UTF-8&amp;tbm=isch&amp;source=og&amp;sa=N&amp;tab=wi&amp;ei=pFDHUOyqF6aC4gTh9oCwAw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http://www.google.cz/search?hl=cs&amp;gs_rn=0&amp;gs_ri=serp&amp;pq=kl%C3%AD%C5%A1t%C4%9B+obecn%C3%A9&amp;cp=5&amp;gs_id=11&amp;xhr=t&amp;q=z%C3%A1ko%C5%BEka+svrabov%C3%A1&amp;rlz=1R2AURU_csCZ501&amp;bav=on.2,or.r_gc.r_pw.r_qf.&amp;</a:t>
            </a:r>
            <a:r>
              <a:rPr lang="cs-CZ" sz="900" dirty="0" smtClean="0"/>
              <a:t>bpcl=39650382&amp;biw=1280&amp;bih=641&amp;wrapid=tljp1355239867388222&amp;um=1&amp;ie=UTF-8&amp;tbm=isch&amp;source=og&amp;sa=N&amp;tab=wi&amp;ei=dVPHUK-8CszS4QTBsoGAAw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http://www.google.cz/search?hl=cs&amp;gs_rn=0&amp;gs_ri=serp&amp;pq=kl%C3%AD%C5%A1t%C4%9B+obecn%C3%A9&amp;cp=5&amp;gs_id=11&amp;xhr=t&amp;q=z%C3%A1ko%C5%BEka+svrabov%C3%A1&amp;rlz=1R2AURU_csCZ501&amp;bav=on.2,or.r_gc.r_pw.r_qf.&amp;</a:t>
            </a:r>
            <a:r>
              <a:rPr lang="cs-CZ" sz="900" dirty="0" smtClean="0"/>
              <a:t>bpcl=39650382&amp;biw=1280&amp;bih=641&amp;wrapid=tljp1355239867388222&amp;um=1&amp;ie=UTF-8&amp;tbm=isch&amp;source=og&amp;sa=N&amp;tab=wi&amp;ei=dVPHUK-8CszS4QTBsoGAAw</a:t>
            </a:r>
          </a:p>
          <a:p>
            <a:pPr marL="0" indent="0">
              <a:buNone/>
            </a:pPr>
            <a:r>
              <a:rPr lang="cs-CZ" sz="900" dirty="0"/>
              <a:t>http://www.google.cz/imgres?q=z%C3%A1ko%C5%BEka+svrabov%C3%A1&amp;um=1&amp;hl=cs&amp;sa=N&amp;tbo=d&amp;rlz=1R2AURU_csCZ501&amp;biw=1280&amp;bih=641&amp;tbm=isch&amp;tbnid=7sQ6M8U-lOmEIM:&amp;imgrefurl=http://kentwood.photoshelter.com/image/I00007rvzqIpWBs0&amp;docid=xPNIdPJ-EhNt6M&amp;imgurl=http://</a:t>
            </a:r>
            <a:r>
              <a:rPr lang="cs-CZ" sz="900" dirty="0" smtClean="0"/>
              <a:t>cdn.c.photoshelter.com/img-get/I00007rvzqIpWBs0/s/750/750/SCABIES-MITE-005.jpg&amp;w=750&amp;h=498&amp;ei=fFPHUIKgDKS1ygHej4GwCQ&amp;zoom=1&amp;iact=hc&amp;vpx=861&amp;vpy=147&amp;dur=2358&amp;hovh=183&amp;hovw=276&amp;tx=150&amp;ty=116&amp;sig=112821692661533339204&amp;page=3&amp;tbnh=148&amp;tbnw=228&amp;start=47&amp;ndsp=27&amp;ved=1t:429,r:52,s:0,i:259</a:t>
            </a:r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www.google.cz/search?q=trudn%C3%ADk+tukov%C3%BD&amp;hl=cs&amp;tbo=d&amp;qscrl=1&amp;rlz=1T4AURU_csCZ501CZ504&amp;source=lnms&amp;tbm=isch&amp;sa=X&amp;ei=aVTHUL2gMq6K4gTGoYCwCQ&amp;sqi=2&amp;ved=0CAQQ_AUoAA&amp;biw=1280&amp;bih=641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http://www.google.cz/search?hl=cs&amp;gs_rn=0&amp;gs_ri=hp&amp;cp=9&amp;gs_id=y&amp;xhr=t&amp;q=trudovina&amp;rlz=1R2AURU_csCZ501&amp;bav=on.2,or.r_gc.r_pw.r_qf.&amp;</a:t>
            </a:r>
            <a:r>
              <a:rPr lang="cs-CZ" sz="900" dirty="0" smtClean="0"/>
              <a:t>bvm=bv.1354675689,d.Yms&amp;bpcl=39650382&amp;biw=1280&amp;bih=641&amp;wrapid=tljp1355240233709016&amp;um=1&amp;ie=UTF-8&amp;tbm=isch&amp;source=og&amp;sa=N&amp;tab=wi&amp;ei=3lTHUOPUO8z34QS9xoDABg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http://www.google.cz/search?hl=cs&amp;gs_rn=0&amp;gs_ri=hp&amp;cp=9&amp;gs_id=y&amp;xhr=t&amp;q=trudovina&amp;rlz=1R2AURU_csCZ501&amp;bav=on.2,or.r_gc.r_pw.r_qf.&amp;</a:t>
            </a:r>
            <a:r>
              <a:rPr lang="cs-CZ" sz="900" dirty="0" smtClean="0"/>
              <a:t>bvm=bv.1354675689,d.Yms&amp;bpcl=39650382&amp;biw=1280&amp;bih=641&amp;wrapid=tljp1355240233709016&amp;um=1&amp;ie=UTF-8&amp;tbm=isch&amp;source=og&amp;sa=N&amp;tab=wi&amp;ei=3lTHUOPUO8z34QS9xoDABg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http://www.google.cz/search?hl=cs&amp;gs_rn=0&amp;gs_ri=serp&amp;pq=trudovina&amp;cp=12&amp;gs_id=1a&amp;xhr=t&amp;q=varroa+v%C4%8Del%C3%AD&amp;rlz=1R2AURU_csCZ501&amp;bav=on.2,or.r_gc.r_pw.r_qf.&amp;</a:t>
            </a:r>
            <a:r>
              <a:rPr lang="cs-CZ" sz="900" dirty="0" smtClean="0"/>
              <a:t>bpcl=39650382&amp;biw=1280&amp;bih=641&amp;wrapid=tljp1355240344657222&amp;um=1&amp;ie=UTF-8&amp;tbm=isch&amp;source=og&amp;sa=N&amp;tab=wi&amp;ei=UVXHUNqYMejj4QTsvYHwDA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http://www.google.cz/search?hl=cs&amp;gs_rn=0&amp;gs_ri=serp&amp;pq=trudovina&amp;cp=12&amp;gs_id=1a&amp;xhr=t&amp;q=varroa+v%C4%8Del%C3%AD&amp;rlz=1R2AURU_csCZ501&amp;bav=on.2,or.r_gc.r_pw.r_qf.&amp;</a:t>
            </a:r>
            <a:r>
              <a:rPr lang="cs-CZ" sz="900" dirty="0" smtClean="0"/>
              <a:t>bpcl=39650382&amp;biw=1280&amp;bih=641&amp;wrapid=tljp1355240344657222&amp;um=1&amp;ie=UTF-8&amp;tbm=isch&amp;source=og&amp;sa=N&amp;tab=wi&amp;ei=UVXHUNqYMejj4QTsvYHwDA</a:t>
            </a:r>
          </a:p>
          <a:p>
            <a:pPr marL="0" indent="0">
              <a:buNone/>
            </a:pPr>
            <a:r>
              <a:rPr lang="cs-CZ" sz="900" dirty="0"/>
              <a:t>http://www.google.cz/search?hl=cs&amp;gs_rn=0&amp;gs_ri=serp&amp;pq=varroa+v%C4%8Del%C3%AD&amp;cp=11&amp;gs_id=1w&amp;xhr=t&amp;q=%C4%8Dmel%C3%ADk+ku%C5%99%C3%AD&amp;rlz=1R2AURU_csCZ501&amp;bav=on.2,or.r_gc.r_pw.r_qf.&amp;</a:t>
            </a:r>
            <a:r>
              <a:rPr lang="cs-CZ" sz="900" dirty="0" smtClean="0"/>
              <a:t>bpcl=39650382&amp;biw=1280&amp;bih=641&amp;wrapid=tljp1355240739704242&amp;um=1&amp;ie=UTF-8&amp;tbm=isch&amp;source=og&amp;sa=N&amp;tab=wi&amp;ei=3lbHUKXxOazE4gSm-IDAAg</a:t>
            </a:r>
          </a:p>
          <a:p>
            <a:pPr marL="0" indent="0">
              <a:buNone/>
            </a:pPr>
            <a:r>
              <a:rPr lang="cs-CZ" sz="900"/>
              <a:t>http://www.google.cz/search?hl=cs&amp;gs_rn=0&amp;gs_ri=serp&amp;pq=varroa+v%C4%8Del%C3%AD&amp;cp=11&amp;gs_id=1w&amp;xhr=t&amp;q=%C4%8Dmel%C3%ADk+ku%C5%99%C3%AD&amp;rlz=1R2AURU_csCZ501&amp;bav=on.2,or.r_gc.r_pw.r_qf.&amp;bpcl=39650382&amp;biw=1280&amp;bih=641&amp;wrapid=tljp1355240739704242&amp;um=1&amp;ie=UTF-8&amp;tbm=isch&amp;source=og&amp;sa=N&amp;tab=wi&amp;ei=3lbHUKXxOazE4gSm-IDAAg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993</TotalTime>
  <Words>446</Words>
  <Application>Microsoft Office PowerPoint</Application>
  <PresentationFormat>Předvádění na obrazovce (4:3)</PresentationFormat>
  <Paragraphs>147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roztoči</vt:lpstr>
      <vt:lpstr>Roztoči</vt:lpstr>
      <vt:lpstr>Zařazení</vt:lpstr>
      <vt:lpstr>Roztoči</vt:lpstr>
      <vt:lpstr>Klíště obecné</vt:lpstr>
      <vt:lpstr>Klíště obecné</vt:lpstr>
      <vt:lpstr>Přenášené choroby</vt:lpstr>
      <vt:lpstr>Zákožka svrabová</vt:lpstr>
      <vt:lpstr>Trudovník tukový</vt:lpstr>
      <vt:lpstr>VaRROA VČELÍ</vt:lpstr>
      <vt:lpstr>Čmelík kuří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123</cp:revision>
  <dcterms:created xsi:type="dcterms:W3CDTF">2012-10-08T12:35:50Z</dcterms:created>
  <dcterms:modified xsi:type="dcterms:W3CDTF">2012-12-12T07:59:37Z</dcterms:modified>
</cp:coreProperties>
</file>