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notesMasterIdLst>
    <p:notesMasterId r:id="rId9"/>
  </p:notesMasterIdLst>
  <p:sldIdLst>
    <p:sldId id="256" r:id="rId2"/>
    <p:sldId id="257" r:id="rId3"/>
    <p:sldId id="259" r:id="rId4"/>
    <p:sldId id="264" r:id="rId5"/>
    <p:sldId id="265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0D12D-0768-4D78-946A-6B495C8D3968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D32D8-B120-41B9-96FA-016B73DAB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91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4" y="1756695"/>
            <a:ext cx="7125112" cy="469664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Pamětné sčítání a odčítání do </a:t>
            </a:r>
            <a:r>
              <a:rPr lang="cs-CZ" dirty="0" smtClean="0">
                <a:solidFill>
                  <a:srgbClr val="FF0000"/>
                </a:solidFill>
              </a:rPr>
              <a:t>1000 - III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rgbClr val="FF0000"/>
                </a:solidFill>
              </a:rPr>
              <a:t>Mgr. Věra Martincová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z="2400" dirty="0" smtClean="0"/>
              <a:t>VY_32_INOVACE_</a:t>
            </a:r>
            <a:r>
              <a:rPr lang="cs-CZ" sz="2400" dirty="0" smtClean="0">
                <a:solidFill>
                  <a:srgbClr val="FF0000"/>
                </a:solidFill>
              </a:rPr>
              <a:t>23</a:t>
            </a:r>
            <a:r>
              <a:rPr lang="cs-CZ" sz="2400" dirty="0" smtClean="0"/>
              <a:t>_</a:t>
            </a:r>
            <a:r>
              <a:rPr lang="cs-CZ" sz="2400" dirty="0" smtClean="0">
                <a:solidFill>
                  <a:srgbClr val="FF0000"/>
                </a:solidFill>
              </a:rPr>
              <a:t>Pamětné sčítání a </a:t>
            </a:r>
            <a:r>
              <a:rPr lang="cs-CZ" sz="2400" dirty="0" smtClean="0">
                <a:solidFill>
                  <a:srgbClr val="FF0000"/>
                </a:solidFill>
              </a:rPr>
              <a:t>odčítání - III</a:t>
            </a:r>
            <a:endParaRPr lang="cs-CZ" sz="2400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Sčítání a odčítání</a:t>
            </a:r>
            <a:endParaRPr lang="cs-CZ" sz="65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43772" y="1592137"/>
            <a:ext cx="8248708" cy="5005215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cs-CZ" sz="5000" dirty="0" smtClean="0">
                <a:solidFill>
                  <a:schemeClr val="accent2">
                    <a:lumMod val="50000"/>
                  </a:schemeClr>
                </a:solidFill>
              </a:rPr>
              <a:t>stovky a jednotky</a:t>
            </a:r>
          </a:p>
          <a:p>
            <a:pPr marL="0" indent="0">
              <a:buNone/>
            </a:pPr>
            <a:r>
              <a:rPr lang="cs-CZ" sz="4500" dirty="0" smtClean="0"/>
              <a:t>40</a:t>
            </a:r>
            <a:r>
              <a:rPr lang="cs-CZ" sz="4500" dirty="0" smtClean="0">
                <a:solidFill>
                  <a:srgbClr val="7030A0"/>
                </a:solidFill>
              </a:rPr>
              <a:t>0</a:t>
            </a:r>
            <a:r>
              <a:rPr lang="cs-CZ" sz="4500" dirty="0" smtClean="0"/>
              <a:t> + </a:t>
            </a:r>
            <a:r>
              <a:rPr lang="cs-CZ" sz="4500" dirty="0" smtClean="0">
                <a:solidFill>
                  <a:srgbClr val="7030A0"/>
                </a:solidFill>
              </a:rPr>
              <a:t>6</a:t>
            </a:r>
            <a:r>
              <a:rPr lang="cs-CZ" sz="4500" dirty="0" smtClean="0"/>
              <a:t> = 40</a:t>
            </a:r>
            <a:r>
              <a:rPr lang="cs-CZ" sz="4500" dirty="0" smtClean="0">
                <a:solidFill>
                  <a:srgbClr val="7030A0"/>
                </a:solidFill>
              </a:rPr>
              <a:t>6		</a:t>
            </a:r>
            <a:r>
              <a:rPr lang="cs-CZ" sz="4500" dirty="0" smtClean="0"/>
              <a:t>30</a:t>
            </a:r>
            <a:r>
              <a:rPr lang="cs-CZ" sz="4500" dirty="0" smtClean="0">
                <a:solidFill>
                  <a:schemeClr val="accent1"/>
                </a:solidFill>
              </a:rPr>
              <a:t>5</a:t>
            </a:r>
            <a:r>
              <a:rPr lang="cs-CZ" sz="4500" dirty="0" smtClean="0"/>
              <a:t> - </a:t>
            </a:r>
            <a:r>
              <a:rPr lang="cs-CZ" sz="4500" dirty="0" smtClean="0">
                <a:solidFill>
                  <a:schemeClr val="accent1"/>
                </a:solidFill>
              </a:rPr>
              <a:t>5</a:t>
            </a:r>
            <a:r>
              <a:rPr lang="cs-CZ" sz="4500" dirty="0" smtClean="0"/>
              <a:t> = 30</a:t>
            </a:r>
            <a:r>
              <a:rPr lang="cs-CZ" sz="4500" dirty="0" smtClean="0">
                <a:solidFill>
                  <a:schemeClr val="accent1"/>
                </a:solidFill>
              </a:rPr>
              <a:t>0</a:t>
            </a:r>
          </a:p>
          <a:p>
            <a:pPr marL="0" indent="0">
              <a:buNone/>
            </a:pPr>
            <a:r>
              <a:rPr lang="cs-CZ" sz="4500" dirty="0" smtClean="0"/>
              <a:t>42</a:t>
            </a:r>
            <a:r>
              <a:rPr lang="cs-CZ" sz="4500" dirty="0" smtClean="0">
                <a:solidFill>
                  <a:srgbClr val="7030A0"/>
                </a:solidFill>
              </a:rPr>
              <a:t>0</a:t>
            </a:r>
            <a:r>
              <a:rPr lang="cs-CZ" sz="4500" dirty="0" smtClean="0"/>
              <a:t> + </a:t>
            </a:r>
            <a:r>
              <a:rPr lang="cs-CZ" sz="4500" dirty="0" smtClean="0">
                <a:solidFill>
                  <a:srgbClr val="7030A0"/>
                </a:solidFill>
              </a:rPr>
              <a:t>6</a:t>
            </a:r>
            <a:r>
              <a:rPr lang="cs-CZ" sz="4500" dirty="0" smtClean="0"/>
              <a:t> = 42</a:t>
            </a:r>
            <a:r>
              <a:rPr lang="cs-CZ" sz="4500" dirty="0" smtClean="0">
                <a:solidFill>
                  <a:srgbClr val="7030A0"/>
                </a:solidFill>
              </a:rPr>
              <a:t>6		</a:t>
            </a:r>
            <a:r>
              <a:rPr lang="cs-CZ" sz="4500" dirty="0" smtClean="0"/>
              <a:t>32</a:t>
            </a:r>
            <a:r>
              <a:rPr lang="cs-CZ" sz="4500" dirty="0" smtClean="0">
                <a:solidFill>
                  <a:schemeClr val="accent1"/>
                </a:solidFill>
              </a:rPr>
              <a:t>5</a:t>
            </a:r>
            <a:r>
              <a:rPr lang="cs-CZ" sz="4500" dirty="0" smtClean="0"/>
              <a:t> - </a:t>
            </a:r>
            <a:r>
              <a:rPr lang="cs-CZ" sz="4500" dirty="0" smtClean="0">
                <a:solidFill>
                  <a:schemeClr val="accent1"/>
                </a:solidFill>
              </a:rPr>
              <a:t>5</a:t>
            </a:r>
            <a:r>
              <a:rPr lang="cs-CZ" sz="4500" dirty="0" smtClean="0"/>
              <a:t> = 32</a:t>
            </a:r>
            <a:r>
              <a:rPr lang="cs-CZ" sz="4500" dirty="0" smtClean="0">
                <a:solidFill>
                  <a:schemeClr val="accent1"/>
                </a:solidFill>
              </a:rPr>
              <a:t>0</a:t>
            </a:r>
          </a:p>
          <a:p>
            <a:pPr marL="0" indent="0">
              <a:buNone/>
            </a:pPr>
            <a:r>
              <a:rPr lang="cs-CZ" sz="4500" dirty="0" smtClean="0"/>
              <a:t>43</a:t>
            </a:r>
            <a:r>
              <a:rPr lang="cs-CZ" sz="4500" dirty="0" smtClean="0">
                <a:solidFill>
                  <a:srgbClr val="7030A0"/>
                </a:solidFill>
              </a:rPr>
              <a:t>2</a:t>
            </a:r>
            <a:r>
              <a:rPr lang="cs-CZ" sz="4500" dirty="0" smtClean="0"/>
              <a:t> + </a:t>
            </a:r>
            <a:r>
              <a:rPr lang="cs-CZ" sz="4500" dirty="0" smtClean="0">
                <a:solidFill>
                  <a:srgbClr val="7030A0"/>
                </a:solidFill>
              </a:rPr>
              <a:t>6</a:t>
            </a:r>
            <a:r>
              <a:rPr lang="cs-CZ" sz="4500" dirty="0" smtClean="0"/>
              <a:t> = 43</a:t>
            </a:r>
            <a:r>
              <a:rPr lang="cs-CZ" sz="4500" dirty="0" smtClean="0">
                <a:solidFill>
                  <a:srgbClr val="7030A0"/>
                </a:solidFill>
              </a:rPr>
              <a:t>8		</a:t>
            </a:r>
            <a:r>
              <a:rPr lang="cs-CZ" sz="4500" dirty="0" smtClean="0"/>
              <a:t>33</a:t>
            </a:r>
            <a:r>
              <a:rPr lang="cs-CZ" sz="4500" dirty="0" smtClean="0">
                <a:solidFill>
                  <a:schemeClr val="accent1"/>
                </a:solidFill>
              </a:rPr>
              <a:t>7</a:t>
            </a:r>
            <a:r>
              <a:rPr lang="cs-CZ" sz="4500" dirty="0" smtClean="0"/>
              <a:t> - </a:t>
            </a:r>
            <a:r>
              <a:rPr lang="cs-CZ" sz="4500" dirty="0" smtClean="0">
                <a:solidFill>
                  <a:schemeClr val="accent1"/>
                </a:solidFill>
              </a:rPr>
              <a:t>5</a:t>
            </a:r>
            <a:r>
              <a:rPr lang="cs-CZ" sz="4500" dirty="0" smtClean="0"/>
              <a:t> = 33</a:t>
            </a:r>
            <a:r>
              <a:rPr lang="cs-CZ" sz="4500" dirty="0" smtClean="0">
                <a:solidFill>
                  <a:schemeClr val="accent1"/>
                </a:solidFill>
              </a:rPr>
              <a:t>2</a:t>
            </a:r>
            <a:endParaRPr lang="cs-CZ" sz="45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Příklady</a:t>
            </a:r>
            <a:endParaRPr lang="cs-CZ" sz="65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11560" y="1628800"/>
            <a:ext cx="4248472" cy="4670296"/>
          </a:xfrm>
        </p:spPr>
        <p:txBody>
          <a:bodyPr anchor="t">
            <a:noAutofit/>
          </a:bodyPr>
          <a:lstStyle/>
          <a:p>
            <a:pPr>
              <a:buNone/>
            </a:pPr>
            <a:r>
              <a:rPr lang="cs-CZ" sz="3500" dirty="0" smtClean="0"/>
              <a:t>400 + </a:t>
            </a:r>
            <a:r>
              <a:rPr lang="cs-CZ" sz="3500" dirty="0"/>
              <a:t>7</a:t>
            </a:r>
            <a:r>
              <a:rPr lang="cs-CZ" sz="3500" dirty="0" smtClean="0"/>
              <a:t>   = ...........</a:t>
            </a:r>
          </a:p>
          <a:p>
            <a:pPr>
              <a:buNone/>
            </a:pPr>
            <a:r>
              <a:rPr lang="cs-CZ" sz="3500" dirty="0" smtClean="0"/>
              <a:t>200 + </a:t>
            </a:r>
            <a:r>
              <a:rPr lang="cs-CZ" sz="3500" dirty="0"/>
              <a:t>9</a:t>
            </a:r>
            <a:r>
              <a:rPr lang="cs-CZ" sz="3500" dirty="0" smtClean="0"/>
              <a:t>   = ...........</a:t>
            </a:r>
          </a:p>
          <a:p>
            <a:pPr>
              <a:buNone/>
            </a:pPr>
            <a:r>
              <a:rPr lang="cs-CZ" sz="3500" dirty="0" smtClean="0"/>
              <a:t>220 + </a:t>
            </a:r>
            <a:r>
              <a:rPr lang="cs-CZ" sz="3500" dirty="0"/>
              <a:t>6</a:t>
            </a:r>
            <a:r>
              <a:rPr lang="cs-CZ" sz="3500" dirty="0" smtClean="0"/>
              <a:t>   = ...........</a:t>
            </a:r>
          </a:p>
          <a:p>
            <a:pPr>
              <a:buNone/>
            </a:pPr>
            <a:r>
              <a:rPr lang="cs-CZ" sz="3500" dirty="0" smtClean="0"/>
              <a:t>530 + 4   = ...........</a:t>
            </a:r>
          </a:p>
          <a:p>
            <a:pPr>
              <a:buNone/>
            </a:pPr>
            <a:r>
              <a:rPr lang="cs-CZ" sz="3500" dirty="0" smtClean="0"/>
              <a:t>352 + </a:t>
            </a:r>
            <a:r>
              <a:rPr lang="cs-CZ" sz="3500" dirty="0"/>
              <a:t>6</a:t>
            </a:r>
            <a:r>
              <a:rPr lang="cs-CZ" sz="3500" dirty="0" smtClean="0"/>
              <a:t>   = ...........</a:t>
            </a:r>
          </a:p>
          <a:p>
            <a:pPr>
              <a:buNone/>
            </a:pPr>
            <a:r>
              <a:rPr lang="cs-CZ" sz="3500" dirty="0" smtClean="0"/>
              <a:t>742 + </a:t>
            </a:r>
            <a:r>
              <a:rPr lang="cs-CZ" sz="3500" dirty="0"/>
              <a:t>5</a:t>
            </a:r>
            <a:r>
              <a:rPr lang="cs-CZ" sz="3500" dirty="0" smtClean="0"/>
              <a:t>   = ...........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4499992" y="1628800"/>
            <a:ext cx="0" cy="4176464"/>
          </a:xfrm>
          <a:prstGeom prst="line">
            <a:avLst/>
          </a:prstGeom>
          <a:ln w="635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obsah 6"/>
          <p:cNvSpPr txBox="1">
            <a:spLocks/>
          </p:cNvSpPr>
          <p:nvPr/>
        </p:nvSpPr>
        <p:spPr>
          <a:xfrm>
            <a:off x="4932040" y="1628800"/>
            <a:ext cx="4248472" cy="467029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˃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&gt;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−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cs-CZ" sz="3500" dirty="0" smtClean="0"/>
              <a:t>607 - 7   = ...........</a:t>
            </a:r>
          </a:p>
          <a:p>
            <a:pPr>
              <a:buFont typeface="Arial" pitchFamily="34" charset="0"/>
              <a:buNone/>
            </a:pPr>
            <a:r>
              <a:rPr lang="cs-CZ" sz="3500" dirty="0" smtClean="0"/>
              <a:t>209 </a:t>
            </a:r>
            <a:r>
              <a:rPr lang="cs-CZ" sz="3500" dirty="0"/>
              <a:t>-</a:t>
            </a:r>
            <a:r>
              <a:rPr lang="cs-CZ" sz="3500" dirty="0" smtClean="0"/>
              <a:t> 9   = ...........</a:t>
            </a:r>
          </a:p>
          <a:p>
            <a:pPr>
              <a:buFont typeface="Arial" pitchFamily="34" charset="0"/>
              <a:buNone/>
            </a:pPr>
            <a:r>
              <a:rPr lang="cs-CZ" sz="3500" dirty="0" smtClean="0"/>
              <a:t>226 </a:t>
            </a:r>
            <a:r>
              <a:rPr lang="cs-CZ" sz="3500" dirty="0"/>
              <a:t>-</a:t>
            </a:r>
            <a:r>
              <a:rPr lang="cs-CZ" sz="3500" dirty="0" smtClean="0"/>
              <a:t> 6   = ...........</a:t>
            </a:r>
          </a:p>
          <a:p>
            <a:pPr>
              <a:buFont typeface="Arial" pitchFamily="34" charset="0"/>
              <a:buNone/>
            </a:pPr>
            <a:r>
              <a:rPr lang="cs-CZ" sz="3500" dirty="0" smtClean="0"/>
              <a:t>534 </a:t>
            </a:r>
            <a:r>
              <a:rPr lang="cs-CZ" sz="3500" dirty="0"/>
              <a:t>-</a:t>
            </a:r>
            <a:r>
              <a:rPr lang="cs-CZ" sz="3500" dirty="0" smtClean="0"/>
              <a:t> 4   = ...........</a:t>
            </a:r>
          </a:p>
          <a:p>
            <a:pPr>
              <a:buFont typeface="Arial" pitchFamily="34" charset="0"/>
              <a:buNone/>
            </a:pPr>
            <a:r>
              <a:rPr lang="cs-CZ" sz="3500" dirty="0" smtClean="0"/>
              <a:t>397 </a:t>
            </a:r>
            <a:r>
              <a:rPr lang="cs-CZ" sz="3500" dirty="0"/>
              <a:t>-</a:t>
            </a:r>
            <a:r>
              <a:rPr lang="cs-CZ" sz="3500" dirty="0" smtClean="0"/>
              <a:t> 6   = ...........</a:t>
            </a:r>
          </a:p>
          <a:p>
            <a:pPr>
              <a:buFont typeface="Arial" pitchFamily="34" charset="0"/>
              <a:buNone/>
            </a:pPr>
            <a:r>
              <a:rPr lang="cs-CZ" sz="3500" dirty="0" smtClean="0"/>
              <a:t>748 </a:t>
            </a:r>
            <a:r>
              <a:rPr lang="cs-CZ" sz="3500" dirty="0"/>
              <a:t>-</a:t>
            </a:r>
            <a:r>
              <a:rPr lang="cs-CZ" sz="3500" dirty="0" smtClean="0"/>
              <a:t> </a:t>
            </a:r>
            <a:r>
              <a:rPr lang="cs-CZ" sz="3500" dirty="0"/>
              <a:t>3</a:t>
            </a:r>
            <a:r>
              <a:rPr lang="cs-CZ" sz="3500" dirty="0" smtClean="0"/>
              <a:t>   = ...........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1143000"/>
          </a:xfrm>
        </p:spPr>
        <p:txBody>
          <a:bodyPr/>
          <a:lstStyle/>
          <a:p>
            <a:r>
              <a:rPr lang="cs-CZ" sz="6300" dirty="0" smtClean="0"/>
              <a:t>Složitější sčítání a odčítání</a:t>
            </a:r>
            <a:endParaRPr lang="cs-CZ" sz="63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931804" y="1592137"/>
            <a:ext cx="3424172" cy="500521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cs-CZ" sz="4500" dirty="0" smtClean="0">
                <a:solidFill>
                  <a:schemeClr val="tx2">
                    <a:lumMod val="75000"/>
                  </a:schemeClr>
                </a:solidFill>
              </a:rPr>
              <a:t>  58 + 6 =   64</a:t>
            </a:r>
          </a:p>
          <a:p>
            <a:pPr marL="0" indent="0">
              <a:buNone/>
            </a:pPr>
            <a:r>
              <a:rPr lang="cs-CZ" sz="4500" dirty="0" smtClean="0">
                <a:solidFill>
                  <a:srgbClr val="00B050"/>
                </a:solidFill>
              </a:rPr>
              <a:t>4</a:t>
            </a:r>
            <a:r>
              <a:rPr lang="cs-CZ" sz="4500" dirty="0" smtClean="0">
                <a:solidFill>
                  <a:schemeClr val="tx2">
                    <a:lumMod val="75000"/>
                  </a:schemeClr>
                </a:solidFill>
              </a:rPr>
              <a:t>58 + 6 = </a:t>
            </a:r>
            <a:r>
              <a:rPr lang="cs-CZ" sz="4500" dirty="0" smtClean="0">
                <a:solidFill>
                  <a:srgbClr val="00B050"/>
                </a:solidFill>
              </a:rPr>
              <a:t>4</a:t>
            </a:r>
            <a:r>
              <a:rPr lang="cs-CZ" sz="4500" dirty="0" smtClean="0">
                <a:solidFill>
                  <a:schemeClr val="tx2">
                    <a:lumMod val="75000"/>
                  </a:schemeClr>
                </a:solidFill>
              </a:rPr>
              <a:t>64</a:t>
            </a:r>
          </a:p>
          <a:p>
            <a:pPr marL="0" indent="0">
              <a:buNone/>
            </a:pPr>
            <a:endParaRPr lang="cs-CZ" sz="4500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4500" dirty="0" smtClean="0">
                <a:solidFill>
                  <a:schemeClr val="tx2">
                    <a:lumMod val="75000"/>
                  </a:schemeClr>
                </a:solidFill>
              </a:rPr>
              <a:t>  97 + 8 </a:t>
            </a:r>
            <a:r>
              <a:rPr lang="cs-CZ" sz="4500" smtClean="0">
                <a:solidFill>
                  <a:schemeClr val="tx2">
                    <a:lumMod val="75000"/>
                  </a:schemeClr>
                </a:solidFill>
              </a:rPr>
              <a:t>= </a:t>
            </a:r>
            <a:r>
              <a:rPr lang="cs-CZ" sz="4500" dirty="0" smtClean="0">
                <a:solidFill>
                  <a:srgbClr val="00B050"/>
                </a:solidFill>
              </a:rPr>
              <a:t>1</a:t>
            </a:r>
            <a:r>
              <a:rPr lang="cs-CZ" sz="4500" smtClean="0">
                <a:solidFill>
                  <a:schemeClr val="tx2">
                    <a:lumMod val="75000"/>
                  </a:schemeClr>
                </a:solidFill>
              </a:rPr>
              <a:t>05</a:t>
            </a:r>
            <a:endParaRPr lang="cs-CZ" sz="45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4500" dirty="0" smtClean="0">
                <a:solidFill>
                  <a:srgbClr val="00B050"/>
                </a:solidFill>
              </a:rPr>
              <a:t>4</a:t>
            </a:r>
            <a:r>
              <a:rPr lang="cs-CZ" sz="4500" dirty="0" smtClean="0">
                <a:solidFill>
                  <a:schemeClr val="tx2">
                    <a:lumMod val="75000"/>
                  </a:schemeClr>
                </a:solidFill>
              </a:rPr>
              <a:t>97 + 8 = </a:t>
            </a:r>
            <a:r>
              <a:rPr lang="cs-CZ" sz="4500" dirty="0" smtClean="0">
                <a:solidFill>
                  <a:srgbClr val="00B050"/>
                </a:solidFill>
              </a:rPr>
              <a:t>5</a:t>
            </a:r>
            <a:r>
              <a:rPr lang="cs-CZ" sz="4500" dirty="0" smtClean="0">
                <a:solidFill>
                  <a:schemeClr val="tx2">
                    <a:lumMod val="75000"/>
                  </a:schemeClr>
                </a:solidFill>
              </a:rPr>
              <a:t>05</a:t>
            </a:r>
            <a:endParaRPr lang="cs-CZ" sz="45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Zástupný symbol pro obsah 4"/>
          <p:cNvSpPr txBox="1">
            <a:spLocks/>
          </p:cNvSpPr>
          <p:nvPr/>
        </p:nvSpPr>
        <p:spPr>
          <a:xfrm>
            <a:off x="5004048" y="1592137"/>
            <a:ext cx="3424172" cy="50052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˃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&gt;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−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500" dirty="0" smtClean="0">
                <a:solidFill>
                  <a:schemeClr val="tx2">
                    <a:lumMod val="75000"/>
                  </a:schemeClr>
                </a:solidFill>
              </a:rPr>
              <a:t>  42 - 5 =   37</a:t>
            </a:r>
          </a:p>
          <a:p>
            <a:pPr marL="0" indent="0">
              <a:buFont typeface="Arial" pitchFamily="34" charset="0"/>
              <a:buNone/>
            </a:pPr>
            <a:r>
              <a:rPr lang="cs-CZ" sz="4500" dirty="0" smtClean="0">
                <a:solidFill>
                  <a:srgbClr val="00B050"/>
                </a:solidFill>
              </a:rPr>
              <a:t>3</a:t>
            </a:r>
            <a:r>
              <a:rPr lang="cs-CZ" sz="4500" dirty="0" smtClean="0">
                <a:solidFill>
                  <a:schemeClr val="tx2">
                    <a:lumMod val="75000"/>
                  </a:schemeClr>
                </a:solidFill>
              </a:rPr>
              <a:t>42 - 5 = </a:t>
            </a:r>
            <a:r>
              <a:rPr lang="cs-CZ" sz="4500" dirty="0" smtClean="0">
                <a:solidFill>
                  <a:srgbClr val="00B050"/>
                </a:solidFill>
              </a:rPr>
              <a:t>3</a:t>
            </a:r>
            <a:r>
              <a:rPr lang="cs-CZ" sz="4500" dirty="0" smtClean="0">
                <a:solidFill>
                  <a:schemeClr val="tx2">
                    <a:lumMod val="75000"/>
                  </a:schemeClr>
                </a:solidFill>
              </a:rPr>
              <a:t>37</a:t>
            </a:r>
          </a:p>
          <a:p>
            <a:pPr marL="0" indent="0">
              <a:buFont typeface="Arial" pitchFamily="34" charset="0"/>
              <a:buNone/>
            </a:pPr>
            <a:endParaRPr lang="cs-CZ" sz="4500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sz="4500" dirty="0" smtClean="0">
                <a:solidFill>
                  <a:srgbClr val="00B050"/>
                </a:solidFill>
              </a:rPr>
              <a:t>1</a:t>
            </a:r>
            <a:r>
              <a:rPr lang="cs-CZ" sz="4500" dirty="0" smtClean="0">
                <a:solidFill>
                  <a:schemeClr val="tx2">
                    <a:lumMod val="75000"/>
                  </a:schemeClr>
                </a:solidFill>
              </a:rPr>
              <a:t>02 - 6 =   96</a:t>
            </a:r>
          </a:p>
          <a:p>
            <a:pPr marL="0" indent="0">
              <a:buFont typeface="Arial" pitchFamily="34" charset="0"/>
              <a:buNone/>
            </a:pPr>
            <a:r>
              <a:rPr lang="cs-CZ" sz="4500" dirty="0" smtClean="0">
                <a:solidFill>
                  <a:srgbClr val="00B050"/>
                </a:solidFill>
              </a:rPr>
              <a:t>3</a:t>
            </a:r>
            <a:r>
              <a:rPr lang="cs-CZ" sz="4500" dirty="0" smtClean="0">
                <a:solidFill>
                  <a:schemeClr val="tx2">
                    <a:lumMod val="75000"/>
                  </a:schemeClr>
                </a:solidFill>
              </a:rPr>
              <a:t>02 - 6 = </a:t>
            </a:r>
            <a:r>
              <a:rPr lang="cs-CZ" sz="4500" dirty="0" smtClean="0">
                <a:solidFill>
                  <a:srgbClr val="00B050"/>
                </a:solidFill>
              </a:rPr>
              <a:t>2</a:t>
            </a:r>
            <a:r>
              <a:rPr lang="cs-CZ" sz="4500" dirty="0" smtClean="0">
                <a:solidFill>
                  <a:schemeClr val="tx2">
                    <a:lumMod val="75000"/>
                  </a:schemeClr>
                </a:solidFill>
              </a:rPr>
              <a:t>96</a:t>
            </a:r>
            <a:endParaRPr lang="cs-CZ" sz="45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7780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Příklady</a:t>
            </a:r>
            <a:endParaRPr lang="cs-CZ" sz="65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11560" y="1628800"/>
            <a:ext cx="4248472" cy="4670296"/>
          </a:xfrm>
        </p:spPr>
        <p:txBody>
          <a:bodyPr anchor="t">
            <a:noAutofit/>
          </a:bodyPr>
          <a:lstStyle/>
          <a:p>
            <a:pPr>
              <a:buNone/>
            </a:pPr>
            <a:r>
              <a:rPr lang="cs-CZ" sz="3500" dirty="0" smtClean="0"/>
              <a:t>179 + 3   = ...........</a:t>
            </a:r>
          </a:p>
          <a:p>
            <a:pPr>
              <a:buNone/>
            </a:pPr>
            <a:r>
              <a:rPr lang="cs-CZ" sz="3500" dirty="0" smtClean="0"/>
              <a:t>845 + 6   = ...........</a:t>
            </a:r>
          </a:p>
          <a:p>
            <a:pPr>
              <a:buNone/>
            </a:pPr>
            <a:r>
              <a:rPr lang="cs-CZ" sz="3500" dirty="0" smtClean="0"/>
              <a:t>264 + 8   = ...........</a:t>
            </a:r>
          </a:p>
          <a:p>
            <a:pPr>
              <a:buNone/>
            </a:pPr>
            <a:r>
              <a:rPr lang="cs-CZ" sz="3500" dirty="0" smtClean="0"/>
              <a:t>398 + 7   = ...........</a:t>
            </a:r>
          </a:p>
          <a:p>
            <a:pPr>
              <a:buNone/>
            </a:pPr>
            <a:r>
              <a:rPr lang="cs-CZ" sz="3500" dirty="0" smtClean="0"/>
              <a:t>635 + 8   = ...........</a:t>
            </a:r>
          </a:p>
          <a:p>
            <a:pPr>
              <a:buNone/>
            </a:pPr>
            <a:r>
              <a:rPr lang="cs-CZ" sz="3500" dirty="0" smtClean="0"/>
              <a:t>297 + 4   = ...........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4499992" y="1628800"/>
            <a:ext cx="0" cy="4176464"/>
          </a:xfrm>
          <a:prstGeom prst="line">
            <a:avLst/>
          </a:prstGeom>
          <a:ln w="635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obsah 6"/>
          <p:cNvSpPr txBox="1">
            <a:spLocks/>
          </p:cNvSpPr>
          <p:nvPr/>
        </p:nvSpPr>
        <p:spPr>
          <a:xfrm>
            <a:off x="4932040" y="1628800"/>
            <a:ext cx="4248472" cy="467029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˃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&gt;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−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cs-CZ" sz="3500" dirty="0" smtClean="0"/>
              <a:t>462 - 7   = ...........</a:t>
            </a:r>
          </a:p>
          <a:p>
            <a:pPr>
              <a:buFont typeface="Arial" pitchFamily="34" charset="0"/>
              <a:buNone/>
            </a:pPr>
            <a:r>
              <a:rPr lang="cs-CZ" sz="3500" dirty="0" smtClean="0"/>
              <a:t>230 - 8   = ...........</a:t>
            </a:r>
          </a:p>
          <a:p>
            <a:pPr>
              <a:buFont typeface="Arial" pitchFamily="34" charset="0"/>
              <a:buNone/>
            </a:pPr>
            <a:r>
              <a:rPr lang="cs-CZ" sz="3500" dirty="0" smtClean="0"/>
              <a:t>548 - 9   = ...........</a:t>
            </a:r>
          </a:p>
          <a:p>
            <a:pPr>
              <a:buFont typeface="Arial" pitchFamily="34" charset="0"/>
              <a:buNone/>
            </a:pPr>
            <a:r>
              <a:rPr lang="cs-CZ" sz="3500" dirty="0" smtClean="0"/>
              <a:t>365 - 7   = ...........</a:t>
            </a:r>
          </a:p>
          <a:p>
            <a:pPr>
              <a:buFont typeface="Arial" pitchFamily="34" charset="0"/>
              <a:buNone/>
            </a:pPr>
            <a:r>
              <a:rPr lang="cs-CZ" sz="3500" dirty="0" smtClean="0"/>
              <a:t>901 - 7   = ...........</a:t>
            </a:r>
          </a:p>
          <a:p>
            <a:pPr>
              <a:buFont typeface="Arial" pitchFamily="34" charset="0"/>
              <a:buNone/>
            </a:pPr>
            <a:r>
              <a:rPr lang="cs-CZ" sz="3500" dirty="0" smtClean="0"/>
              <a:t>306 - 9   = ...........</a:t>
            </a:r>
          </a:p>
        </p:txBody>
      </p:sp>
    </p:spTree>
    <p:extLst>
      <p:ext uri="{BB962C8B-B14F-4D97-AF65-F5344CB8AC3E}">
        <p14:creationId xmlns:p14="http://schemas.microsoft.com/office/powerpoint/2010/main" val="67371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548680"/>
            <a:ext cx="8248708" cy="5737841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Vytvořeno jako DUM do předmětu matematika na ZŠ a MŠ 17.listopadu 1325, Mladá Boleslav pro třetí ročník základní školy.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doplnění učiva o pamětném sčítání a odčítání do 1000.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doporučuji prezentovat pomocí interaktivní tabule . 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byl vytvořen a pilotován ve II. pololetí školního roku 2011/2012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text vlastní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TC101859868[[fn=Teplo]]</Template>
  <TotalTime>447</TotalTime>
  <Words>281</Words>
  <Application>Microsoft Office PowerPoint</Application>
  <PresentationFormat>Předvádění na obrazovce (4:3)</PresentationFormat>
  <Paragraphs>66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Thermal</vt:lpstr>
      <vt:lpstr>     </vt:lpstr>
      <vt:lpstr>Sčítání a odčítání</vt:lpstr>
      <vt:lpstr>Příklady</vt:lpstr>
      <vt:lpstr>Složitější sčítání a odčítání</vt:lpstr>
      <vt:lpstr>Příklady</vt:lpstr>
      <vt:lpstr>Prezentace aplikace PowerPoint</vt:lpstr>
      <vt:lpstr>Zdroje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Marie Prskavcová</cp:lastModifiedBy>
  <cp:revision>22</cp:revision>
  <dcterms:created xsi:type="dcterms:W3CDTF">2011-11-03T08:32:54Z</dcterms:created>
  <dcterms:modified xsi:type="dcterms:W3CDTF">2012-03-20T09:18:24Z</dcterms:modified>
</cp:coreProperties>
</file>