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122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http://www.clker.com/cliparts/7/f/9/9/12786375461315728745scales.png</a:t>
            </a:r>
          </a:p>
          <a:p>
            <a:r>
              <a:rPr lang="cs-CZ" dirty="0" smtClean="0"/>
              <a:t>http://www.e-pristroje.cz/pictures/vahy/h280-01.jpg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  <p:sldLayoutId id="2147483794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13656" y="1844824"/>
            <a:ext cx="7516688" cy="4767408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Jednotky hmotnosti</a:t>
            </a:r>
          </a:p>
          <a:p>
            <a:endParaRPr lang="cs-CZ" sz="8000" dirty="0"/>
          </a:p>
          <a:p>
            <a:pPr marL="0" indent="0" algn="ctr">
              <a:buNone/>
            </a:pPr>
            <a:r>
              <a:rPr lang="cs-CZ" sz="8000" dirty="0" smtClean="0"/>
              <a:t>Autor:  </a:t>
            </a:r>
            <a:r>
              <a:rPr lang="cs-CZ" sz="8000" dirty="0" smtClean="0">
                <a:solidFill>
                  <a:srgbClr val="FF0000"/>
                </a:solidFill>
              </a:rPr>
              <a:t>Mgr. Věra Martincová</a:t>
            </a:r>
          </a:p>
          <a:p>
            <a:pPr marL="0" indent="0" algn="ctr">
              <a:buNone/>
            </a:pPr>
            <a:endParaRPr lang="cs-CZ" sz="8000" dirty="0"/>
          </a:p>
          <a:p>
            <a:pPr marL="0" indent="0" algn="ctr">
              <a:buNone/>
            </a:pPr>
            <a:r>
              <a:rPr lang="cs-CZ" sz="8000" dirty="0" smtClean="0"/>
              <a:t>VY_32_INOVACE_</a:t>
            </a:r>
            <a:r>
              <a:rPr lang="cs-CZ" sz="8000" dirty="0" smtClean="0">
                <a:solidFill>
                  <a:srgbClr val="FF0000"/>
                </a:solidFill>
              </a:rPr>
              <a:t>25</a:t>
            </a:r>
            <a:r>
              <a:rPr lang="cs-CZ" sz="8000" dirty="0" smtClean="0"/>
              <a:t>_</a:t>
            </a:r>
            <a:r>
              <a:rPr lang="cs-CZ" sz="8000" dirty="0" smtClean="0">
                <a:solidFill>
                  <a:srgbClr val="FF0000"/>
                </a:solidFill>
              </a:rPr>
              <a:t>Jednotky hmotnosti</a:t>
            </a:r>
            <a:endParaRPr lang="cs-CZ" sz="8000" dirty="0"/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48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4800" dirty="0" smtClean="0"/>
              <a:t>OP VK oblast podpory 1.4 s názvem Zlepšení podmínek pro vzdělávání na základních školách.</a:t>
            </a:r>
            <a:endParaRPr lang="cs-CZ" sz="4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0992" y="341784"/>
            <a:ext cx="6629400" cy="1143000"/>
          </a:xfrm>
        </p:spPr>
        <p:txBody>
          <a:bodyPr>
            <a:normAutofit/>
          </a:bodyPr>
          <a:lstStyle/>
          <a:p>
            <a:pPr algn="ctr"/>
            <a:r>
              <a:rPr lang="cs-CZ" sz="5000" dirty="0" smtClean="0"/>
              <a:t>Jednotky hmotnosti</a:t>
            </a:r>
            <a:endParaRPr lang="cs-CZ" sz="5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-617240" y="1901952"/>
            <a:ext cx="6629400" cy="4224528"/>
          </a:xfrm>
        </p:spPr>
        <p:txBody>
          <a:bodyPr>
            <a:normAutofit/>
          </a:bodyPr>
          <a:lstStyle/>
          <a:p>
            <a:r>
              <a:rPr lang="cs-CZ" sz="4500" dirty="0" smtClean="0"/>
              <a:t>gram			g</a:t>
            </a:r>
          </a:p>
          <a:p>
            <a:r>
              <a:rPr lang="cs-CZ" sz="4500" dirty="0" smtClean="0"/>
              <a:t>kilogram		kg</a:t>
            </a:r>
          </a:p>
          <a:p>
            <a:r>
              <a:rPr lang="cs-CZ" sz="4500" dirty="0" smtClean="0"/>
              <a:t>tuna			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2808312" cy="2786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http://www.e-pristroje.cz/pictures/vahy/h280-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984" b="98008" l="0" r="995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003" y="4437112"/>
            <a:ext cx="2784309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632848" cy="1143000"/>
          </a:xfrm>
        </p:spPr>
        <p:txBody>
          <a:bodyPr>
            <a:noAutofit/>
          </a:bodyPr>
          <a:lstStyle/>
          <a:p>
            <a:pPr algn="ctr"/>
            <a:r>
              <a:rPr lang="cs-CZ" sz="4500" dirty="0" smtClean="0"/>
              <a:t>Převody jednotek hmotnosti</a:t>
            </a:r>
            <a:endParaRPr lang="cs-CZ" sz="4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0528" y="2132856"/>
            <a:ext cx="9433048" cy="1494731"/>
          </a:xfrm>
        </p:spPr>
        <p:txBody>
          <a:bodyPr>
            <a:normAutofit fontScale="92500"/>
          </a:bodyPr>
          <a:lstStyle/>
          <a:p>
            <a:r>
              <a:rPr lang="cs-CZ" sz="2500" dirty="0" smtClean="0"/>
              <a:t>1 kg = 1000 g</a:t>
            </a:r>
          </a:p>
          <a:p>
            <a:pPr lvl="1"/>
            <a:r>
              <a:rPr lang="cs-CZ" sz="2200" dirty="0" smtClean="0"/>
              <a:t>při převodu z kilogramu na gramy násobíme tisícem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-180528" y="4077072"/>
            <a:ext cx="9433048" cy="1494731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t" anchorCtr="0">
            <a:normAutofit fontScale="92500"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"/>
              <a:defRPr sz="18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514350" indent="-228600" algn="l" defTabSz="914400" rtl="0" eaLnBrk="1" latinLnBrk="0" hangingPunct="1"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000"/>
              </a:spcBef>
              <a:buFont typeface="Wingdings" pitchFamily="2" charset="2"/>
              <a:buChar char=""/>
              <a:defRPr sz="18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000"/>
              </a:spcBef>
              <a:buFont typeface="Wingdings" pitchFamily="2" charset="2"/>
              <a:buChar char="l"/>
              <a:defRPr sz="18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500" dirty="0" smtClean="0"/>
              <a:t>1 t = 1000 kg</a:t>
            </a:r>
          </a:p>
          <a:p>
            <a:pPr lvl="1"/>
            <a:r>
              <a:rPr lang="cs-CZ" sz="2200" dirty="0" smtClean="0"/>
              <a:t>při převodu z tuny na kilogram násobíme tisícem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197768"/>
            <a:ext cx="6629400" cy="1143000"/>
          </a:xfrm>
        </p:spPr>
        <p:txBody>
          <a:bodyPr>
            <a:normAutofit/>
          </a:bodyPr>
          <a:lstStyle/>
          <a:p>
            <a:pPr algn="ctr"/>
            <a:r>
              <a:rPr lang="cs-CZ" sz="5000" dirty="0" smtClean="0"/>
              <a:t>Příklady</a:t>
            </a:r>
            <a:endParaRPr lang="cs-CZ" sz="5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17240" y="914400"/>
            <a:ext cx="3466728" cy="5826968"/>
          </a:xfrm>
        </p:spPr>
        <p:txBody>
          <a:bodyPr>
            <a:no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(x 1000)</a:t>
            </a:r>
          </a:p>
          <a:p>
            <a:pPr algn="ctr">
              <a:buNone/>
            </a:pPr>
            <a:r>
              <a:rPr lang="cs-CZ" sz="2000" dirty="0" smtClean="0"/>
              <a:t>5 kg = ...........g</a:t>
            </a:r>
          </a:p>
          <a:p>
            <a:pPr algn="ctr">
              <a:buNone/>
            </a:pPr>
            <a:r>
              <a:rPr lang="cs-CZ" sz="2000" dirty="0" smtClean="0"/>
              <a:t>8 kg = ...........g</a:t>
            </a:r>
          </a:p>
          <a:p>
            <a:pPr algn="ctr">
              <a:buNone/>
            </a:pPr>
            <a:r>
              <a:rPr lang="cs-CZ" sz="2000" dirty="0" smtClean="0"/>
              <a:t>3 kg = ...........g</a:t>
            </a:r>
          </a:p>
          <a:p>
            <a:pPr algn="ctr">
              <a:buNone/>
            </a:pPr>
            <a:r>
              <a:rPr lang="cs-CZ" sz="2000" dirty="0" smtClean="0"/>
              <a:t>12 kg =...........g</a:t>
            </a:r>
          </a:p>
          <a:p>
            <a:pPr algn="ctr">
              <a:buNone/>
            </a:pPr>
            <a:r>
              <a:rPr lang="cs-CZ" sz="2000" dirty="0" smtClean="0"/>
              <a:t>10 kg =...........g</a:t>
            </a:r>
          </a:p>
          <a:p>
            <a:pPr algn="ctr">
              <a:buNone/>
            </a:pPr>
            <a:r>
              <a:rPr lang="cs-CZ" sz="2000" dirty="0" smtClean="0"/>
              <a:t>0 kg = ...........g</a:t>
            </a:r>
          </a:p>
          <a:p>
            <a:pPr algn="ctr">
              <a:buNone/>
            </a:pPr>
            <a:r>
              <a:rPr lang="cs-CZ" sz="2000" dirty="0" smtClean="0"/>
              <a:t>6 kg = ...........g</a:t>
            </a:r>
          </a:p>
          <a:p>
            <a:pPr algn="ctr">
              <a:buNone/>
            </a:pPr>
            <a:r>
              <a:rPr lang="cs-CZ" sz="2000" dirty="0" smtClean="0"/>
              <a:t>15 kg =..........g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10" name="Zástupný symbol pro obsah 6"/>
          <p:cNvSpPr txBox="1">
            <a:spLocks/>
          </p:cNvSpPr>
          <p:nvPr/>
        </p:nvSpPr>
        <p:spPr>
          <a:xfrm>
            <a:off x="4561656" y="914400"/>
            <a:ext cx="3466728" cy="5826968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t" anchorCtr="0">
            <a:no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"/>
              <a:defRPr sz="18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514350" indent="-228600" algn="l" defTabSz="914400" rtl="0" eaLnBrk="1" latinLnBrk="0" hangingPunct="1"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000"/>
              </a:spcBef>
              <a:buFont typeface="Wingdings" pitchFamily="2" charset="2"/>
              <a:buChar char=""/>
              <a:defRPr sz="18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000"/>
              </a:spcBef>
              <a:buFont typeface="Wingdings" pitchFamily="2" charset="2"/>
              <a:buChar char="l"/>
              <a:defRPr sz="1800" kern="1200">
                <a:solidFill>
                  <a:schemeClr val="tx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(x 1000)</a:t>
            </a:r>
          </a:p>
          <a:p>
            <a:pPr algn="ctr">
              <a:buFont typeface="Wingdings" pitchFamily="2" charset="2"/>
              <a:buNone/>
            </a:pPr>
            <a:r>
              <a:rPr lang="cs-CZ" sz="2000" dirty="0" smtClean="0"/>
              <a:t>11 t = ...........kg</a:t>
            </a:r>
          </a:p>
          <a:p>
            <a:pPr algn="ctr">
              <a:buFont typeface="Wingdings" pitchFamily="2" charset="2"/>
              <a:buNone/>
            </a:pPr>
            <a:r>
              <a:rPr lang="cs-CZ" sz="2000" dirty="0"/>
              <a:t>2</a:t>
            </a:r>
            <a:r>
              <a:rPr lang="cs-CZ" sz="2000" dirty="0" smtClean="0"/>
              <a:t> t = ...........kg</a:t>
            </a:r>
          </a:p>
          <a:p>
            <a:pPr algn="ctr">
              <a:buFont typeface="Wingdings" pitchFamily="2" charset="2"/>
              <a:buNone/>
            </a:pPr>
            <a:r>
              <a:rPr lang="cs-CZ" sz="2000" dirty="0"/>
              <a:t>1</a:t>
            </a:r>
            <a:r>
              <a:rPr lang="cs-CZ" sz="2000" dirty="0" smtClean="0"/>
              <a:t> t = ...........kg</a:t>
            </a:r>
          </a:p>
          <a:p>
            <a:pPr algn="ctr">
              <a:buFont typeface="Wingdings" pitchFamily="2" charset="2"/>
              <a:buNone/>
            </a:pPr>
            <a:r>
              <a:rPr lang="cs-CZ" sz="2000" dirty="0" smtClean="0"/>
              <a:t>7 t =...........kg</a:t>
            </a:r>
          </a:p>
          <a:p>
            <a:pPr algn="ctr">
              <a:buFont typeface="Wingdings" pitchFamily="2" charset="2"/>
              <a:buNone/>
            </a:pPr>
            <a:r>
              <a:rPr lang="cs-CZ" sz="2000" dirty="0" smtClean="0"/>
              <a:t>13 t =...........kg</a:t>
            </a:r>
          </a:p>
          <a:p>
            <a:pPr algn="ctr">
              <a:buFont typeface="Wingdings" pitchFamily="2" charset="2"/>
              <a:buNone/>
            </a:pPr>
            <a:r>
              <a:rPr lang="cs-CZ" sz="2000" dirty="0" smtClean="0"/>
              <a:t>16 t = ...........kg</a:t>
            </a:r>
          </a:p>
          <a:p>
            <a:pPr algn="ctr">
              <a:buFont typeface="Wingdings" pitchFamily="2" charset="2"/>
              <a:buNone/>
            </a:pPr>
            <a:r>
              <a:rPr lang="cs-CZ" sz="2000" dirty="0"/>
              <a:t>9</a:t>
            </a:r>
            <a:r>
              <a:rPr lang="cs-CZ" sz="2000" dirty="0" smtClean="0"/>
              <a:t> t = ...........kg</a:t>
            </a:r>
          </a:p>
          <a:p>
            <a:pPr algn="ctr">
              <a:buFont typeface="Wingdings" pitchFamily="2" charset="2"/>
              <a:buNone/>
            </a:pPr>
            <a:r>
              <a:rPr lang="cs-CZ" sz="2000" dirty="0"/>
              <a:t>4</a:t>
            </a:r>
            <a:r>
              <a:rPr lang="cs-CZ" sz="2000" dirty="0" smtClean="0"/>
              <a:t> t =...........kg</a:t>
            </a:r>
          </a:p>
          <a:p>
            <a:pPr>
              <a:buFont typeface="Wingdings" pitchFamily="2" charset="2"/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597666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prstClr val="white"/>
                </a:solidFill>
              </a:rPr>
              <a:t>Vytvořeno jako DUM do předmětu matematika na ZŠ a MŠ 17.listopadu 1325, Mladá Boleslav pro třetí ročník základní školy.</a:t>
            </a:r>
          </a:p>
          <a:p>
            <a:endParaRPr lang="cs-CZ" dirty="0" smtClean="0">
              <a:solidFill>
                <a:prstClr val="white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prstClr val="white"/>
                </a:solidFill>
              </a:rPr>
              <a:t>Materiál slouží k doplnění učiva o jednotkách hmotnosti.</a:t>
            </a:r>
          </a:p>
          <a:p>
            <a:endParaRPr lang="cs-CZ" dirty="0" smtClean="0">
              <a:solidFill>
                <a:prstClr val="white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prstClr val="white"/>
                </a:solidFill>
              </a:rPr>
              <a:t>Materiál doporučuji prezentovat pomocí interaktivní tabule . </a:t>
            </a:r>
          </a:p>
          <a:p>
            <a:endParaRPr lang="cs-CZ" dirty="0" smtClean="0">
              <a:solidFill>
                <a:prstClr val="white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prstClr val="white"/>
                </a:solidFill>
              </a:rPr>
              <a:t>Materiál byl vytvořen a pilotován ve II. pololetí školního roku 2011/2012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260648"/>
            <a:ext cx="6629400" cy="1143000"/>
          </a:xfrm>
        </p:spPr>
        <p:txBody>
          <a:bodyPr>
            <a:normAutofit/>
          </a:bodyPr>
          <a:lstStyle/>
          <a:p>
            <a:pPr algn="ctr"/>
            <a:r>
              <a:rPr lang="cs-CZ" sz="5000" dirty="0" smtClean="0"/>
              <a:t>Zdroje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08912" cy="4464496"/>
          </a:xfrm>
        </p:spPr>
        <p:txBody>
          <a:bodyPr/>
          <a:lstStyle/>
          <a:p>
            <a:endParaRPr lang="cs-CZ" sz="2000" dirty="0" smtClean="0"/>
          </a:p>
          <a:p>
            <a:r>
              <a:rPr lang="cs-CZ" sz="2000" dirty="0" smtClean="0"/>
              <a:t>text vlastní</a:t>
            </a:r>
          </a:p>
          <a:p>
            <a:r>
              <a:rPr lang="cs-CZ" sz="2000" dirty="0"/>
              <a:t>http://www.clker.com/cliparts/7/f/9/9/12786375461315728745scales.png</a:t>
            </a:r>
          </a:p>
          <a:p>
            <a:r>
              <a:rPr lang="cs-CZ" sz="2000" dirty="0"/>
              <a:t>http://www.e-pristroje.cz/pictures/vahy/h280-01.jpg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428</TotalTime>
  <Words>214</Words>
  <Application>Microsoft Office PowerPoint</Application>
  <PresentationFormat>Předvádění na obrazovce (4:3)</PresentationFormat>
  <Paragraphs>52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1</vt:lpstr>
      <vt:lpstr>     </vt:lpstr>
      <vt:lpstr>Jednotky hmotnosti</vt:lpstr>
      <vt:lpstr>Převody jednotek hmotnosti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Domácí</cp:lastModifiedBy>
  <cp:revision>17</cp:revision>
  <dcterms:created xsi:type="dcterms:W3CDTF">2011-11-03T08:32:54Z</dcterms:created>
  <dcterms:modified xsi:type="dcterms:W3CDTF">2012-03-21T17:29:16Z</dcterms:modified>
</cp:coreProperties>
</file>