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3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3" r:id="rId6"/>
    <p:sldId id="262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026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00D12D-0768-4D78-946A-6B495C8D3968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8D32D8-B120-41B9-96FA-016B73DABE8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78918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http://www.matthes.cz/files/b3078high.jpg</a:t>
            </a:r>
          </a:p>
          <a:p>
            <a:r>
              <a:rPr lang="cs-CZ" dirty="0" smtClean="0"/>
              <a:t>http://www.bwflc.edu.hk/english_read_prog/IS_html_m352b14fa.gif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8D32D8-B120-41B9-96FA-016B73DABE88}" type="slidenum">
              <a:rPr lang="cs-CZ" smtClean="0"/>
              <a:t>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40A244F5-E473-4B78-B37B-0EAFD929D943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35" r:id="rId2"/>
    <p:sldLayoutId id="2147483736" r:id="rId3"/>
    <p:sldLayoutId id="2147483737" r:id="rId4"/>
    <p:sldLayoutId id="2147483738" r:id="rId5"/>
    <p:sldLayoutId id="2147483739" r:id="rId6"/>
    <p:sldLayoutId id="2147483740" r:id="rId7"/>
    <p:sldLayoutId id="2147483741" r:id="rId8"/>
    <p:sldLayoutId id="2147483742" r:id="rId9"/>
    <p:sldLayoutId id="2147483743" r:id="rId10"/>
    <p:sldLayoutId id="2147483744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sz="quarter" idx="13"/>
          </p:nvPr>
        </p:nvSpPr>
        <p:spPr>
          <a:xfrm>
            <a:off x="179512" y="1268760"/>
            <a:ext cx="8712968" cy="5400600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endParaRPr lang="cs-CZ" dirty="0"/>
          </a:p>
          <a:p>
            <a:pPr marL="0" indent="0" algn="ctr">
              <a:buNone/>
            </a:pPr>
            <a:r>
              <a:rPr lang="cs-CZ" dirty="0" smtClean="0">
                <a:solidFill>
                  <a:srgbClr val="FF0000"/>
                </a:solidFill>
              </a:rPr>
              <a:t>Jednotky objemu</a:t>
            </a:r>
          </a:p>
          <a:p>
            <a:endParaRPr lang="cs-CZ" dirty="0"/>
          </a:p>
          <a:p>
            <a:pPr marL="0" indent="0" algn="ctr">
              <a:buNone/>
            </a:pPr>
            <a:r>
              <a:rPr lang="cs-CZ" dirty="0" smtClean="0"/>
              <a:t>Autor:  </a:t>
            </a:r>
            <a:r>
              <a:rPr lang="cs-CZ" dirty="0" smtClean="0">
                <a:solidFill>
                  <a:srgbClr val="FF0000"/>
                </a:solidFill>
              </a:rPr>
              <a:t>Mgr. Věra Martincová</a:t>
            </a:r>
          </a:p>
          <a:p>
            <a:endParaRPr lang="cs-CZ" dirty="0" smtClean="0"/>
          </a:p>
          <a:p>
            <a:pPr marL="0" indent="0" algn="ctr">
              <a:buNone/>
            </a:pPr>
            <a:r>
              <a:rPr lang="cs-CZ" dirty="0" smtClean="0"/>
              <a:t>VY_32_INOVACE_</a:t>
            </a:r>
            <a:r>
              <a:rPr lang="cs-CZ" dirty="0" smtClean="0">
                <a:solidFill>
                  <a:srgbClr val="FF0000"/>
                </a:solidFill>
              </a:rPr>
              <a:t>26</a:t>
            </a:r>
            <a:r>
              <a:rPr lang="cs-CZ" dirty="0" smtClean="0"/>
              <a:t>_</a:t>
            </a:r>
            <a:r>
              <a:rPr lang="cs-CZ" dirty="0" smtClean="0">
                <a:solidFill>
                  <a:srgbClr val="FF0000"/>
                </a:solidFill>
              </a:rPr>
              <a:t>Jednotky objemu</a:t>
            </a:r>
          </a:p>
          <a:p>
            <a:endParaRPr lang="cs-CZ" dirty="0"/>
          </a:p>
          <a:p>
            <a:endParaRPr lang="cs-CZ" dirty="0"/>
          </a:p>
          <a:p>
            <a:pPr marL="0" indent="0" algn="ctr">
              <a:buNone/>
            </a:pPr>
            <a:r>
              <a:rPr lang="cs-CZ" sz="1400" dirty="0" smtClean="0"/>
              <a:t>Vytvořeno v rámci projektu „EU peníze školám“.</a:t>
            </a:r>
          </a:p>
          <a:p>
            <a:pPr marL="0" indent="0" algn="ctr">
              <a:buNone/>
            </a:pPr>
            <a:r>
              <a:rPr lang="cs-CZ" sz="1400" dirty="0" smtClean="0"/>
              <a:t>OP VK oblast podpory 1.4 s názvem Zlepšení podmínek pro vzdělávání na základních školách.</a:t>
            </a:r>
            <a:endParaRPr lang="cs-CZ" sz="14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648"/>
            <a:ext cx="9144000" cy="1496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27861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55833" y="413792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cs-CZ" sz="5500" dirty="0" smtClean="0"/>
              <a:t>Jednotky objemu</a:t>
            </a:r>
            <a:endParaRPr lang="cs-CZ" sz="55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3"/>
          </p:nvPr>
        </p:nvSpPr>
        <p:spPr>
          <a:xfrm>
            <a:off x="259432" y="1916832"/>
            <a:ext cx="6400800" cy="347472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ts val="1200"/>
              </a:spcBef>
            </a:pPr>
            <a:r>
              <a:rPr lang="cs-CZ" sz="4500" dirty="0" smtClean="0"/>
              <a:t>decilitr		dl</a:t>
            </a:r>
          </a:p>
          <a:p>
            <a:pPr>
              <a:lnSpc>
                <a:spcPct val="150000"/>
              </a:lnSpc>
              <a:spcBef>
                <a:spcPts val="1200"/>
              </a:spcBef>
            </a:pPr>
            <a:r>
              <a:rPr lang="cs-CZ" sz="4500" dirty="0" smtClean="0"/>
              <a:t>litr</a:t>
            </a:r>
            <a:r>
              <a:rPr lang="cs-CZ" sz="4500" dirty="0" smtClean="0"/>
              <a:t>			l</a:t>
            </a:r>
          </a:p>
          <a:p>
            <a:r>
              <a:rPr lang="cs-CZ" sz="4500" dirty="0" smtClean="0"/>
              <a:t>hektolitr		</a:t>
            </a:r>
            <a:r>
              <a:rPr lang="cs-CZ" sz="4500" dirty="0" smtClean="0"/>
              <a:t>hl</a:t>
            </a:r>
          </a:p>
          <a:p>
            <a:pPr marL="45720" indent="0">
              <a:buNone/>
            </a:pPr>
            <a:endParaRPr lang="cs-CZ" sz="4500" dirty="0" smtClean="0"/>
          </a:p>
        </p:txBody>
      </p:sp>
      <p:pic>
        <p:nvPicPr>
          <p:cNvPr id="1026" name="Picture 2" descr="http://www.matthes.cz/files/b3078high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200" b="99300" l="1863" r="98021">
                        <a14:backgroundMark x1="86612" y1="29000" x2="86612" y2="366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799811"/>
            <a:ext cx="3115404" cy="3631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www.bwflc.edu.hk/english_read_prog/IS_html_m352b14fa.gi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9784" r="8996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3182" y="4319024"/>
            <a:ext cx="1512168" cy="2276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55705" y="269776"/>
            <a:ext cx="7288703" cy="1143000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Převody jednotek délky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57200" y="2060848"/>
            <a:ext cx="8229600" cy="1278707"/>
          </a:xfrm>
        </p:spPr>
        <p:txBody>
          <a:bodyPr/>
          <a:lstStyle/>
          <a:p>
            <a:r>
              <a:rPr lang="cs-CZ" sz="3000" dirty="0" smtClean="0"/>
              <a:t>1 </a:t>
            </a:r>
            <a:r>
              <a:rPr lang="cs-CZ" sz="3000" dirty="0" smtClean="0"/>
              <a:t>l </a:t>
            </a:r>
            <a:r>
              <a:rPr lang="cs-CZ" sz="3000" dirty="0" smtClean="0"/>
              <a:t>= 10 </a:t>
            </a:r>
            <a:r>
              <a:rPr lang="cs-CZ" sz="3000" dirty="0" smtClean="0"/>
              <a:t>dl</a:t>
            </a:r>
            <a:endParaRPr lang="cs-CZ" sz="3000" dirty="0" smtClean="0"/>
          </a:p>
          <a:p>
            <a:pPr lvl="1"/>
            <a:r>
              <a:rPr lang="cs-CZ" sz="2500" dirty="0" smtClean="0"/>
              <a:t>při převodu z </a:t>
            </a:r>
            <a:r>
              <a:rPr lang="cs-CZ" sz="2500" dirty="0" smtClean="0"/>
              <a:t>litru na decilitry </a:t>
            </a:r>
            <a:r>
              <a:rPr lang="cs-CZ" sz="2500" dirty="0" smtClean="0"/>
              <a:t>násobíme 10ti</a:t>
            </a:r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467544" y="3950493"/>
            <a:ext cx="8229600" cy="12787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000" dirty="0" smtClean="0"/>
              <a:t>1 </a:t>
            </a:r>
            <a:r>
              <a:rPr lang="cs-CZ" sz="3000" dirty="0" smtClean="0"/>
              <a:t>hl = 100 l</a:t>
            </a:r>
            <a:endParaRPr lang="cs-CZ" sz="3000" dirty="0" smtClean="0"/>
          </a:p>
          <a:p>
            <a:pPr lvl="1"/>
            <a:r>
              <a:rPr lang="cs-CZ" sz="2500" dirty="0" smtClean="0"/>
              <a:t>při převodu z </a:t>
            </a:r>
            <a:r>
              <a:rPr lang="cs-CZ" sz="2500" dirty="0" smtClean="0"/>
              <a:t>hektolitru na litry násobíme stem</a:t>
            </a:r>
            <a:endParaRPr lang="cs-CZ" sz="25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260648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Příklady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13"/>
          </p:nvPr>
        </p:nvSpPr>
        <p:spPr>
          <a:xfrm>
            <a:off x="1105272" y="1772816"/>
            <a:ext cx="2746648" cy="4526280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(x 10)</a:t>
            </a:r>
          </a:p>
          <a:p>
            <a:pPr>
              <a:buNone/>
            </a:pPr>
            <a:r>
              <a:rPr lang="cs-CZ" dirty="0" smtClean="0"/>
              <a:t>5 </a:t>
            </a:r>
            <a:r>
              <a:rPr lang="cs-CZ" dirty="0" smtClean="0"/>
              <a:t>l = ........dl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8 </a:t>
            </a:r>
            <a:r>
              <a:rPr lang="cs-CZ" dirty="0" smtClean="0"/>
              <a:t>l </a:t>
            </a:r>
            <a:r>
              <a:rPr lang="cs-CZ" dirty="0" smtClean="0"/>
              <a:t>= </a:t>
            </a:r>
            <a:r>
              <a:rPr lang="cs-CZ" dirty="0" smtClean="0"/>
              <a:t>........dl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3 </a:t>
            </a:r>
            <a:r>
              <a:rPr lang="cs-CZ" dirty="0" smtClean="0"/>
              <a:t>l </a:t>
            </a:r>
            <a:r>
              <a:rPr lang="cs-CZ" dirty="0" smtClean="0"/>
              <a:t>= </a:t>
            </a:r>
            <a:r>
              <a:rPr lang="cs-CZ" dirty="0" smtClean="0"/>
              <a:t>........dl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12 </a:t>
            </a:r>
            <a:r>
              <a:rPr lang="cs-CZ" dirty="0" smtClean="0"/>
              <a:t>l =.......dl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10 </a:t>
            </a:r>
            <a:r>
              <a:rPr lang="cs-CZ" dirty="0" smtClean="0"/>
              <a:t>l =.......dl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0 </a:t>
            </a:r>
            <a:r>
              <a:rPr lang="cs-CZ" dirty="0" smtClean="0"/>
              <a:t>l </a:t>
            </a:r>
            <a:r>
              <a:rPr lang="cs-CZ" dirty="0" smtClean="0"/>
              <a:t>= </a:t>
            </a:r>
            <a:r>
              <a:rPr lang="cs-CZ" dirty="0" smtClean="0"/>
              <a:t>........dl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6 </a:t>
            </a:r>
            <a:r>
              <a:rPr lang="cs-CZ" dirty="0" smtClean="0"/>
              <a:t>l </a:t>
            </a:r>
            <a:r>
              <a:rPr lang="cs-CZ" dirty="0" smtClean="0"/>
              <a:t>= </a:t>
            </a:r>
            <a:r>
              <a:rPr lang="cs-CZ" dirty="0" smtClean="0"/>
              <a:t>........dl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15 </a:t>
            </a:r>
            <a:r>
              <a:rPr lang="cs-CZ" dirty="0" smtClean="0"/>
              <a:t>l =.......dl</a:t>
            </a:r>
            <a:endParaRPr lang="cs-CZ" dirty="0" smtClean="0"/>
          </a:p>
          <a:p>
            <a:pPr>
              <a:buNone/>
            </a:pPr>
            <a:endParaRPr lang="cs-CZ" dirty="0"/>
          </a:p>
        </p:txBody>
      </p:sp>
      <p:cxnSp>
        <p:nvCxnSpPr>
          <p:cNvPr id="9" name="Přímá spojovací čára 8"/>
          <p:cNvCxnSpPr/>
          <p:nvPr/>
        </p:nvCxnSpPr>
        <p:spPr>
          <a:xfrm>
            <a:off x="4283968" y="1700808"/>
            <a:ext cx="72008" cy="4536504"/>
          </a:xfrm>
          <a:prstGeom prst="line">
            <a:avLst/>
          </a:prstGeom>
          <a:ln w="635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Zástupný symbol pro obsah 6"/>
          <p:cNvSpPr txBox="1">
            <a:spLocks/>
          </p:cNvSpPr>
          <p:nvPr/>
        </p:nvSpPr>
        <p:spPr>
          <a:xfrm>
            <a:off x="5497760" y="1772816"/>
            <a:ext cx="2746648" cy="45262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rgbClr val="FF0000"/>
                </a:solidFill>
              </a:rPr>
              <a:t>(x 100)</a:t>
            </a:r>
          </a:p>
          <a:p>
            <a:pPr>
              <a:buFont typeface="Georgia" pitchFamily="18" charset="0"/>
              <a:buNone/>
            </a:pPr>
            <a:r>
              <a:rPr lang="cs-CZ" dirty="0" smtClean="0"/>
              <a:t>5 hl = ........dl</a:t>
            </a:r>
          </a:p>
          <a:p>
            <a:pPr>
              <a:buFont typeface="Georgia" pitchFamily="18" charset="0"/>
              <a:buNone/>
            </a:pPr>
            <a:r>
              <a:rPr lang="cs-CZ" dirty="0" smtClean="0"/>
              <a:t>8 hl = ........dl</a:t>
            </a:r>
          </a:p>
          <a:p>
            <a:pPr>
              <a:buFont typeface="Georgia" pitchFamily="18" charset="0"/>
              <a:buNone/>
            </a:pPr>
            <a:r>
              <a:rPr lang="cs-CZ" dirty="0" smtClean="0"/>
              <a:t>3 hl = ........dl</a:t>
            </a:r>
          </a:p>
          <a:p>
            <a:pPr>
              <a:buFont typeface="Georgia" pitchFamily="18" charset="0"/>
              <a:buNone/>
            </a:pPr>
            <a:r>
              <a:rPr lang="cs-CZ" dirty="0" smtClean="0"/>
              <a:t>12 hl =........dl</a:t>
            </a:r>
          </a:p>
          <a:p>
            <a:pPr>
              <a:buFont typeface="Georgia" pitchFamily="18" charset="0"/>
              <a:buNone/>
            </a:pPr>
            <a:r>
              <a:rPr lang="cs-CZ" dirty="0" smtClean="0"/>
              <a:t>10 hl =........dl</a:t>
            </a:r>
          </a:p>
          <a:p>
            <a:pPr>
              <a:buFont typeface="Georgia" pitchFamily="18" charset="0"/>
              <a:buNone/>
            </a:pPr>
            <a:r>
              <a:rPr lang="cs-CZ" dirty="0" smtClean="0"/>
              <a:t>0 hl = ........dl</a:t>
            </a:r>
          </a:p>
          <a:p>
            <a:pPr>
              <a:buFont typeface="Georgia" pitchFamily="18" charset="0"/>
              <a:buNone/>
            </a:pPr>
            <a:r>
              <a:rPr lang="cs-CZ" dirty="0" smtClean="0"/>
              <a:t>6 hl = ........dl</a:t>
            </a:r>
          </a:p>
          <a:p>
            <a:pPr>
              <a:buFont typeface="Georgia" pitchFamily="18" charset="0"/>
              <a:buNone/>
            </a:pPr>
            <a:r>
              <a:rPr lang="cs-CZ" dirty="0" smtClean="0"/>
              <a:t>15 hl =........dl</a:t>
            </a:r>
          </a:p>
          <a:p>
            <a:pPr>
              <a:buFont typeface="Georgia" pitchFamily="18" charset="0"/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5649808"/>
          </a:xfrm>
        </p:spPr>
        <p:txBody>
          <a:bodyPr>
            <a:norm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Vytvořeno jako DUM do předmětu matematika na ZŠ a MŠ 17.listopadu 1325, Mladá Boleslav pro třetí ročník základní školy.</a:t>
            </a:r>
          </a:p>
          <a:p>
            <a:endParaRPr lang="cs-CZ" dirty="0" smtClean="0">
              <a:solidFill>
                <a:schemeClr val="tx1"/>
              </a:solidFill>
            </a:endParaRPr>
          </a:p>
          <a:p>
            <a:pPr marL="457200" indent="-457200"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Materiál slouží k doplnění učiva o jednotkách </a:t>
            </a:r>
            <a:r>
              <a:rPr lang="cs-CZ" dirty="0" smtClean="0">
                <a:solidFill>
                  <a:schemeClr val="tx1"/>
                </a:solidFill>
              </a:rPr>
              <a:t>objemu.</a:t>
            </a:r>
            <a:endParaRPr lang="cs-CZ" dirty="0" smtClean="0">
              <a:solidFill>
                <a:schemeClr val="tx1"/>
              </a:solidFill>
            </a:endParaRPr>
          </a:p>
          <a:p>
            <a:endParaRPr lang="cs-CZ" dirty="0" smtClean="0">
              <a:solidFill>
                <a:schemeClr val="tx1"/>
              </a:solidFill>
            </a:endParaRPr>
          </a:p>
          <a:p>
            <a:pPr marL="457200" indent="-457200"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Materiál doporučuji prezentovat pomocí interaktivní tabule . </a:t>
            </a:r>
          </a:p>
          <a:p>
            <a:endParaRPr lang="cs-CZ" dirty="0" smtClean="0">
              <a:solidFill>
                <a:schemeClr val="tx1"/>
              </a:solidFill>
            </a:endParaRPr>
          </a:p>
          <a:p>
            <a:pPr marL="457200" indent="-457200"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Materiál byl vytvořen a pilotován ve II. pololetí školního roku 2011/2012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87624" y="116632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1754480"/>
            <a:ext cx="6400800" cy="3474720"/>
          </a:xfrm>
        </p:spPr>
        <p:txBody>
          <a:bodyPr/>
          <a:lstStyle/>
          <a:p>
            <a:r>
              <a:rPr lang="cs-CZ" sz="2000" dirty="0" smtClean="0"/>
              <a:t>text </a:t>
            </a:r>
            <a:r>
              <a:rPr lang="cs-CZ" sz="2000" dirty="0" smtClean="0"/>
              <a:t>vlastní</a:t>
            </a:r>
          </a:p>
          <a:p>
            <a:endParaRPr lang="cs-CZ" sz="2000" dirty="0"/>
          </a:p>
          <a:p>
            <a:r>
              <a:rPr lang="cs-CZ" sz="2000" dirty="0"/>
              <a:t>O</a:t>
            </a:r>
            <a:r>
              <a:rPr lang="cs-CZ" sz="2000" dirty="0" smtClean="0"/>
              <a:t>brázky:</a:t>
            </a:r>
            <a:endParaRPr lang="cs-CZ" sz="2000" dirty="0" smtClean="0"/>
          </a:p>
          <a:p>
            <a:r>
              <a:rPr lang="cs-CZ" sz="2000" dirty="0"/>
              <a:t>http://www.matthes.cz/files/b3078high.jpg</a:t>
            </a:r>
          </a:p>
          <a:p>
            <a:r>
              <a:rPr lang="cs-CZ" sz="2000" dirty="0"/>
              <a:t>http://www.bwflc.edu.hk/english_read_prog/IS_html_m352b14fa.gif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Horizont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442</TotalTime>
  <Words>216</Words>
  <Application>Microsoft Office PowerPoint</Application>
  <PresentationFormat>Předvádění na obrazovce (4:3)</PresentationFormat>
  <Paragraphs>55</Paragraphs>
  <Slides>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Aerodynamika</vt:lpstr>
      <vt:lpstr>Prezentace aplikace PowerPoint</vt:lpstr>
      <vt:lpstr>Jednotky objemu</vt:lpstr>
      <vt:lpstr>Převody jednotek délky</vt:lpstr>
      <vt:lpstr>Příklady</vt:lpstr>
      <vt:lpstr>Prezentace aplikace PowerPoint</vt:lpstr>
      <vt:lpstr>Zdroje</vt:lpstr>
    </vt:vector>
  </TitlesOfParts>
  <Company>ZS Mladá Boleslav, 17. listopadu 1325, nezisková 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Věra Martincová</dc:creator>
  <cp:lastModifiedBy>Domácí</cp:lastModifiedBy>
  <cp:revision>16</cp:revision>
  <dcterms:created xsi:type="dcterms:W3CDTF">2011-11-03T08:32:54Z</dcterms:created>
  <dcterms:modified xsi:type="dcterms:W3CDTF">2012-03-06T11:44:04Z</dcterms:modified>
</cp:coreProperties>
</file>