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0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8AD0A7-0039-492B-A919-D49BE0B7F9F8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B0E5BA-6356-47E3-B80D-943EBECC2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9811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http://www.google.cz/url?source=imglanding&amp;ct=img&amp;q=http://image.srovname.cz/cz/500/1645006/aus-interier-skladaci-stul-ctverec-90-x-90-cm.jpg&amp;sa=X&amp;ei=ovuKT8yWG4zhtQbgm6XiCw&amp;ved=0CA0Q8wc&amp;usg=AFQjCNG2-xmamPV-pHJR9UWIBfq47JmWwQ</a:t>
            </a:r>
          </a:p>
          <a:p>
            <a:r>
              <a:rPr lang="cs-CZ" dirty="0" smtClean="0"/>
              <a:t>http://www.google.cz/url?source=imglanding&amp;ct=img&amp;q=http://image.made-in-china.com/2f0j00YCtTckinHHqv/17-Pure-Flat-CRT-Monitor.jpg&amp;sa=X&amp;ei=uf2KT9T1OJDAswb1voGDDA&amp;ved=0CAwQ8wc&amp;usg=AFQjCNHaVjfJyIdSsxD12Fgr2gU7G7YzUg</a:t>
            </a:r>
          </a:p>
          <a:p>
            <a:r>
              <a:rPr lang="cs-CZ" dirty="0" smtClean="0"/>
              <a:t>http://www.google.cz/url?source=imglanding&amp;ct=img&amp;q=http://www.sberoleje.cz/files/odmeny/99924a.jpg&amp;sa=X&amp;ei=WP6KT9zvA47ptQbXv_XWCw&amp;ved=0CA0Q8wc4Eg&amp;usg=AFQjCNGz5fJpF0brE532NpNDSs72FwkEdA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B0E5BA-6356-47E3-B80D-943EBECC226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46733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microsoft.com/office/2007/relationships/hdphoto" Target="../media/hdphoto2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62872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Čtverec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Autor:  </a:t>
            </a:r>
            <a:r>
              <a:rPr lang="cs-CZ" dirty="0" smtClean="0">
                <a:solidFill>
                  <a:srgbClr val="FF0000"/>
                </a:solidFill>
              </a:rPr>
              <a:t>Mgr. </a:t>
            </a:r>
            <a:r>
              <a:rPr lang="cs-CZ" dirty="0" smtClean="0">
                <a:solidFill>
                  <a:srgbClr val="FF0000"/>
                </a:solidFill>
              </a:rPr>
              <a:t>Věra Martincová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VY_32_INOVACE_</a:t>
            </a:r>
            <a:r>
              <a:rPr lang="cs-CZ" dirty="0" smtClean="0">
                <a:solidFill>
                  <a:srgbClr val="FF0000"/>
                </a:solidFill>
              </a:rPr>
              <a:t>30</a:t>
            </a:r>
            <a:r>
              <a:rPr lang="cs-CZ" dirty="0" smtClean="0">
                <a:solidFill>
                  <a:schemeClr val="bg1"/>
                </a:solidFill>
              </a:rPr>
              <a:t>_</a:t>
            </a:r>
            <a:r>
              <a:rPr lang="cs-CZ" dirty="0" smtClean="0">
                <a:solidFill>
                  <a:srgbClr val="FF0000"/>
                </a:solidFill>
              </a:rPr>
              <a:t>Čtverec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OP VK oblast podpory 1.4 s názvem Zlepšení podmínek pro vzdělávání na základních školách.</a:t>
            </a:r>
            <a:endParaRPr lang="cs-CZ" sz="1400" dirty="0">
              <a:solidFill>
                <a:schemeClr val="bg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95400"/>
          </a:xfrm>
        </p:spPr>
        <p:txBody>
          <a:bodyPr anchor="t">
            <a:normAutofit/>
          </a:bodyPr>
          <a:lstStyle/>
          <a:p>
            <a:pPr algn="ctr"/>
            <a:r>
              <a:rPr lang="cs-CZ" sz="6600" dirty="0" smtClean="0"/>
              <a:t>Čtverec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1628800"/>
            <a:ext cx="4248472" cy="50405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500" dirty="0">
                <a:solidFill>
                  <a:schemeClr val="bg1"/>
                </a:solidFill>
              </a:rPr>
              <a:t>v</a:t>
            </a:r>
            <a:r>
              <a:rPr lang="cs-CZ" sz="2500" dirty="0" smtClean="0">
                <a:solidFill>
                  <a:schemeClr val="bg1"/>
                </a:solidFill>
              </a:rPr>
              <a:t>rcholy: E, F, G, H</a:t>
            </a:r>
          </a:p>
          <a:p>
            <a:pPr>
              <a:lnSpc>
                <a:spcPct val="150000"/>
              </a:lnSpc>
            </a:pPr>
            <a:r>
              <a:rPr lang="cs-CZ" sz="2500" dirty="0">
                <a:solidFill>
                  <a:schemeClr val="bg1"/>
                </a:solidFill>
              </a:rPr>
              <a:t>s</a:t>
            </a:r>
            <a:r>
              <a:rPr lang="cs-CZ" sz="2500" dirty="0" smtClean="0">
                <a:solidFill>
                  <a:schemeClr val="bg1"/>
                </a:solidFill>
              </a:rPr>
              <a:t>trany: EF, FG, GH, HE</a:t>
            </a:r>
          </a:p>
          <a:p>
            <a:pPr>
              <a:lnSpc>
                <a:spcPct val="110000"/>
              </a:lnSpc>
            </a:pPr>
            <a:r>
              <a:rPr lang="cs-CZ" sz="2500" dirty="0">
                <a:solidFill>
                  <a:schemeClr val="bg1"/>
                </a:solidFill>
              </a:rPr>
              <a:t>b</a:t>
            </a:r>
            <a:r>
              <a:rPr lang="cs-CZ" sz="2500" dirty="0" smtClean="0">
                <a:solidFill>
                  <a:schemeClr val="bg1"/>
                </a:solidFill>
              </a:rPr>
              <a:t>ody E, F, G, H, O, P, R náleží </a:t>
            </a:r>
            <a:r>
              <a:rPr lang="cs-CZ" sz="2500" dirty="0" smtClean="0">
                <a:solidFill>
                  <a:schemeClr val="bg1"/>
                </a:solidFill>
                <a:sym typeface="Wingdings"/>
              </a:rPr>
              <a:t> EFGH</a:t>
            </a:r>
          </a:p>
          <a:p>
            <a:pPr>
              <a:lnSpc>
                <a:spcPct val="150000"/>
              </a:lnSpc>
            </a:pPr>
            <a:r>
              <a:rPr lang="cs-CZ" sz="2500" dirty="0" smtClean="0">
                <a:solidFill>
                  <a:schemeClr val="bg1"/>
                </a:solidFill>
              </a:rPr>
              <a:t>body S, T nenáleží </a:t>
            </a:r>
            <a:r>
              <a:rPr lang="cs-CZ" sz="2500" dirty="0">
                <a:solidFill>
                  <a:schemeClr val="bg1"/>
                </a:solidFill>
                <a:sym typeface="Wingdings"/>
              </a:rPr>
              <a:t> </a:t>
            </a:r>
            <a:r>
              <a:rPr lang="cs-CZ" sz="2500" dirty="0" smtClean="0">
                <a:solidFill>
                  <a:schemeClr val="bg1"/>
                </a:solidFill>
                <a:sym typeface="Wingdings"/>
              </a:rPr>
              <a:t>EFGH</a:t>
            </a:r>
          </a:p>
          <a:p>
            <a:pPr>
              <a:lnSpc>
                <a:spcPct val="150000"/>
              </a:lnSpc>
            </a:pPr>
            <a:r>
              <a:rPr lang="cs-CZ" sz="2500" dirty="0" smtClean="0">
                <a:solidFill>
                  <a:schemeClr val="bg1"/>
                </a:solidFill>
                <a:sym typeface="Wingdings"/>
              </a:rPr>
              <a:t>sousední strany: EF a FG</a:t>
            </a:r>
          </a:p>
          <a:p>
            <a:pPr>
              <a:lnSpc>
                <a:spcPct val="150000"/>
              </a:lnSpc>
            </a:pPr>
            <a:r>
              <a:rPr lang="cs-CZ" sz="2500" dirty="0" smtClean="0">
                <a:solidFill>
                  <a:schemeClr val="bg1"/>
                </a:solidFill>
                <a:sym typeface="Wingdings"/>
              </a:rPr>
              <a:t>protější strany: EF a GH</a:t>
            </a:r>
          </a:p>
          <a:p>
            <a:r>
              <a:rPr lang="cs-CZ" sz="2500" dirty="0">
                <a:solidFill>
                  <a:schemeClr val="bg1"/>
                </a:solidFill>
                <a:sym typeface="Wingdings"/>
              </a:rPr>
              <a:t>v</a:t>
            </a:r>
            <a:r>
              <a:rPr lang="cs-CZ" sz="2500" dirty="0" smtClean="0">
                <a:solidFill>
                  <a:schemeClr val="bg1"/>
                </a:solidFill>
                <a:sym typeface="Wingdings"/>
              </a:rPr>
              <a:t>šechny strany </a:t>
            </a:r>
            <a:r>
              <a:rPr lang="cs-CZ" sz="2500" dirty="0">
                <a:solidFill>
                  <a:schemeClr val="bg1"/>
                </a:solidFill>
                <a:sym typeface="Wingdings"/>
              </a:rPr>
              <a:t> </a:t>
            </a:r>
            <a:r>
              <a:rPr lang="cs-CZ" sz="2500" dirty="0" smtClean="0">
                <a:solidFill>
                  <a:schemeClr val="bg1"/>
                </a:solidFill>
                <a:sym typeface="Wingdings"/>
              </a:rPr>
              <a:t>mají stejnou délku</a:t>
            </a:r>
            <a:endParaRPr lang="cs-CZ" sz="2500" dirty="0">
              <a:solidFill>
                <a:schemeClr val="bg1"/>
              </a:solidFill>
              <a:sym typeface="Wingdings"/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8902" y="2420888"/>
            <a:ext cx="3528392" cy="3528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95287" y="2132856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G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50871" y="5877272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067295" y="5877272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F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50870" y="2132856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H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 rot="19047169">
            <a:off x="1204167" y="4429842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+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1330342" y="4653136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>
                <a:solidFill>
                  <a:schemeClr val="bg1"/>
                </a:solidFill>
              </a:rPr>
              <a:t>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 rot="19047169">
            <a:off x="2356944" y="3158160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+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2483119" y="3381454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P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 rot="19047169">
            <a:off x="1348184" y="1790008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+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1402350" y="2013302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S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 rot="19047169">
            <a:off x="52689" y="3493738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+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106855" y="3717032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T</a:t>
            </a:r>
            <a:endParaRPr lang="cs-CZ" b="1" dirty="0">
              <a:solidFill>
                <a:schemeClr val="bg1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3995287" y="4149080"/>
            <a:ext cx="144015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4067294" y="4005064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O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8876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0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3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6" fill="hold">
                      <p:stCondLst>
                        <p:cond delay="indefinite"/>
                      </p:stCondLst>
                      <p:childTnLst>
                        <p:par>
                          <p:cTn id="267" fill="hold">
                            <p:stCondLst>
                              <p:cond delay="0"/>
                            </p:stCondLst>
                            <p:childTnLst>
                              <p:par>
                                <p:cTn id="26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1" fill="hold">
                      <p:stCondLst>
                        <p:cond delay="indefinite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6" fill="hold">
                      <p:stCondLst>
                        <p:cond delay="indefinite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1" fill="hold">
                      <p:stCondLst>
                        <p:cond delay="indefinite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095400"/>
          </a:xfrm>
        </p:spPr>
        <p:txBody>
          <a:bodyPr anchor="t">
            <a:normAutofit/>
          </a:bodyPr>
          <a:lstStyle/>
          <a:p>
            <a:pPr algn="ctr"/>
            <a:r>
              <a:rPr lang="cs-CZ" sz="3700" dirty="0" smtClean="0"/>
              <a:t>Předměty, na kterých vidíš tvar čtverce</a:t>
            </a:r>
            <a:endParaRPr lang="cs-CZ" sz="3700" dirty="0"/>
          </a:p>
        </p:txBody>
      </p:sp>
      <p:pic>
        <p:nvPicPr>
          <p:cNvPr id="1026" name="Picture 2" descr="http://www.google.cz/url?source=imglanding&amp;ct=img&amp;q=http://image.srovname.cz/cz/500/1645006/aus-interier-skladaci-stul-ctverec-90-x-90-cm.jpg&amp;sa=X&amp;ei=ovuKT8yWG4zhtQbgm6XiCw&amp;ved=0CA0Q8wc&amp;usg=AFQjCNG2-xmamPV-pHJR9UWIBfq47JmWwQ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" b="97667" l="3750" r="977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google.cz/url?source=imglanding&amp;ct=img&amp;q=http://image.made-in-china.com/2f0j00YCtTckinHHqv/17-Pure-Flat-CRT-Monitor.jpg&amp;sa=X&amp;ei=uf2KT9T1OJDAswb1voGDDA&amp;ved=0CAwQ8wc&amp;usg=AFQjCNHaVjfJyIdSsxD12Fgr2gU7G7YzUg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340768"/>
            <a:ext cx="3731173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google.cz/url?source=imglanding&amp;ct=img&amp;q=http://www.sberoleje.cz/files/odmeny/99924a.jpg&amp;sa=X&amp;ei=WP6KT9zvA47ptQbXv_XWCw&amp;ved=0CA0Q8wc4Eg&amp;usg=AFQjCNGz5fJpF0brE532NpNDSs72FwkEdA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184" b="100000" l="9979" r="899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204869"/>
            <a:ext cx="3312368" cy="2484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7421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717032"/>
            <a:ext cx="8229600" cy="2721421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</a:rPr>
              <a:t>vrcholy: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</a:rPr>
              <a:t>strany: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</a:rPr>
              <a:t>dvojice protějších stran: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</a:rPr>
              <a:t>dvojice sousedních stran: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75856" y="476672"/>
            <a:ext cx="2448272" cy="2448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987825" y="188640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S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987825" y="2852936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O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5652121" y="2852936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P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5652121" y="188640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251520" y="3032009"/>
            <a:ext cx="8229600" cy="1095400"/>
          </a:xfrm>
        </p:spPr>
        <p:txBody>
          <a:bodyPr anchor="t">
            <a:normAutofit/>
          </a:bodyPr>
          <a:lstStyle/>
          <a:p>
            <a:r>
              <a:rPr lang="cs-CZ" sz="3500" dirty="0" smtClean="0"/>
              <a:t>Úkoly:</a:t>
            </a:r>
            <a:endParaRPr lang="cs-CZ" sz="3500" dirty="0"/>
          </a:p>
        </p:txBody>
      </p:sp>
    </p:spTree>
    <p:extLst>
      <p:ext uri="{BB962C8B-B14F-4D97-AF65-F5344CB8AC3E}">
        <p14:creationId xmlns:p14="http://schemas.microsoft.com/office/powerpoint/2010/main" val="3734312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95400"/>
          </a:xfrm>
        </p:spPr>
        <p:txBody>
          <a:bodyPr anchor="t">
            <a:normAutofit/>
          </a:bodyPr>
          <a:lstStyle/>
          <a:p>
            <a:pPr algn="ctr"/>
            <a:r>
              <a:rPr lang="cs-CZ" sz="4500" dirty="0" smtClean="0"/>
              <a:t>Kolik čtverců vidíš na obrázcích?</a:t>
            </a:r>
            <a:endParaRPr lang="cs-CZ" sz="4500" dirty="0"/>
          </a:p>
        </p:txBody>
      </p:sp>
      <p:sp>
        <p:nvSpPr>
          <p:cNvPr id="5" name="Obdélník 4"/>
          <p:cNvSpPr/>
          <p:nvPr/>
        </p:nvSpPr>
        <p:spPr>
          <a:xfrm>
            <a:off x="539552" y="2241288"/>
            <a:ext cx="3310376" cy="3312000"/>
          </a:xfrm>
          <a:prstGeom prst="rect">
            <a:avLst/>
          </a:prstGeom>
          <a:noFill/>
          <a:ln w="444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6" name="Obdélník 5"/>
          <p:cNvSpPr/>
          <p:nvPr/>
        </p:nvSpPr>
        <p:spPr>
          <a:xfrm>
            <a:off x="4644408" y="3284984"/>
            <a:ext cx="1800000" cy="1800000"/>
          </a:xfrm>
          <a:prstGeom prst="rect">
            <a:avLst/>
          </a:prstGeom>
          <a:noFill/>
          <a:ln w="444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7" name="Obdélník 6"/>
          <p:cNvSpPr/>
          <p:nvPr/>
        </p:nvSpPr>
        <p:spPr>
          <a:xfrm>
            <a:off x="6444408" y="3285184"/>
            <a:ext cx="1800000" cy="1800000"/>
          </a:xfrm>
          <a:prstGeom prst="rect">
            <a:avLst/>
          </a:prstGeom>
          <a:noFill/>
          <a:ln w="444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8" name="Obdélník 7"/>
          <p:cNvSpPr/>
          <p:nvPr/>
        </p:nvSpPr>
        <p:spPr>
          <a:xfrm>
            <a:off x="5508104" y="2421088"/>
            <a:ext cx="1800000" cy="1800000"/>
          </a:xfrm>
          <a:prstGeom prst="rect">
            <a:avLst/>
          </a:prstGeom>
          <a:noFill/>
          <a:ln w="444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cxnSp>
        <p:nvCxnSpPr>
          <p:cNvPr id="10" name="Přímá spojnice 9"/>
          <p:cNvCxnSpPr/>
          <p:nvPr/>
        </p:nvCxnSpPr>
        <p:spPr>
          <a:xfrm>
            <a:off x="2195736" y="2241288"/>
            <a:ext cx="0" cy="331200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stCxn id="5" idx="1"/>
            <a:endCxn id="5" idx="3"/>
          </p:cNvCxnSpPr>
          <p:nvPr/>
        </p:nvCxnSpPr>
        <p:spPr>
          <a:xfrm>
            <a:off x="539552" y="3897288"/>
            <a:ext cx="3310376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7861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760640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dirty="0">
                <a:solidFill>
                  <a:schemeClr val="bg1"/>
                </a:solidFill>
              </a:rPr>
              <a:t>Vytvořeno jako DUM do předmětu matematika na ZŠ a MŠ 17.listopadu 1325, Mladá Boleslav pro třetí ročník základní školy.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dirty="0">
                <a:solidFill>
                  <a:schemeClr val="bg1"/>
                </a:solidFill>
              </a:rPr>
              <a:t>Materiál slouží k doplnění učiva o </a:t>
            </a:r>
            <a:r>
              <a:rPr lang="cs-CZ" dirty="0" smtClean="0">
                <a:solidFill>
                  <a:schemeClr val="bg1"/>
                </a:solidFill>
              </a:rPr>
              <a:t>čtverci.</a:t>
            </a:r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dirty="0">
                <a:solidFill>
                  <a:schemeClr val="bg1"/>
                </a:solidFill>
              </a:rPr>
              <a:t>Materiál doporučuji prezentovat pomocí interaktivní tabule . 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dirty="0">
                <a:solidFill>
                  <a:schemeClr val="bg1"/>
                </a:solidFill>
              </a:rPr>
              <a:t>Materiál byl vytvořen a pilotován ve II. pololetí školního roku 2011/2012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9824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53669"/>
          </a:xfrm>
        </p:spPr>
        <p:txBody>
          <a:bodyPr>
            <a:normAutofit fontScale="25000" lnSpcReduction="20000"/>
          </a:bodyPr>
          <a:lstStyle/>
          <a:p>
            <a:r>
              <a:rPr lang="cs-CZ" sz="5200" dirty="0" smtClean="0">
                <a:solidFill>
                  <a:schemeClr val="bg1"/>
                </a:solidFill>
              </a:rPr>
              <a:t>text vlastní</a:t>
            </a:r>
          </a:p>
          <a:p>
            <a:endParaRPr lang="cs-CZ" sz="5200" dirty="0">
              <a:solidFill>
                <a:schemeClr val="bg1"/>
              </a:solidFill>
            </a:endParaRPr>
          </a:p>
          <a:p>
            <a:r>
              <a:rPr lang="cs-CZ" sz="5200" dirty="0" smtClean="0">
                <a:solidFill>
                  <a:schemeClr val="bg1"/>
                </a:solidFill>
              </a:rPr>
              <a:t>Obrázky: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5200" dirty="0">
                <a:solidFill>
                  <a:schemeClr val="bg1"/>
                </a:solidFill>
              </a:rPr>
              <a:t>http://www.google.cz/url?source=imglanding&amp;ct=img&amp;q=http://</a:t>
            </a:r>
            <a:r>
              <a:rPr lang="cs-CZ" sz="5200" dirty="0" smtClean="0">
                <a:solidFill>
                  <a:schemeClr val="bg1"/>
                </a:solidFill>
              </a:rPr>
              <a:t>image.srovname.cz/cz/500/1645006/aus-interier-skladaci-stul-ctverec-90-x-90-cm.jpg&amp;sa=X&amp;ei=ovuKT8yWG4zhtQbgm6XiCw&amp;ved=0CA0Q8wc&amp;usg=AFQjCNG2-xmamPV-pHJR9UWIBfq47JmWwQ</a:t>
            </a:r>
          </a:p>
          <a:p>
            <a:pPr marL="0" indent="0">
              <a:lnSpc>
                <a:spcPct val="170000"/>
              </a:lnSpc>
              <a:buNone/>
            </a:pPr>
            <a:endParaRPr lang="cs-CZ" sz="5200" dirty="0" smtClean="0">
              <a:solidFill>
                <a:schemeClr val="bg1"/>
              </a:solidFill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5200" dirty="0" smtClean="0">
                <a:solidFill>
                  <a:schemeClr val="bg1"/>
                </a:solidFill>
              </a:rPr>
              <a:t>http://www.google.cz/url?source=imglanding&amp;ct=img&amp;q=http://image.made-in-china.com/2f0j00YCtTckinHHqv/17-Pure-Flat-CRT-Monitor.jpg&amp;sa=X&amp;ei=uf2KT9T1OJDAswb1voGDDA&amp;ved=0CAwQ8wc&amp;usg=AFQjCNHaVjfJyIdSsxD12Fgr2gU7G7YzUg</a:t>
            </a:r>
          </a:p>
          <a:p>
            <a:pPr marL="0" indent="0">
              <a:lnSpc>
                <a:spcPct val="170000"/>
              </a:lnSpc>
              <a:buNone/>
            </a:pPr>
            <a:endParaRPr lang="cs-CZ" sz="5200" dirty="0" smtClean="0">
              <a:solidFill>
                <a:schemeClr val="bg1"/>
              </a:solidFill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5200" dirty="0" smtClean="0">
                <a:solidFill>
                  <a:schemeClr val="bg1"/>
                </a:solidFill>
              </a:rPr>
              <a:t>http</a:t>
            </a:r>
            <a:r>
              <a:rPr lang="cs-CZ" sz="5200" dirty="0">
                <a:solidFill>
                  <a:schemeClr val="bg1"/>
                </a:solidFill>
              </a:rPr>
              <a:t>://www.google.cz/url?source=imglanding&amp;ct=img&amp;q=http://www.sberoleje.cz/files/odmeny/99924a.jpg&amp;sa=X&amp;ei=WP6KT9zvA47ptQbXv_XWCw&amp;ved=0CA0Q8wc4Eg&amp;usg=AFQjCNGz5fJpF0brE532NpNDSs72FwkEdA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95400"/>
          </a:xfrm>
        </p:spPr>
        <p:txBody>
          <a:bodyPr anchor="t">
            <a:normAutofit/>
          </a:bodyPr>
          <a:lstStyle/>
          <a:p>
            <a:r>
              <a:rPr lang="cs-CZ" sz="4500" dirty="0" smtClean="0"/>
              <a:t>Zdroje:</a:t>
            </a:r>
            <a:endParaRPr lang="cs-CZ" sz="4500" dirty="0"/>
          </a:p>
        </p:txBody>
      </p:sp>
    </p:spTree>
    <p:extLst>
      <p:ext uri="{BB962C8B-B14F-4D97-AF65-F5344CB8AC3E}">
        <p14:creationId xmlns:p14="http://schemas.microsoft.com/office/powerpoint/2010/main" val="1375599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365</TotalTime>
  <Words>222</Words>
  <Application>Microsoft Office PowerPoint</Application>
  <PresentationFormat>Předvádění na obrazovce (4:3)</PresentationFormat>
  <Paragraphs>65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Deluxe</vt:lpstr>
      <vt:lpstr>     </vt:lpstr>
      <vt:lpstr>Čtverec</vt:lpstr>
      <vt:lpstr>Předměty, na kterých vidíš tvar čtverce</vt:lpstr>
      <vt:lpstr>Úkoly:</vt:lpstr>
      <vt:lpstr>Kolik čtverců vidíš na obrázcích?</vt:lpstr>
      <vt:lpstr>Prezentace aplikace PowerPoint</vt:lpstr>
      <vt:lpstr>Zdroje: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Věra Martincová</dc:creator>
  <cp:lastModifiedBy>Domácí</cp:lastModifiedBy>
  <cp:revision>9</cp:revision>
  <dcterms:created xsi:type="dcterms:W3CDTF">2011-11-03T08:32:54Z</dcterms:created>
  <dcterms:modified xsi:type="dcterms:W3CDTF">2012-04-15T17:19:06Z</dcterms:modified>
</cp:coreProperties>
</file>