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0"/>
  </p:notesMasterIdLst>
  <p:sldIdLst>
    <p:sldId id="256" r:id="rId2"/>
    <p:sldId id="257" r:id="rId3"/>
    <p:sldId id="262" r:id="rId4"/>
    <p:sldId id="263" r:id="rId5"/>
    <p:sldId id="264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356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F0782F-B42B-4CE9-A995-1992990CB1A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D79599-E34B-4714-8D40-7DB834D877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643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http://www.google.cz/url?source=imglanding&amp;ct=img&amp;q=http://www.dopravni-znaceni.eu/dopravni-znacky/velke/B02.jpg&amp;sa=X&amp;ei=gufQT6LgIc2a-waS1rDZDQ&amp;ved=0CAsQ8wc&amp;usg=AFQjCNH5UrFg0kdO_iAmPrFLUsq2aiVqog</a:t>
            </a:r>
          </a:p>
          <a:p>
            <a:r>
              <a:rPr lang="cs-CZ" dirty="0" smtClean="0"/>
              <a:t>http://www.google.cz/url?source=imglanding&amp;ct=img&amp;q=http://www.abradio.cz/data/images/cd-2.jpg&amp;sa=X&amp;ei=A-jQT9eiB4WT-wak1KTuDQ&amp;ved=0CAwQ8wc&amp;usg=AFQjCNEd_1SClm2Fs8zoq1Kfdpa9csHxVw</a:t>
            </a:r>
          </a:p>
          <a:p>
            <a:r>
              <a:rPr lang="cs-CZ" dirty="0" smtClean="0"/>
              <a:t>http://www.google.cz/url?source=imglanding&amp;ct=img&amp;q=http://archashop.cz/88-213-large/hodinky-playboy-kulate-s-cisly-bile.jpg&amp;sa=X&amp;ei=iejQT8LKNMKd-Qbhsdj-DQ&amp;ved=0CAwQ8wc&amp;usg=AFQjCNEOFnWe81AnsS8gjXIeTuJQqrnG9Q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D79599-E34B-4714-8D40-7DB834D877A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1969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http://www.google.cz/url?source=imglanding&amp;ct=img&amp;q=http://www.radnice-litvinov.cz/userFiles/loga/kruh.jpg&amp;sa=X&amp;ei=punQT7vWOsqq-Abo4fnYDQ&amp;ved=0CAsQ8wc&amp;usg=AFQjCNFONJllP9MwC4s3EUXuAnGTW2iH-A</a:t>
            </a:r>
          </a:p>
          <a:p>
            <a:r>
              <a:rPr lang="cs-CZ" dirty="0" smtClean="0"/>
              <a:t>http://www.google.cz/url?source=imglanding&amp;ct=img&amp;q=http://www.abcsport.cz/pic_zbozi/1000.jpg&amp;sa=X&amp;ei=B-rQT5aiNYjS-gaN0N3lDQ&amp;ved=0CAwQ8wc&amp;usg=AFQjCNElm-3I6yoBKcg2M84sZZa8Lw2J8w</a:t>
            </a:r>
          </a:p>
          <a:p>
            <a:r>
              <a:rPr lang="cs-CZ" dirty="0" smtClean="0"/>
              <a:t>http://www.google.cz/url?source=imglanding&amp;ct=img&amp;q=http://www.nssport.com/Kosarkaski_obruc_Velika.jpg&amp;sa=X&amp;ei=Y-rQT8PMLsi1-wap94HeDQ&amp;ved=0CAsQ8wc&amp;usg=AFQjCNGVyz7JrF86ia1Ygh2cjRfRisqGyQ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D79599-E34B-4714-8D40-7DB834D877A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1969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40A244F5-E473-4B78-B37B-0EAFD929D94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microsoft.com/office/2007/relationships/hdphoto" Target="../media/hdphoto5.wdp"/><Relationship Id="rId5" Type="http://schemas.openxmlformats.org/officeDocument/2006/relationships/image" Target="../media/image7.png"/><Relationship Id="rId4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38200" y="1709911"/>
            <a:ext cx="7467600" cy="3951337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Kruh, kružnice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Autor:  Mgr. Věra Martincová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VY_32_INOVACE_32_Kruh, kružnice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OP VK oblast podpory 1.4 s názvem Zlepšení podmínek pro vzdělávání na základních školách</a:t>
            </a:r>
            <a:r>
              <a:rPr lang="cs-CZ" sz="1400" dirty="0" smtClean="0">
                <a:solidFill>
                  <a:schemeClr val="bg1"/>
                </a:solidFill>
              </a:rPr>
              <a:t>.</a:t>
            </a:r>
            <a:endParaRPr lang="cs-CZ" sz="1400" dirty="0">
              <a:solidFill>
                <a:schemeClr val="bg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125113" cy="924475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/>
              <a:t>Kruh</a:t>
            </a:r>
            <a:endParaRPr lang="cs-CZ" sz="6000" dirty="0"/>
          </a:p>
        </p:txBody>
      </p:sp>
      <p:sp>
        <p:nvSpPr>
          <p:cNvPr id="19" name="Zástupný symbol pro obsah 2"/>
          <p:cNvSpPr>
            <a:spLocks noGrp="1"/>
          </p:cNvSpPr>
          <p:nvPr>
            <p:ph idx="1"/>
          </p:nvPr>
        </p:nvSpPr>
        <p:spPr>
          <a:xfrm>
            <a:off x="4716014" y="1844824"/>
            <a:ext cx="4248473" cy="4176464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dirty="0" smtClean="0">
                <a:sym typeface="Wingdings 2"/>
              </a:rPr>
              <a:t>kruh k je částí roviny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dirty="0" smtClean="0">
                <a:sym typeface="Wingdings 2"/>
              </a:rPr>
              <a:t>bod S se nazývá střed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dirty="0" smtClean="0">
                <a:sym typeface="Wingdings 2"/>
              </a:rPr>
              <a:t>úsečka SA se nazývá poloměr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dirty="0" smtClean="0"/>
              <a:t>úsečka BC se nazývá průměr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dirty="0" smtClean="0"/>
              <a:t>body S, A, C, B, D náleží kruhu k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dirty="0" smtClean="0"/>
              <a:t>bod E nenáleží kruhu k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755576" y="2060848"/>
            <a:ext cx="3240000" cy="3240000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2083731" y="3680848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/>
              <a:t>S</a:t>
            </a:r>
            <a:endParaRPr lang="cs-CZ" b="1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 rot="18887251">
            <a:off x="2158587" y="3465226"/>
            <a:ext cx="432845" cy="43124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+</a:t>
            </a:r>
            <a:endParaRPr lang="cs-CZ" dirty="0"/>
          </a:p>
        </p:txBody>
      </p:sp>
      <p:cxnSp>
        <p:nvCxnSpPr>
          <p:cNvPr id="6" name="Přímá spojnice 5"/>
          <p:cNvCxnSpPr>
            <a:stCxn id="4" idx="1"/>
            <a:endCxn id="4" idx="5"/>
          </p:cNvCxnSpPr>
          <p:nvPr/>
        </p:nvCxnSpPr>
        <p:spPr>
          <a:xfrm>
            <a:off x="1230063" y="2535335"/>
            <a:ext cx="2291026" cy="22910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4" idx="7"/>
          </p:cNvCxnSpPr>
          <p:nvPr/>
        </p:nvCxnSpPr>
        <p:spPr>
          <a:xfrm flipH="1">
            <a:off x="2375009" y="2535335"/>
            <a:ext cx="1146080" cy="11096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ástupný symbol pro obsah 2"/>
          <p:cNvSpPr txBox="1">
            <a:spLocks/>
          </p:cNvSpPr>
          <p:nvPr/>
        </p:nvSpPr>
        <p:spPr>
          <a:xfrm>
            <a:off x="3045893" y="5013176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/>
              <a:t>k</a:t>
            </a:r>
            <a:endParaRPr lang="cs-CZ" b="1" dirty="0"/>
          </a:p>
        </p:txBody>
      </p:sp>
      <p:sp>
        <p:nvSpPr>
          <p:cNvPr id="24" name="Zástupný symbol pro obsah 2"/>
          <p:cNvSpPr txBox="1">
            <a:spLocks/>
          </p:cNvSpPr>
          <p:nvPr/>
        </p:nvSpPr>
        <p:spPr>
          <a:xfrm>
            <a:off x="2654833" y="2793256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/>
              <a:t>r</a:t>
            </a:r>
            <a:endParaRPr lang="cs-CZ" b="1" dirty="0"/>
          </a:p>
        </p:txBody>
      </p:sp>
      <p:sp>
        <p:nvSpPr>
          <p:cNvPr id="25" name="Zástupný symbol pro obsah 2"/>
          <p:cNvSpPr txBox="1">
            <a:spLocks/>
          </p:cNvSpPr>
          <p:nvPr/>
        </p:nvSpPr>
        <p:spPr>
          <a:xfrm>
            <a:off x="1331640" y="2874155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26" name="Zástupný symbol pro obsah 2"/>
          <p:cNvSpPr txBox="1">
            <a:spLocks/>
          </p:cNvSpPr>
          <p:nvPr/>
        </p:nvSpPr>
        <p:spPr>
          <a:xfrm>
            <a:off x="3521088" y="2204864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27" name="Zástupný symbol pro obsah 2"/>
          <p:cNvSpPr txBox="1">
            <a:spLocks/>
          </p:cNvSpPr>
          <p:nvPr/>
        </p:nvSpPr>
        <p:spPr>
          <a:xfrm>
            <a:off x="3477940" y="4732362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912467" y="2220392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29" name="Zástupný symbol pro obsah 2"/>
          <p:cNvSpPr txBox="1">
            <a:spLocks/>
          </p:cNvSpPr>
          <p:nvPr/>
        </p:nvSpPr>
        <p:spPr>
          <a:xfrm rot="18887251">
            <a:off x="1417565" y="4053113"/>
            <a:ext cx="432845" cy="43124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0" name="Zástupný symbol pro obsah 2"/>
          <p:cNvSpPr txBox="1">
            <a:spLocks/>
          </p:cNvSpPr>
          <p:nvPr/>
        </p:nvSpPr>
        <p:spPr>
          <a:xfrm>
            <a:off x="1547663" y="4221088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/>
              <a:t>D</a:t>
            </a:r>
            <a:endParaRPr lang="cs-CZ" b="1" dirty="0"/>
          </a:p>
        </p:txBody>
      </p:sp>
      <p:cxnSp>
        <p:nvCxnSpPr>
          <p:cNvPr id="15" name="Přímá spojnice 14"/>
          <p:cNvCxnSpPr/>
          <p:nvPr/>
        </p:nvCxnSpPr>
        <p:spPr>
          <a:xfrm flipV="1">
            <a:off x="755576" y="3986350"/>
            <a:ext cx="72008" cy="187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Zástupný symbol pro obsah 2"/>
          <p:cNvSpPr txBox="1">
            <a:spLocks/>
          </p:cNvSpPr>
          <p:nvPr/>
        </p:nvSpPr>
        <p:spPr>
          <a:xfrm>
            <a:off x="453530" y="3907910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/>
              <a:t>E</a:t>
            </a:r>
            <a:endParaRPr lang="cs-CZ" b="1" dirty="0"/>
          </a:p>
        </p:txBody>
      </p:sp>
      <p:sp>
        <p:nvSpPr>
          <p:cNvPr id="32" name="Zástupný symbol pro obsah 2"/>
          <p:cNvSpPr txBox="1">
            <a:spLocks/>
          </p:cNvSpPr>
          <p:nvPr/>
        </p:nvSpPr>
        <p:spPr>
          <a:xfrm rot="18887251">
            <a:off x="285124" y="1949950"/>
            <a:ext cx="432845" cy="43124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3" name="Zástupný symbol pro obsah 2"/>
          <p:cNvSpPr txBox="1">
            <a:spLocks/>
          </p:cNvSpPr>
          <p:nvPr/>
        </p:nvSpPr>
        <p:spPr>
          <a:xfrm>
            <a:off x="344900" y="2174582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/>
              <a:t>F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79195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 build="p"/>
      <p:bldP spid="4" grpId="0" animBg="1"/>
      <p:bldP spid="18" grpId="0"/>
      <p:bldP spid="10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2656"/>
            <a:ext cx="8784976" cy="924475"/>
          </a:xfrm>
        </p:spPr>
        <p:txBody>
          <a:bodyPr/>
          <a:lstStyle/>
          <a:p>
            <a:pPr algn="ctr"/>
            <a:r>
              <a:rPr lang="cs-CZ" sz="3500" dirty="0" smtClean="0"/>
              <a:t>Předměty, na kterých vidíš tvar kruhu</a:t>
            </a:r>
            <a:endParaRPr lang="cs-CZ" sz="3500" dirty="0"/>
          </a:p>
        </p:txBody>
      </p:sp>
      <p:pic>
        <p:nvPicPr>
          <p:cNvPr id="1026" name="Picture 2" descr="http://www.google.cz/url?source=imglanding&amp;ct=img&amp;q=http://www.dopravni-znaceni.eu/dopravni-znacky/velke/B02.jpg&amp;sa=X&amp;ei=gufQT6LgIc2a-waS1rDZDQ&amp;ved=0CAsQ8wc&amp;usg=AFQjCNH5UrFg0kdO_iAmPrFLUsq2aiVqo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>
                        <a14:foregroundMark x1="18250" y1="45000" x2="81250" y2="53250"/>
                        <a14:foregroundMark x1="23750" y1="53500" x2="39000" y2="51000"/>
                        <a14:foregroundMark x1="11500" y1="44500" x2="24000" y2="56750"/>
                        <a14:foregroundMark x1="61000" y1="46500" x2="88750" y2="47500"/>
                        <a14:foregroundMark x1="78250" y1="10000" x2="94750" y2="29250"/>
                        <a14:foregroundMark x1="95000" y1="30500" x2="98250" y2="44500"/>
                        <a14:foregroundMark x1="98000" y1="46250" x2="97500" y2="59500"/>
                        <a14:foregroundMark x1="97500" y1="60750" x2="92500" y2="73500"/>
                        <a14:foregroundMark x1="91500" y1="74750" x2="82750" y2="86500"/>
                        <a14:foregroundMark x1="81750" y1="87000" x2="71500" y2="92750"/>
                        <a14:foregroundMark x1="71250" y1="94000" x2="53250" y2="98500"/>
                        <a14:foregroundMark x1="52250" y1="97750" x2="43000" y2="98250"/>
                        <a14:foregroundMark x1="41000" y1="97250" x2="24500" y2="92500"/>
                        <a14:foregroundMark x1="24250" y1="91000" x2="13000" y2="81000"/>
                        <a14:foregroundMark x1="12250" y1="80750" x2="3750" y2="65750"/>
                        <a14:foregroundMark x1="3000" y1="63750" x2="1500" y2="46750"/>
                        <a14:foregroundMark x1="3000" y1="43000" x2="5000" y2="29750"/>
                        <a14:foregroundMark x1="7750" y1="27750" x2="16750" y2="14250"/>
                        <a14:foregroundMark x1="19750" y1="13000" x2="34250" y2="4000"/>
                        <a14:foregroundMark x1="38500" y1="3000" x2="54250" y2="1500"/>
                        <a14:foregroundMark x1="58500" y1="2000" x2="76250" y2="87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44824"/>
            <a:ext cx="2808312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google.cz/url?source=imglanding&amp;ct=img&amp;q=http://www.abradio.cz/data/images/cd-2.jpg&amp;sa=X&amp;ei=A-jQT9eiB4WT-wak1KTuDQ&amp;ved=0CAwQ8wc&amp;usg=AFQjCNEd_1SClm2Fs8zoq1Kfdpa9csHxVw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000" b="90000" l="1667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136184"/>
            <a:ext cx="3528392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google.cz/url?source=imglanding&amp;ct=img&amp;q=http://archashop.cz/88-213-large/hodinky-playboy-kulate-s-cisly-bile.jpg&amp;sa=X&amp;ei=iejQT8LKNMKd-Qbhsdj-DQ&amp;ved=0CAwQ8wc&amp;usg=AFQjCNEOFnWe81AnsS8gjXIeTuJQqrnG9Q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7000" r="92000">
                        <a14:foregroundMark x1="63667" y1="74667" x2="60667" y2="72333"/>
                        <a14:foregroundMark x1="66667" y1="69000" x2="69000" y2="67000"/>
                        <a14:foregroundMark x1="69667" y1="66000" x2="75000" y2="59000"/>
                        <a14:foregroundMark x1="75667" y1="57667" x2="77000" y2="50667"/>
                        <a14:foregroundMark x1="78333" y1="49667" x2="79000" y2="48000"/>
                        <a14:foregroundMark x1="77000" y1="49000" x2="75000" y2="40667"/>
                        <a14:foregroundMark x1="28667" y1="59667" x2="25667" y2="52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248980"/>
            <a:ext cx="3384376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6819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125113" cy="924475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/>
              <a:t>Kružnice</a:t>
            </a:r>
            <a:endParaRPr lang="cs-CZ" sz="6000" dirty="0"/>
          </a:p>
        </p:txBody>
      </p:sp>
      <p:sp>
        <p:nvSpPr>
          <p:cNvPr id="19" name="Zástupný symbol pro obsah 2"/>
          <p:cNvSpPr>
            <a:spLocks noGrp="1"/>
          </p:cNvSpPr>
          <p:nvPr>
            <p:ph idx="1"/>
          </p:nvPr>
        </p:nvSpPr>
        <p:spPr>
          <a:xfrm>
            <a:off x="4427984" y="1700808"/>
            <a:ext cx="4248473" cy="4176464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dirty="0" smtClean="0">
                <a:sym typeface="Wingdings 2"/>
              </a:rPr>
              <a:t>kružnice k je částí roviny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dirty="0" smtClean="0">
                <a:sym typeface="Wingdings 2"/>
              </a:rPr>
              <a:t>bod S se nazývá střed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dirty="0" smtClean="0">
                <a:sym typeface="Wingdings 2"/>
              </a:rPr>
              <a:t>úsečka SA se nazývá poloměr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dirty="0" smtClean="0"/>
              <a:t>úsečka BC se nazývá průměr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dirty="0" smtClean="0"/>
              <a:t>body A, B, C, E náleží kružnici k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cs-CZ" dirty="0" smtClean="0"/>
              <a:t>bod D, F, S nenáleží kružnici k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755576" y="2060848"/>
            <a:ext cx="3240000" cy="324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2083731" y="3680848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/>
              <a:t>S</a:t>
            </a:r>
            <a:endParaRPr lang="cs-CZ" b="1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 rot="18887251">
            <a:off x="2158587" y="3465226"/>
            <a:ext cx="432845" cy="43124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+</a:t>
            </a:r>
            <a:endParaRPr lang="cs-CZ" dirty="0"/>
          </a:p>
        </p:txBody>
      </p:sp>
      <p:cxnSp>
        <p:nvCxnSpPr>
          <p:cNvPr id="6" name="Přímá spojnice 5"/>
          <p:cNvCxnSpPr>
            <a:stCxn id="4" idx="1"/>
            <a:endCxn id="4" idx="5"/>
          </p:cNvCxnSpPr>
          <p:nvPr/>
        </p:nvCxnSpPr>
        <p:spPr>
          <a:xfrm>
            <a:off x="1230063" y="2535335"/>
            <a:ext cx="2291026" cy="22910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4" idx="7"/>
          </p:cNvCxnSpPr>
          <p:nvPr/>
        </p:nvCxnSpPr>
        <p:spPr>
          <a:xfrm flipH="1">
            <a:off x="2375009" y="2535335"/>
            <a:ext cx="1146080" cy="11096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ástupný symbol pro obsah 2"/>
          <p:cNvSpPr txBox="1">
            <a:spLocks/>
          </p:cNvSpPr>
          <p:nvPr/>
        </p:nvSpPr>
        <p:spPr>
          <a:xfrm>
            <a:off x="3045893" y="5013176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/>
              <a:t>k</a:t>
            </a:r>
            <a:endParaRPr lang="cs-CZ" b="1" dirty="0"/>
          </a:p>
        </p:txBody>
      </p:sp>
      <p:sp>
        <p:nvSpPr>
          <p:cNvPr id="24" name="Zástupný symbol pro obsah 2"/>
          <p:cNvSpPr txBox="1">
            <a:spLocks/>
          </p:cNvSpPr>
          <p:nvPr/>
        </p:nvSpPr>
        <p:spPr>
          <a:xfrm>
            <a:off x="2654833" y="2793256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/>
              <a:t>r</a:t>
            </a:r>
            <a:endParaRPr lang="cs-CZ" b="1" dirty="0"/>
          </a:p>
        </p:txBody>
      </p:sp>
      <p:sp>
        <p:nvSpPr>
          <p:cNvPr id="25" name="Zástupný symbol pro obsah 2"/>
          <p:cNvSpPr txBox="1">
            <a:spLocks/>
          </p:cNvSpPr>
          <p:nvPr/>
        </p:nvSpPr>
        <p:spPr>
          <a:xfrm>
            <a:off x="1331640" y="2874155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26" name="Zástupný symbol pro obsah 2"/>
          <p:cNvSpPr txBox="1">
            <a:spLocks/>
          </p:cNvSpPr>
          <p:nvPr/>
        </p:nvSpPr>
        <p:spPr>
          <a:xfrm>
            <a:off x="3521088" y="2204864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27" name="Zástupný symbol pro obsah 2"/>
          <p:cNvSpPr txBox="1">
            <a:spLocks/>
          </p:cNvSpPr>
          <p:nvPr/>
        </p:nvSpPr>
        <p:spPr>
          <a:xfrm>
            <a:off x="3477940" y="4732362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912467" y="2220392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29" name="Zástupný symbol pro obsah 2"/>
          <p:cNvSpPr txBox="1">
            <a:spLocks/>
          </p:cNvSpPr>
          <p:nvPr/>
        </p:nvSpPr>
        <p:spPr>
          <a:xfrm rot="18887251">
            <a:off x="1417565" y="4053113"/>
            <a:ext cx="432845" cy="43124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0" name="Zástupný symbol pro obsah 2"/>
          <p:cNvSpPr txBox="1">
            <a:spLocks/>
          </p:cNvSpPr>
          <p:nvPr/>
        </p:nvSpPr>
        <p:spPr>
          <a:xfrm>
            <a:off x="1547663" y="4221088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/>
              <a:t>D</a:t>
            </a:r>
            <a:endParaRPr lang="cs-CZ" b="1" dirty="0"/>
          </a:p>
        </p:txBody>
      </p:sp>
      <p:cxnSp>
        <p:nvCxnSpPr>
          <p:cNvPr id="15" name="Přímá spojnice 14"/>
          <p:cNvCxnSpPr/>
          <p:nvPr/>
        </p:nvCxnSpPr>
        <p:spPr>
          <a:xfrm flipV="1">
            <a:off x="755576" y="3986350"/>
            <a:ext cx="72008" cy="187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Zástupný symbol pro obsah 2"/>
          <p:cNvSpPr txBox="1">
            <a:spLocks/>
          </p:cNvSpPr>
          <p:nvPr/>
        </p:nvSpPr>
        <p:spPr>
          <a:xfrm>
            <a:off x="453530" y="3907910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/>
              <a:t>E</a:t>
            </a:r>
            <a:endParaRPr lang="cs-CZ" b="1" dirty="0"/>
          </a:p>
        </p:txBody>
      </p:sp>
      <p:sp>
        <p:nvSpPr>
          <p:cNvPr id="32" name="Zástupný symbol pro obsah 2"/>
          <p:cNvSpPr txBox="1">
            <a:spLocks/>
          </p:cNvSpPr>
          <p:nvPr/>
        </p:nvSpPr>
        <p:spPr>
          <a:xfrm rot="18887251">
            <a:off x="285124" y="1949950"/>
            <a:ext cx="432845" cy="43124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3" name="Zástupný symbol pro obsah 2"/>
          <p:cNvSpPr txBox="1">
            <a:spLocks/>
          </p:cNvSpPr>
          <p:nvPr/>
        </p:nvSpPr>
        <p:spPr>
          <a:xfrm>
            <a:off x="344900" y="2174582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/>
              <a:t>F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50161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 build="p"/>
      <p:bldP spid="4" grpId="0" animBg="1"/>
      <p:bldP spid="18" grpId="0"/>
      <p:bldP spid="10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2656"/>
            <a:ext cx="8784976" cy="924475"/>
          </a:xfrm>
        </p:spPr>
        <p:txBody>
          <a:bodyPr/>
          <a:lstStyle/>
          <a:p>
            <a:pPr algn="ctr"/>
            <a:r>
              <a:rPr lang="cs-CZ" sz="3500" dirty="0" smtClean="0"/>
              <a:t>Předměty, na kterých vidíš tvar kružnice</a:t>
            </a:r>
            <a:endParaRPr lang="cs-CZ" sz="3500" dirty="0"/>
          </a:p>
        </p:txBody>
      </p:sp>
      <p:pic>
        <p:nvPicPr>
          <p:cNvPr id="2050" name="Picture 2" descr="http://www.google.cz/url?source=imglanding&amp;ct=img&amp;q=http://www.radnice-litvinov.cz/userFiles/loga/kruh.jpg&amp;sa=X&amp;ei=punQT7vWOsqq-Abo4fnYDQ&amp;ved=0CAsQ8wc&amp;usg=AFQjCNFONJllP9MwC4s3EUXuAnGTW2iH-A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565" y="1412776"/>
            <a:ext cx="3240359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google.cz/url?source=imglanding&amp;ct=img&amp;q=http://www.abcsport.cz/pic_zbozi/1000.jpg&amp;sa=X&amp;ei=B-rQT5aiNYjS-gaN0N3lDQ&amp;ved=0CAwQ8wc&amp;usg=AFQjCNElm-3I6yoBKcg2M84sZZa8Lw2J8w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02" b="99142" l="6323" r="98336">
                        <a14:foregroundMark x1="65557" y1="13090" x2="68719" y2="15236"/>
                        <a14:foregroundMark x1="85358" y1="55794" x2="84692" y2="44421"/>
                        <a14:foregroundMark x1="84526" y1="43562" x2="80532" y2="30472"/>
                        <a14:foregroundMark x1="79201" y1="29828" x2="72546" y2="17811"/>
                        <a14:foregroundMark x1="73877" y1="19957" x2="79700" y2="28541"/>
                        <a14:backgroundMark x1="31448" y1="31116" x2="63727" y2="639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203844"/>
            <a:ext cx="3631304" cy="2815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nssport.com/Kosarkaski_obruc_Velika.jpg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7959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7924" y="4019464"/>
            <a:ext cx="2520280" cy="2058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31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Nadpis 1"/>
          <p:cNvSpPr>
            <a:spLocks noGrp="1"/>
          </p:cNvSpPr>
          <p:nvPr>
            <p:ph type="title"/>
          </p:nvPr>
        </p:nvSpPr>
        <p:spPr>
          <a:xfrm>
            <a:off x="179512" y="44624"/>
            <a:ext cx="8712968" cy="924475"/>
          </a:xfrm>
        </p:spPr>
        <p:txBody>
          <a:bodyPr/>
          <a:lstStyle/>
          <a:p>
            <a:pPr algn="ctr"/>
            <a:r>
              <a:rPr lang="cs-CZ" sz="3500" dirty="0" smtClean="0"/>
              <a:t>Postup rýsování kružnice</a:t>
            </a:r>
            <a:endParaRPr lang="cs-CZ" sz="3500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8136904" cy="4608512"/>
          </a:xfrm>
        </p:spPr>
        <p:txBody>
          <a:bodyPr anchor="t">
            <a:normAutofit/>
          </a:bodyPr>
          <a:lstStyle/>
          <a:p>
            <a:pPr marL="457200" indent="-457200">
              <a:lnSpc>
                <a:spcPct val="150000"/>
              </a:lnSpc>
              <a:spcBef>
                <a:spcPts val="2400"/>
              </a:spcBef>
              <a:buFont typeface="+mj-lt"/>
              <a:buAutoNum type="arabicPeriod"/>
            </a:pPr>
            <a:r>
              <a:rPr lang="cs-CZ" sz="2800" dirty="0" smtClean="0">
                <a:sym typeface="Wingdings 2"/>
              </a:rPr>
              <a:t>vyznačíme střed kružnice</a:t>
            </a:r>
          </a:p>
          <a:p>
            <a:pPr marL="457200" indent="-457200">
              <a:lnSpc>
                <a:spcPct val="150000"/>
              </a:lnSpc>
              <a:spcBef>
                <a:spcPts val="2400"/>
              </a:spcBef>
              <a:buFont typeface="+mj-lt"/>
              <a:buAutoNum type="arabicPeriod"/>
            </a:pPr>
            <a:r>
              <a:rPr lang="cs-CZ" sz="2800" dirty="0" smtClean="0">
                <a:sym typeface="Wingdings 2"/>
              </a:rPr>
              <a:t>zvolíme poloměr kružnice (rozevřením kružítka)</a:t>
            </a:r>
          </a:p>
          <a:p>
            <a:pPr marL="457200" indent="-457200">
              <a:lnSpc>
                <a:spcPct val="150000"/>
              </a:lnSpc>
              <a:spcBef>
                <a:spcPts val="2400"/>
              </a:spcBef>
              <a:buFont typeface="+mj-lt"/>
              <a:buAutoNum type="arabicPeriod"/>
            </a:pPr>
            <a:r>
              <a:rPr lang="cs-CZ" sz="2800" dirty="0" smtClean="0">
                <a:sym typeface="Wingdings 2"/>
              </a:rPr>
              <a:t>ze středu opíšeme kružítkem kružnici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</a:pPr>
            <a:endParaRPr lang="cs-CZ" dirty="0">
              <a:sym typeface="Wingdings 2"/>
            </a:endParaRPr>
          </a:p>
          <a:p>
            <a:pPr>
              <a:spcBef>
                <a:spcPts val="0"/>
              </a:spcBef>
            </a:pPr>
            <a:r>
              <a:rPr lang="cs-CZ" dirty="0" smtClean="0">
                <a:sym typeface="Wingdings 2"/>
              </a:rPr>
              <a:t>procvič si práci s kružítkem, na volném papíře se pokus narýsovat kružítkem sněhuláka, terč, ciferník hodin apod.</a:t>
            </a:r>
          </a:p>
        </p:txBody>
      </p:sp>
    </p:spTree>
    <p:extLst>
      <p:ext uri="{BB962C8B-B14F-4D97-AF65-F5344CB8AC3E}">
        <p14:creationId xmlns:p14="http://schemas.microsoft.com/office/powerpoint/2010/main" val="232457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404665"/>
            <a:ext cx="7125112" cy="5454134"/>
          </a:xfrm>
        </p:spPr>
        <p:txBody>
          <a:bodyPr/>
          <a:lstStyle/>
          <a:p>
            <a:pPr marL="457200" indent="-457200">
              <a:buFont typeface="Wingdings" pitchFamily="2" charset="2"/>
              <a:buChar char="Ø"/>
            </a:pPr>
            <a:r>
              <a:rPr lang="cs-CZ" dirty="0"/>
              <a:t>Vytvořeno jako DUM do předmětu matematika na ZŠ a MŠ 17.listopadu 1325, Mladá Boleslav pro třetí ročník základní školy.</a:t>
            </a:r>
          </a:p>
          <a:p>
            <a:endParaRPr lang="cs-CZ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dirty="0"/>
              <a:t>Materiál slouží k doplnění učiva o </a:t>
            </a:r>
            <a:r>
              <a:rPr lang="cs-CZ" dirty="0" smtClean="0"/>
              <a:t>kruhu a kružnici.</a:t>
            </a:r>
            <a:endParaRPr lang="cs-CZ" dirty="0"/>
          </a:p>
          <a:p>
            <a:endParaRPr lang="cs-CZ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dirty="0"/>
              <a:t>Materiál doporučuji prezentovat pomocí interaktivní tabule . </a:t>
            </a:r>
          </a:p>
          <a:p>
            <a:endParaRPr lang="cs-CZ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dirty="0"/>
              <a:t>Materiál byl vytvořen a pilotován ve II.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2031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-171400"/>
            <a:ext cx="6781800" cy="1600200"/>
          </a:xfrm>
        </p:spPr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645975"/>
          </a:xfrm>
        </p:spPr>
        <p:txBody>
          <a:bodyPr anchor="t">
            <a:normAutofit fontScale="47500" lnSpcReduction="20000"/>
          </a:bodyPr>
          <a:lstStyle/>
          <a:p>
            <a:r>
              <a:rPr lang="cs-CZ" dirty="0" smtClean="0"/>
              <a:t>text vlastní</a:t>
            </a:r>
          </a:p>
          <a:p>
            <a:endParaRPr lang="cs-CZ" dirty="0"/>
          </a:p>
          <a:p>
            <a:r>
              <a:rPr lang="cs-CZ" dirty="0" smtClean="0"/>
              <a:t>Obrázky:</a:t>
            </a:r>
          </a:p>
          <a:p>
            <a:pPr marL="0" indent="0">
              <a:buNone/>
            </a:pPr>
            <a:r>
              <a:rPr lang="cs-CZ" dirty="0"/>
              <a:t>http://www.google.cz/url?source=imglanding&amp;ct=img&amp;q=http://www.dopravni-znaceni.eu/dopravni-znacky/velke/B02.jpg&amp;sa=X&amp;ei=gufQT6LgIc2a-waS1rDZDQ&amp;ved=0CAsQ8wc&amp;usg=AFQjCNH5UrFg0kdO_iAmPrFLUsq2aiVqog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http://www.google.cz/url?source=imglanding&amp;ct=img&amp;q=http://</a:t>
            </a:r>
            <a:r>
              <a:rPr lang="cs-CZ" dirty="0" smtClean="0"/>
              <a:t>www.abradio.cz/data/images/cd-2.jpg&amp;sa=X&amp;ei=A-jQT9eiB4WT-wak1KTuDQ&amp;ved=0CAwQ8wc&amp;usg=AFQjCNEd_1SClm2Fs8zoq1Kfdpa9csHxVw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http://www.google.cz/url?source=imglanding&amp;ct=img&amp;q=http://archashop.cz/88-213-large/hodinky-playboy-kulate-s-cisly-bile.jpg&amp;sa=X&amp;ei=iejQT8LKNMKd-Qbhsdj-DQ&amp;ved=0CAwQ8wc&amp;usg=AFQjCNEOFnWe81AnsS8gjXIeTuJQqrnG9Q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http://www.google.cz/url?source=imglanding&amp;ct=img&amp;q=http://www.radnice-litvinov.cz/userFiles/loga/kruh.jpg&amp;sa=X&amp;ei=punQT7vWOsqq-Abo4fnYDQ&amp;ved=0CAsQ8wc&amp;usg=AFQjCNFONJllP9MwC4s3EUXuAnGTW2iH-A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http://www.google.cz/url?source=imglanding&amp;ct=img&amp;q=http://</a:t>
            </a:r>
            <a:r>
              <a:rPr lang="cs-CZ" dirty="0" smtClean="0"/>
              <a:t>www.abcsport.cz/pic_zbozi/1000.jpg&amp;sa=X&amp;ei=B-rQT5aiNYjS-gaN0N3lDQ&amp;ved=0CAwQ8wc&amp;usg=AFQjCNElm-3I6yoBKcg2M84sZZa8Lw2J8w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http://www.google.cz/url?source=imglanding&amp;ct=img&amp;q=http://</a:t>
            </a:r>
            <a:r>
              <a:rPr lang="cs-CZ" dirty="0" smtClean="0"/>
              <a:t>www.nssport.com/Kosarkaski_obruc_Velika.jpg&amp;sa=X&amp;ei=Y-rQT8PMLsi1-wap94HeDQ&amp;ved=0CAsQ8wc&amp;usg=AFQjCNGVyz7JrF86ia1Ygh2cjRfRisqGyQ</a:t>
            </a:r>
          </a:p>
        </p:txBody>
      </p:sp>
    </p:spTree>
    <p:extLst>
      <p:ext uri="{BB962C8B-B14F-4D97-AF65-F5344CB8AC3E}">
        <p14:creationId xmlns:p14="http://schemas.microsoft.com/office/powerpoint/2010/main" val="3212055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478</TotalTime>
  <Words>313</Words>
  <Application>Microsoft Office PowerPoint</Application>
  <PresentationFormat>Předvádění na obrazovce (4:3)</PresentationFormat>
  <Paragraphs>90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NewsPrint</vt:lpstr>
      <vt:lpstr>     </vt:lpstr>
      <vt:lpstr>Kruh</vt:lpstr>
      <vt:lpstr>Předměty, na kterých vidíš tvar kruhu</vt:lpstr>
      <vt:lpstr>Kružnice</vt:lpstr>
      <vt:lpstr>Předměty, na kterých vidíš tvar kružnice</vt:lpstr>
      <vt:lpstr>Postup rýsování kružnice</vt:lpstr>
      <vt:lpstr>Prezentace aplikace PowerPoint</vt:lpstr>
      <vt:lpstr>Zdroje: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Věra Martincová</dc:creator>
  <cp:lastModifiedBy>Domácí</cp:lastModifiedBy>
  <cp:revision>19</cp:revision>
  <dcterms:created xsi:type="dcterms:W3CDTF">2011-11-03T08:32:54Z</dcterms:created>
  <dcterms:modified xsi:type="dcterms:W3CDTF">2012-06-17T18:35:53Z</dcterms:modified>
</cp:coreProperties>
</file>