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8"/>
  </p:notesMasterIdLst>
  <p:handoutMasterIdLst>
    <p:handoutMasterId r:id="rId19"/>
  </p:handoutMasterIdLst>
  <p:sldIdLst>
    <p:sldId id="261" r:id="rId2"/>
    <p:sldId id="259" r:id="rId3"/>
    <p:sldId id="260" r:id="rId4"/>
    <p:sldId id="284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83" r:id="rId16"/>
    <p:sldId id="29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>
        <p:scale>
          <a:sx n="77" d="100"/>
          <a:sy n="77" d="100"/>
        </p:scale>
        <p:origin x="-1176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6513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23413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Předmět:Přírodopis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osmý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Primáti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smtClean="0"/>
              <a:t> Mgr. </a:t>
            </a:r>
            <a:r>
              <a:rPr lang="cs-CZ" dirty="0" err="1" smtClean="0"/>
              <a:t>Knedlová</a:t>
            </a:r>
            <a:r>
              <a:rPr lang="cs-CZ" dirty="0" smtClean="0"/>
              <a:t> </a:t>
            </a:r>
            <a:r>
              <a:rPr lang="cs-CZ" dirty="0" smtClean="0"/>
              <a:t>Světlana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V/2 Inovace a </a:t>
            </a:r>
            <a:r>
              <a:rPr lang="cs-CZ" smtClean="0"/>
              <a:t>zkvalitnění výuky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260648"/>
            <a:ext cx="8075240" cy="5759152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endParaRPr lang="cs-CZ" sz="3600" b="1" dirty="0" smtClean="0"/>
          </a:p>
          <a:p>
            <a:pPr>
              <a:buNone/>
            </a:pPr>
            <a:r>
              <a:rPr lang="cs-CZ" sz="7600" b="1" dirty="0" smtClean="0"/>
              <a:t>Primáti </a:t>
            </a:r>
            <a:r>
              <a:rPr lang="cs-CZ" sz="7600" dirty="0" smtClean="0"/>
              <a:t>se vyvinuli z hmyzožravců.</a:t>
            </a:r>
          </a:p>
          <a:p>
            <a:pPr>
              <a:buNone/>
            </a:pPr>
            <a:endParaRPr lang="cs-CZ" sz="7600" dirty="0" smtClean="0"/>
          </a:p>
          <a:p>
            <a:pPr>
              <a:buNone/>
            </a:pPr>
            <a:r>
              <a:rPr lang="cs-CZ" sz="7600" dirty="0" smtClean="0"/>
              <a:t>Většinou se </a:t>
            </a:r>
            <a:r>
              <a:rPr lang="cs-CZ" sz="7600" u="sng" dirty="0" smtClean="0"/>
              <a:t>přizpůsobili životu na stromech.</a:t>
            </a:r>
          </a:p>
          <a:p>
            <a:pPr>
              <a:buNone/>
            </a:pPr>
            <a:endParaRPr lang="cs-CZ" sz="7600" dirty="0" smtClean="0"/>
          </a:p>
          <a:p>
            <a:pPr>
              <a:buNone/>
            </a:pPr>
            <a:r>
              <a:rPr lang="cs-CZ" sz="7600" dirty="0" smtClean="0"/>
              <a:t>Žijí v oblastech </a:t>
            </a:r>
            <a:r>
              <a:rPr lang="cs-CZ" sz="7600" u="sng" dirty="0" smtClean="0"/>
              <a:t>tropů a subtropů.</a:t>
            </a:r>
          </a:p>
          <a:p>
            <a:pPr>
              <a:buNone/>
            </a:pPr>
            <a:endParaRPr lang="cs-CZ" sz="7600" dirty="0"/>
          </a:p>
          <a:p>
            <a:pPr>
              <a:buNone/>
            </a:pPr>
            <a:r>
              <a:rPr lang="cs-CZ" sz="7600" dirty="0" smtClean="0"/>
              <a:t>Nesetkáme se s nimi v </a:t>
            </a:r>
            <a:r>
              <a:rPr lang="cs-CZ" sz="7600" u="sng" dirty="0" smtClean="0"/>
              <a:t>Austrálii.</a:t>
            </a:r>
          </a:p>
          <a:p>
            <a:pPr>
              <a:buNone/>
            </a:pPr>
            <a:endParaRPr lang="cs-CZ" sz="7600" dirty="0"/>
          </a:p>
          <a:p>
            <a:pPr>
              <a:buNone/>
            </a:pPr>
            <a:r>
              <a:rPr lang="cs-CZ" sz="7600" dirty="0" smtClean="0"/>
              <a:t>Patří zde asi </a:t>
            </a:r>
            <a:r>
              <a:rPr lang="cs-CZ" sz="7600" u="sng" dirty="0" smtClean="0"/>
              <a:t>200 </a:t>
            </a:r>
            <a:r>
              <a:rPr lang="cs-CZ" sz="7600" dirty="0" smtClean="0"/>
              <a:t>druhů savců.</a:t>
            </a:r>
            <a:endParaRPr lang="cs-CZ" sz="7600" dirty="0" smtClean="0"/>
          </a:p>
          <a:p>
            <a:pPr>
              <a:buNone/>
            </a:pPr>
            <a:endParaRPr lang="cs-CZ" sz="7600" b="1" dirty="0" smtClean="0"/>
          </a:p>
          <a:p>
            <a:pPr>
              <a:buNone/>
            </a:pPr>
            <a:endParaRPr lang="cs-CZ" sz="4100" b="1" dirty="0" smtClean="0"/>
          </a:p>
          <a:p>
            <a:pPr>
              <a:buNone/>
            </a:pPr>
            <a:endParaRPr lang="cs-CZ" sz="14400" b="1" dirty="0" smtClean="0"/>
          </a:p>
          <a:p>
            <a:pPr>
              <a:buNone/>
            </a:pPr>
            <a:endParaRPr lang="cs-CZ" sz="3600" b="1" dirty="0" smtClean="0"/>
          </a:p>
          <a:p>
            <a:pPr>
              <a:buNone/>
            </a:pPr>
            <a:r>
              <a:rPr lang="cs-CZ" sz="3600" b="1" dirty="0" smtClean="0"/>
              <a:t> </a:t>
            </a:r>
            <a:br>
              <a:rPr lang="cs-CZ" sz="3600" b="1" dirty="0" smtClean="0"/>
            </a:br>
            <a:endParaRPr lang="cs-CZ" sz="3600" b="1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8219256" cy="5543128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	Jsou převážně </a:t>
            </a:r>
            <a:r>
              <a:rPr lang="cs-CZ" u="sng" dirty="0" smtClean="0"/>
              <a:t>stromoví savci</a:t>
            </a:r>
            <a:r>
              <a:rPr lang="cs-CZ" dirty="0" smtClean="0"/>
              <a:t>, jsou tedy dobře přizpůsobeni ke šplhání. </a:t>
            </a:r>
          </a:p>
          <a:p>
            <a:pPr>
              <a:buNone/>
            </a:pPr>
            <a:r>
              <a:rPr lang="cs-CZ" dirty="0" smtClean="0"/>
              <a:t>		Mají </a:t>
            </a:r>
            <a:r>
              <a:rPr lang="cs-CZ" u="sng" dirty="0" smtClean="0"/>
              <a:t>pětiprsté chápavé končetiny</a:t>
            </a:r>
            <a:r>
              <a:rPr lang="cs-CZ" dirty="0" smtClean="0"/>
              <a:t>, palec je postaven naproti ostatním prstům. </a:t>
            </a:r>
          </a:p>
          <a:p>
            <a:pPr>
              <a:buNone/>
            </a:pPr>
            <a:r>
              <a:rPr lang="cs-CZ" dirty="0" smtClean="0"/>
              <a:t>		Na rozdíl od většiny savců mají </a:t>
            </a:r>
            <a:r>
              <a:rPr lang="cs-CZ" u="sng" dirty="0" smtClean="0"/>
              <a:t>dobře vyvinutou klíční kost, přední končetina je velmi pohyblivá</a:t>
            </a:r>
            <a:r>
              <a:rPr lang="cs-CZ" dirty="0" smtClean="0"/>
              <a:t>. 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.27.1.2011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8219256" cy="575915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-oči směřují </a:t>
            </a:r>
            <a:r>
              <a:rPr lang="cs-CZ" u="sng" dirty="0" smtClean="0"/>
              <a:t>dopředu.</a:t>
            </a:r>
            <a:r>
              <a:rPr lang="cs-CZ" dirty="0" smtClean="0"/>
              <a:t> </a:t>
            </a:r>
          </a:p>
          <a:p>
            <a:r>
              <a:rPr lang="cs-CZ" dirty="0" smtClean="0"/>
              <a:t>-vidí </a:t>
            </a:r>
            <a:r>
              <a:rPr lang="cs-CZ" u="sng" dirty="0" smtClean="0"/>
              <a:t>barevně</a:t>
            </a:r>
            <a:r>
              <a:rPr lang="cs-CZ" dirty="0" smtClean="0"/>
              <a:t> ,k rozpoznání </a:t>
            </a:r>
            <a:r>
              <a:rPr lang="cs-CZ" u="sng" dirty="0" smtClean="0"/>
              <a:t>zralého ovoce.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-</a:t>
            </a:r>
            <a:r>
              <a:rPr lang="cs-CZ" u="sng" dirty="0" smtClean="0"/>
              <a:t>obličejová </a:t>
            </a:r>
            <a:r>
              <a:rPr lang="cs-CZ" dirty="0" smtClean="0"/>
              <a:t>část primátů je </a:t>
            </a:r>
            <a:r>
              <a:rPr lang="cs-CZ" u="sng" dirty="0" smtClean="0"/>
              <a:t>zkrácená</a:t>
            </a:r>
            <a:r>
              <a:rPr lang="cs-CZ" dirty="0" smtClean="0"/>
              <a:t>, důsledkem je </a:t>
            </a:r>
            <a:r>
              <a:rPr lang="cs-CZ" u="sng" dirty="0" smtClean="0"/>
              <a:t>špatný čich</a:t>
            </a:r>
            <a:r>
              <a:rPr lang="cs-CZ" dirty="0" smtClean="0"/>
              <a:t>. --mají </a:t>
            </a:r>
            <a:r>
              <a:rPr lang="cs-CZ" u="sng" dirty="0" smtClean="0"/>
              <a:t>vynikající</a:t>
            </a:r>
            <a:r>
              <a:rPr lang="cs-CZ" dirty="0" smtClean="0"/>
              <a:t> </a:t>
            </a:r>
            <a:r>
              <a:rPr lang="cs-CZ" u="sng" dirty="0" smtClean="0"/>
              <a:t>hmat.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-mají nízkou rozmnožovací schopnost</a:t>
            </a:r>
          </a:p>
          <a:p>
            <a:pPr>
              <a:buNone/>
            </a:pPr>
            <a:r>
              <a:rPr lang="cs-CZ" dirty="0" smtClean="0"/>
              <a:t>    - samice často rodí jen jedno mládě, o které se velmi dlouho  stará.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-opice žijí v párech a pohlaví jsou stejně velká.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Poloopice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Noční způsob života</a:t>
            </a:r>
          </a:p>
          <a:p>
            <a:r>
              <a:rPr lang="cs-CZ" dirty="0" smtClean="0"/>
              <a:t>Protažený čenich, velké oči, malý mozek, drápy</a:t>
            </a:r>
          </a:p>
          <a:p>
            <a:r>
              <a:rPr lang="cs-CZ" dirty="0" smtClean="0"/>
              <a:t>Živí se hmyzem, výborný čich</a:t>
            </a:r>
          </a:p>
          <a:p>
            <a:r>
              <a:rPr lang="cs-CZ" dirty="0" smtClean="0"/>
              <a:t>Pralesy </a:t>
            </a:r>
            <a:r>
              <a:rPr lang="cs-CZ" dirty="0" smtClean="0"/>
              <a:t>Afriky, Madagaskar, Asie</a:t>
            </a:r>
            <a:endParaRPr lang="cs-CZ" dirty="0" smtClean="0"/>
          </a:p>
          <a:p>
            <a:r>
              <a:rPr lang="cs-CZ" dirty="0" smtClean="0"/>
              <a:t>Lemuři,komby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Lemur kate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745638"/>
            <a:ext cx="4010744" cy="5347658"/>
          </a:xfrm>
        </p:spPr>
      </p:pic>
      <p:sp>
        <p:nvSpPr>
          <p:cNvPr id="8" name="Obdélník 7"/>
          <p:cNvSpPr/>
          <p:nvPr/>
        </p:nvSpPr>
        <p:spPr>
          <a:xfrm>
            <a:off x="2555776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http://cs.wikipedia.org/wiki/Soubor:Lemur_Kata.JPG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Komba ušatá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052736"/>
            <a:ext cx="3664247" cy="4896544"/>
          </a:xfrm>
        </p:spPr>
      </p:pic>
      <p:sp>
        <p:nvSpPr>
          <p:cNvPr id="8" name="Obdélník 7"/>
          <p:cNvSpPr/>
          <p:nvPr/>
        </p:nvSpPr>
        <p:spPr>
          <a:xfrm>
            <a:off x="2269438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http://cs.wikipedia.org/wiki/Soubor:Galago_senegalensis.jpg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Opice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Aktivní ve dne</a:t>
            </a:r>
          </a:p>
          <a:p>
            <a:r>
              <a:rPr lang="cs-CZ" dirty="0" smtClean="0"/>
              <a:t>Větší zbrázděný mozek, oči směřují dopředu, jeden pár mléčných bradavek, zkrácený čenich,srst bez podsady, na prstech nehty, rostlinná potrava</a:t>
            </a:r>
          </a:p>
          <a:p>
            <a:r>
              <a:rPr lang="cs-CZ" dirty="0" smtClean="0"/>
              <a:t>Dělení: </a:t>
            </a:r>
            <a:r>
              <a:rPr lang="cs-CZ" b="1" dirty="0" smtClean="0"/>
              <a:t>ploskonosé </a:t>
            </a:r>
            <a:r>
              <a:rPr lang="cs-CZ" dirty="0" smtClean="0"/>
              <a:t>– široká nosní přepážka – malpy, chápani, vřešťani – Jižní Amerika</a:t>
            </a:r>
          </a:p>
          <a:p>
            <a:pPr lvl="4">
              <a:buNone/>
            </a:pPr>
            <a:r>
              <a:rPr lang="cs-CZ" sz="2800" b="1" dirty="0" smtClean="0"/>
              <a:t>   úzkonosé </a:t>
            </a:r>
            <a:r>
              <a:rPr lang="cs-CZ" sz="2800" dirty="0" smtClean="0"/>
              <a:t>– úzká nosní přepážka – makakové / Asie/,kočkodani,</a:t>
            </a:r>
            <a:r>
              <a:rPr lang="cs-CZ" sz="2800" dirty="0" err="1" smtClean="0"/>
              <a:t>guerézy</a:t>
            </a:r>
            <a:r>
              <a:rPr lang="cs-CZ" sz="2800" dirty="0" smtClean="0"/>
              <a:t> / Afrika /,paviáni /Afrika, Arabský poloostrov/</a:t>
            </a: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Malpa kapucínská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.27.1.2011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340768"/>
            <a:ext cx="4671060" cy="4572000"/>
          </a:xfrm>
        </p:spPr>
      </p:pic>
      <p:sp>
        <p:nvSpPr>
          <p:cNvPr id="8" name="Obdélník 7"/>
          <p:cNvSpPr/>
          <p:nvPr/>
        </p:nvSpPr>
        <p:spPr>
          <a:xfrm>
            <a:off x="2411760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http://cs.wikipedia.org/wiki/Soubor:Capuchin_Costa_Rica.jpg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Chápan středoamerický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00" y="1447800"/>
            <a:ext cx="3429000" cy="4572000"/>
          </a:xfrm>
        </p:spPr>
      </p:pic>
      <p:sp>
        <p:nvSpPr>
          <p:cNvPr id="8" name="Obdélník 7"/>
          <p:cNvSpPr/>
          <p:nvPr/>
        </p:nvSpPr>
        <p:spPr>
          <a:xfrm>
            <a:off x="2555776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http://cs.wikipedia.org/wiki/Soubor:Ateles_geoffroyi02.jpg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Vřešťan </a:t>
            </a:r>
            <a:r>
              <a:rPr lang="cs-CZ" dirty="0" smtClean="0"/>
              <a:t>rezavý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38" y="1447800"/>
            <a:ext cx="5797263" cy="4429472"/>
          </a:xfrm>
        </p:spPr>
      </p:pic>
      <p:sp>
        <p:nvSpPr>
          <p:cNvPr id="8" name="Obdélník 7"/>
          <p:cNvSpPr/>
          <p:nvPr/>
        </p:nvSpPr>
        <p:spPr>
          <a:xfrm>
            <a:off x="241176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http://cs.wikipedia.org/wiki/Soubor:Alouatta_seniculus.jpg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Makak </a:t>
            </a:r>
            <a:r>
              <a:rPr lang="cs-CZ" dirty="0" smtClean="0"/>
              <a:t>červenolící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50" y="1447800"/>
            <a:ext cx="6785899" cy="4572000"/>
          </a:xfrm>
        </p:spPr>
      </p:pic>
      <p:sp>
        <p:nvSpPr>
          <p:cNvPr id="8" name="Obdélník 7"/>
          <p:cNvSpPr/>
          <p:nvPr/>
        </p:nvSpPr>
        <p:spPr>
          <a:xfrm>
            <a:off x="2301805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http://cs.wikipedia.org/wiki/Soubor:Japanese_Macaques_grooming.jpg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Gueréza</a:t>
            </a:r>
            <a:r>
              <a:rPr lang="cs-CZ" dirty="0" smtClean="0"/>
              <a:t> </a:t>
            </a:r>
            <a:r>
              <a:rPr lang="cs-CZ" dirty="0" smtClean="0"/>
              <a:t>pláštíková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970" y="1447800"/>
            <a:ext cx="3985260" cy="4572000"/>
          </a:xfrm>
        </p:spPr>
      </p:pic>
      <p:sp>
        <p:nvSpPr>
          <p:cNvPr id="8" name="Obdélník 7"/>
          <p:cNvSpPr/>
          <p:nvPr/>
        </p:nvSpPr>
        <p:spPr>
          <a:xfrm>
            <a:off x="2051720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http://cs.wikipedia.org/wiki/Soubor:ColobusMonkeyOregonZoo.jpg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Kočkodan </a:t>
            </a:r>
            <a:r>
              <a:rPr lang="cs-CZ" dirty="0" smtClean="0"/>
              <a:t>obecný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530" y="1521296"/>
            <a:ext cx="3037823" cy="4572000"/>
          </a:xfrm>
        </p:spPr>
      </p:pic>
      <p:sp>
        <p:nvSpPr>
          <p:cNvPr id="8" name="Obdélník 7"/>
          <p:cNvSpPr/>
          <p:nvPr/>
        </p:nvSpPr>
        <p:spPr>
          <a:xfrm>
            <a:off x="2277530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http://cs.wikipedia.org/wiki/Soubor:Cercopithecus_aethiops00.jpg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Pavián </a:t>
            </a:r>
            <a:r>
              <a:rPr lang="cs-CZ" dirty="0" smtClean="0"/>
              <a:t>pláštíkový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27.1.2011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50" y="1447800"/>
            <a:ext cx="6785899" cy="4572000"/>
          </a:xfrm>
        </p:spPr>
      </p:pic>
      <p:sp>
        <p:nvSpPr>
          <p:cNvPr id="8" name="Obdélník 7"/>
          <p:cNvSpPr/>
          <p:nvPr/>
        </p:nvSpPr>
        <p:spPr>
          <a:xfrm>
            <a:off x="2271132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http://cs.wikipedia.org/wiki/Soubor:Stavenn_Papio_hamadryas_01.jpg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Odkazy: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Učebnice přírodopisu Fraus pro základní školy.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21394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322</TotalTime>
  <Words>317</Words>
  <Application>Microsoft Office PowerPoint</Application>
  <PresentationFormat>Předvádění na obrazovce (4:3)</PresentationFormat>
  <Paragraphs>116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Jmění</vt:lpstr>
      <vt:lpstr>Základní škola a mateřská škola Staré Město   Interaktivní škola pro žáka 21.století</vt:lpstr>
      <vt:lpstr>Prezentace aplikace PowerPoint</vt:lpstr>
      <vt:lpstr>Prezentace aplikace PowerPoint</vt:lpstr>
      <vt:lpstr>Prezentace aplikace PowerPoint</vt:lpstr>
      <vt:lpstr>  Poloopice</vt:lpstr>
      <vt:lpstr>Lemur kate</vt:lpstr>
      <vt:lpstr>Komba ušatá</vt:lpstr>
      <vt:lpstr>Opice</vt:lpstr>
      <vt:lpstr>Malpa kapucínská</vt:lpstr>
      <vt:lpstr>Chápan středoamerický</vt:lpstr>
      <vt:lpstr>Vřešťan rezavý</vt:lpstr>
      <vt:lpstr>Makak červenolící</vt:lpstr>
      <vt:lpstr>Gueréza pláštíková</vt:lpstr>
      <vt:lpstr>Kočkodan obecný</vt:lpstr>
      <vt:lpstr>Pavián pláštíkový</vt:lpstr>
      <vt:lpstr>Odkazy: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Světlana Knedlová</cp:lastModifiedBy>
  <cp:revision>35</cp:revision>
  <dcterms:created xsi:type="dcterms:W3CDTF">2010-07-04T09:26:34Z</dcterms:created>
  <dcterms:modified xsi:type="dcterms:W3CDTF">2012-12-12T17:38:52Z</dcterms:modified>
</cp:coreProperties>
</file>