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4" r:id="rId2"/>
    <p:sldId id="256" r:id="rId3"/>
    <p:sldId id="257" r:id="rId4"/>
    <p:sldId id="265" r:id="rId5"/>
    <p:sldId id="266" r:id="rId6"/>
    <p:sldId id="267" r:id="rId7"/>
    <p:sldId id="270" r:id="rId8"/>
    <p:sldId id="271" r:id="rId9"/>
    <p:sldId id="272" r:id="rId10"/>
    <p:sldId id="261" r:id="rId11"/>
    <p:sldId id="258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7E54D2BD-6D99-4AF4-A7E7-75F75B3121F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FDCAA1A7-7A4B-4E40-B0D2-215B5957E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PZ0zG_Kpng" TargetMode="External"/><Relationship Id="rId2" Type="http://schemas.openxmlformats.org/officeDocument/2006/relationships/hyperlink" Target="starov&#283;k%20I.%20-%20egypt.pptx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rIvEprCMJw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3841217"/>
              </p:ext>
            </p:extLst>
          </p:nvPr>
        </p:nvGraphicFramePr>
        <p:xfrm>
          <a:off x="1360488" y="2781300"/>
          <a:ext cx="6405562" cy="3578241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VY_32_INOVACE_9C_08_Starověk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Egypt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11.12.2012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6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video pro lepší názornost a orientaci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 problematice.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10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9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10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Tento materi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l byl vytvořen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 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r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mci projektu EU pen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ze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kol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Operačn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ho programu Vzděl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v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 pro konkurenceschopnost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eaLnBrk="0" hangingPunct="0">
              <a:defRPr/>
            </a:pPr>
            <a:endParaRPr lang="cs-CZ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</p:txBody>
      </p:sp>
      <p:sp>
        <p:nvSpPr>
          <p:cNvPr id="3112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8012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72816"/>
            <a:ext cx="8684070" cy="1368798"/>
          </a:xfrm>
        </p:spPr>
        <p:txBody>
          <a:bodyPr>
            <a:normAutofit/>
          </a:bodyPr>
          <a:lstStyle/>
          <a:p>
            <a:pPr algn="ctr"/>
            <a:r>
              <a:rPr lang="cs-CZ" sz="4400" i="0" dirty="0" smtClean="0"/>
              <a:t>DĚJINY STAROVĚKU</a:t>
            </a:r>
            <a:endParaRPr lang="cs-CZ" sz="44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085184"/>
            <a:ext cx="8396038" cy="1554831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FFC000"/>
                </a:solidFill>
              </a:rPr>
              <a:t>EGYPT</a:t>
            </a:r>
            <a:endParaRPr lang="cs-CZ" sz="9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91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iulius.wz.cz/egypt-ma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25732"/>
            <a:ext cx="4530080" cy="560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2426" y="401962"/>
            <a:ext cx="8605638" cy="5785477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ú</a:t>
            </a:r>
            <a:r>
              <a:rPr lang="cs-CZ" sz="3600" dirty="0" smtClean="0"/>
              <a:t>rodná oblast v povodí Nilu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p</a:t>
            </a:r>
            <a:r>
              <a:rPr lang="cs-CZ" sz="3600" dirty="0" smtClean="0"/>
              <a:t>ravidelné záplavy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6376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612062" cy="539496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z</a:t>
            </a:r>
            <a:r>
              <a:rPr lang="cs-CZ" sz="4000" dirty="0" smtClean="0"/>
              <a:t>nalost z Mezopotámie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v</a:t>
            </a:r>
            <a:r>
              <a:rPr lang="cs-CZ" sz="4000" dirty="0" smtClean="0"/>
              <a:t>ytvoření zavodňovacích kanálů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p</a:t>
            </a:r>
            <a:r>
              <a:rPr lang="cs-CZ" sz="4000" dirty="0" smtClean="0"/>
              <a:t>ěstování:</a:t>
            </a:r>
          </a:p>
          <a:p>
            <a:pPr marL="1979676" lvl="8" indent="-571500"/>
            <a:r>
              <a:rPr lang="cs-CZ" sz="3200" dirty="0"/>
              <a:t>p</a:t>
            </a:r>
            <a:r>
              <a:rPr lang="cs-CZ" sz="3200" dirty="0" smtClean="0"/>
              <a:t>šenice</a:t>
            </a:r>
            <a:r>
              <a:rPr lang="cs-CZ" sz="3200" dirty="0"/>
              <a:t>, ječmen, len, ovoce, vinnou </a:t>
            </a:r>
            <a:r>
              <a:rPr lang="cs-CZ" sz="3200" dirty="0" smtClean="0"/>
              <a:t>révu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c</a:t>
            </a:r>
            <a:r>
              <a:rPr lang="cs-CZ" sz="4000" dirty="0" smtClean="0"/>
              <a:t>hování:</a:t>
            </a:r>
          </a:p>
          <a:p>
            <a:pPr marL="1979676" lvl="8" indent="-571500"/>
            <a:r>
              <a:rPr lang="cs-CZ" sz="3200" dirty="0"/>
              <a:t>h</a:t>
            </a:r>
            <a:r>
              <a:rPr lang="cs-CZ" sz="3200" dirty="0" smtClean="0"/>
              <a:t>ovězí dobytek, ovce, kozy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ZEMĚDĚLSTVÍ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8462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791574" cy="47244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v</a:t>
            </a:r>
            <a:r>
              <a:rPr lang="cs-CZ" sz="3600" dirty="0" smtClean="0"/>
              <a:t>ýroba keramiky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t</a:t>
            </a:r>
            <a:r>
              <a:rPr lang="cs-CZ" sz="3600" dirty="0" smtClean="0"/>
              <a:t>kalcovství, zpracování kovu, stavitelství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v</a:t>
            </a:r>
            <a:r>
              <a:rPr lang="cs-CZ" sz="3600" dirty="0" smtClean="0"/>
              <a:t>elmi zdatní obchodníci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ŘEMESLO A OBCHOD</a:t>
            </a:r>
            <a:endParaRPr lang="cs-CZ" sz="44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http://media.novinky.cz/205/222057-top_foto2-17q2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67545"/>
            <a:ext cx="7626424" cy="279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878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84784"/>
            <a:ext cx="8791574" cy="5373216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p</a:t>
            </a:r>
            <a:r>
              <a:rPr lang="cs-CZ" sz="3600" dirty="0" smtClean="0"/>
              <a:t>ůvodně vytvoření dvou států </a:t>
            </a:r>
            <a:endParaRPr lang="cs-CZ" sz="3200" dirty="0" smtClean="0">
              <a:solidFill>
                <a:srgbClr val="FFC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C000"/>
                </a:solidFill>
              </a:rPr>
              <a:t>Horní Egypt</a:t>
            </a:r>
          </a:p>
          <a:p>
            <a:pPr marL="1865376" lvl="8" indent="-457200"/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lovci</a:t>
            </a:r>
            <a:r>
              <a:rPr lang="cs-CZ" sz="3200" dirty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kočovní pastevci</a:t>
            </a:r>
            <a:endParaRPr lang="cs-CZ" sz="3400" dirty="0" smtClean="0">
              <a:solidFill>
                <a:srgbClr val="FFC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C000"/>
                </a:solidFill>
              </a:rPr>
              <a:t>Dolní Egypt</a:t>
            </a:r>
          </a:p>
          <a:p>
            <a:pPr marL="1865376" lvl="8" indent="-457200"/>
            <a:r>
              <a:rPr lang="cs-CZ" sz="3000" dirty="0" smtClean="0">
                <a:solidFill>
                  <a:schemeClr val="tx1">
                    <a:lumMod val="95000"/>
                  </a:schemeClr>
                </a:solidFill>
              </a:rPr>
              <a:t>zemědělci</a:t>
            </a:r>
            <a:endParaRPr lang="cs-CZ" sz="3600" dirty="0" smtClean="0">
              <a:solidFill>
                <a:srgbClr val="FFC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v pol. 3. tis. </a:t>
            </a:r>
            <a:r>
              <a:rPr lang="cs-CZ" sz="3600" dirty="0">
                <a:solidFill>
                  <a:schemeClr val="tx1">
                    <a:lumMod val="95000"/>
                  </a:schemeClr>
                </a:solidFill>
              </a:rPr>
              <a:t>p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ř.n.l. ovládl Horní Egypt Dolní a vytvořili centralizovaný stát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>
                <a:solidFill>
                  <a:schemeClr val="tx1">
                    <a:lumMod val="95000"/>
                  </a:schemeClr>
                </a:solidFill>
              </a:rPr>
              <a:t>z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akladatelem byl faraon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Meni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7680960" cy="890736"/>
          </a:xfrm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FFC000"/>
                </a:solidFill>
              </a:rPr>
              <a:t>SJEDNOCENÍ EGYPTA</a:t>
            </a:r>
            <a:endParaRPr lang="cs-CZ" sz="4400" u="sng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599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>
            <a:hlinkClick r:id="rId2" action="ppaction://hlinkpres?slideindex=1&amp;slidetitle="/>
          </p:cNvPr>
          <p:cNvSpPr/>
          <p:nvPr/>
        </p:nvSpPr>
        <p:spPr>
          <a:xfrm>
            <a:off x="935596" y="379427"/>
            <a:ext cx="6696744" cy="626469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6402" y="128404"/>
            <a:ext cx="9007598" cy="60811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SPOLEČNOST</a:t>
            </a:r>
            <a:r>
              <a:rPr lang="cs-CZ" dirty="0" smtClean="0"/>
              <a:t>					</a:t>
            </a:r>
            <a:r>
              <a:rPr lang="cs-CZ" sz="1800" u="sng" dirty="0" smtClean="0">
                <a:hlinkClick r:id="rId3"/>
              </a:rPr>
              <a:t>video - faraon</a:t>
            </a:r>
            <a:endParaRPr lang="cs-CZ" sz="1800" u="sng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39752" y="3933056"/>
            <a:ext cx="38884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47864" y="2060848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19672" y="5373216"/>
            <a:ext cx="532859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96595" y="1675425"/>
            <a:ext cx="1174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FARAON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94970" y="2785833"/>
            <a:ext cx="29779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KNĚŽÍ, </a:t>
            </a:r>
          </a:p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ÚŘEDNÍCI, </a:t>
            </a:r>
          </a:p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VOJENSTÍ HODNOSTÁŘI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27361" y="4797152"/>
            <a:ext cx="4713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ŘEMESLNÍCI, OBCHODNÍCI, ZEMĚDĚLCI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41927" y="5877272"/>
            <a:ext cx="1084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OTROCI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6146" name="Picture 2" descr="http://t2.gstatic.com/images?q=tbn:ANd9GcRjMJmkM0s6Tv-an_sMwFEQR5eHqD_8Lm8Zji1cJa81ur55-S2gX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2474" y="609476"/>
            <a:ext cx="86298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12" t="3758" r="83549" b="53669"/>
          <a:stretch/>
        </p:blipFill>
        <p:spPr bwMode="auto">
          <a:xfrm>
            <a:off x="1704528" y="2808213"/>
            <a:ext cx="688976" cy="203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89" t="2836" r="46147" b="51387"/>
          <a:stretch/>
        </p:blipFill>
        <p:spPr bwMode="auto">
          <a:xfrm>
            <a:off x="6163057" y="2785833"/>
            <a:ext cx="831605" cy="203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5" t="4673" r="61231" b="53187"/>
          <a:stretch/>
        </p:blipFill>
        <p:spPr bwMode="auto">
          <a:xfrm>
            <a:off x="674522" y="4797152"/>
            <a:ext cx="968015" cy="17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093" r="22179" b="50000"/>
          <a:stretch/>
        </p:blipFill>
        <p:spPr bwMode="auto">
          <a:xfrm>
            <a:off x="2469342" y="1262063"/>
            <a:ext cx="878522" cy="203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111" t="2271" r="5256" b="51436"/>
          <a:stretch/>
        </p:blipFill>
        <p:spPr bwMode="auto">
          <a:xfrm>
            <a:off x="5143512" y="1262062"/>
            <a:ext cx="890209" cy="203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http://nd01.jxs.cz/275/830/eb4cdb8f72_246020_o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5" t="4673" r="61231" b="53187"/>
          <a:stretch/>
        </p:blipFill>
        <p:spPr bwMode="auto">
          <a:xfrm flipH="1">
            <a:off x="7044060" y="4790210"/>
            <a:ext cx="968015" cy="17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085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684070" cy="4724400"/>
          </a:xfrm>
        </p:spPr>
        <p:txBody>
          <a:bodyPr>
            <a:normAutofit lnSpcReduction="10000"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o</a:t>
            </a:r>
            <a:r>
              <a:rPr lang="cs-CZ" sz="2800" dirty="0" smtClean="0"/>
              <a:t>bdobí Nové říše  	1500 – 1100 př. n. l.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ejvětší hospodářský a kulturní rozmach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ýznamná panovnice </a:t>
            </a:r>
            <a:r>
              <a:rPr lang="cs-CZ" sz="2800" dirty="0" err="1" smtClean="0">
                <a:solidFill>
                  <a:srgbClr val="FFC000"/>
                </a:solidFill>
              </a:rPr>
              <a:t>Hapšepsut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</a:p>
          <a:p>
            <a:pPr marL="630238" lvl="2" indent="-285750">
              <a:lnSpc>
                <a:spcPct val="150000"/>
              </a:lnSpc>
            </a:pPr>
            <a:r>
              <a:rPr lang="cs-CZ" sz="2600" dirty="0"/>
              <a:t>ž</a:t>
            </a:r>
            <a:r>
              <a:rPr lang="cs-CZ" sz="2600" dirty="0" smtClean="0"/>
              <a:t>ádné války</a:t>
            </a:r>
          </a:p>
          <a:p>
            <a:pPr marL="630238" lvl="2" indent="-285750">
              <a:lnSpc>
                <a:spcPct val="150000"/>
              </a:lnSpc>
            </a:pPr>
            <a:r>
              <a:rPr lang="cs-CZ" sz="2600" dirty="0"/>
              <a:t>o</a:t>
            </a:r>
            <a:r>
              <a:rPr lang="cs-CZ" sz="2600" dirty="0" smtClean="0"/>
              <a:t>bchodní výpravy</a:t>
            </a:r>
          </a:p>
          <a:p>
            <a:pPr marL="630238" lvl="2" indent="-285750">
              <a:lnSpc>
                <a:spcPct val="150000"/>
              </a:lnSpc>
            </a:pPr>
            <a:r>
              <a:rPr lang="cs-CZ" sz="2600" dirty="0"/>
              <a:t>s</a:t>
            </a:r>
            <a:r>
              <a:rPr lang="cs-CZ" sz="2600" dirty="0" smtClean="0"/>
              <a:t>tavební činnost</a:t>
            </a:r>
          </a:p>
          <a:p>
            <a:pPr lvl="8" indent="0">
              <a:lnSpc>
                <a:spcPct val="150000"/>
              </a:lnSpc>
              <a:buNone/>
            </a:pPr>
            <a:r>
              <a:rPr lang="cs-CZ" sz="2600" dirty="0" smtClean="0"/>
              <a:t>	nesmírné zbohatnutí Egypta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ROZKVĚT EGYPTA</a:t>
            </a:r>
            <a:endParaRPr lang="cs-CZ" dirty="0">
              <a:solidFill>
                <a:srgbClr val="FFC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635896" y="191683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09552" y="594928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7170" name="Picture 2" descr="http://takebackhalloween.org/wp-content/uploads/2011/09/hatshepsut2012_costum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1149"/>
          <a:stretch/>
        </p:blipFill>
        <p:spPr bwMode="auto">
          <a:xfrm>
            <a:off x="6948264" y="3068960"/>
            <a:ext cx="2040632" cy="357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638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463040"/>
            <a:ext cx="8033386" cy="47244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edl dobyvačné války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ejvětší územní rozsah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území až k řece Eufrat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 jeho smrti úpadek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Thutmos</a:t>
            </a:r>
            <a:r>
              <a:rPr lang="cs-CZ" dirty="0" smtClean="0">
                <a:solidFill>
                  <a:srgbClr val="FFC000"/>
                </a:solidFill>
              </a:rPr>
              <a:t> III.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8194" name="Picture 2" descr="http://media.web.britannica.com/eb-media/02/106602-004-8C9D782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025" y="1052736"/>
            <a:ext cx="4999955" cy="557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files.historywebka.webnode.cz/200000016-57dcb58d67/TuthmosisIII-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829"/>
          <a:stretch/>
        </p:blipFill>
        <p:spPr bwMode="auto">
          <a:xfrm>
            <a:off x="899592" y="3760784"/>
            <a:ext cx="2314972" cy="289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media.web.britannica.com/eb-media/02/106602-004-8C9D782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2657" y="1052736"/>
            <a:ext cx="4999955" cy="557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files.historywebka.webnode.cz/200000016-57dcb58d67/TuthmosisIII-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829"/>
          <a:stretch/>
        </p:blipFill>
        <p:spPr bwMode="auto">
          <a:xfrm>
            <a:off x="942224" y="3760784"/>
            <a:ext cx="2314972" cy="289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073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b</a:t>
            </a:r>
            <a:r>
              <a:rPr lang="cs-CZ" sz="2800" dirty="0" smtClean="0"/>
              <a:t>ohatství z obchodu s mědí – výroba bronzu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nástup využití železa</a:t>
            </a:r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lábnutí moci 		ovládnutí jinými národy</a:t>
            </a:r>
          </a:p>
          <a:p>
            <a:pPr marL="1693926" lvl="8" indent="-285750"/>
            <a:r>
              <a:rPr lang="cs-CZ" sz="2600" dirty="0"/>
              <a:t>v</a:t>
            </a:r>
            <a:r>
              <a:rPr lang="cs-CZ" sz="2600" dirty="0" smtClean="0"/>
              <a:t> 7. stol. </a:t>
            </a:r>
            <a:r>
              <a:rPr lang="cs-CZ" sz="2600" dirty="0"/>
              <a:t>p</a:t>
            </a:r>
            <a:r>
              <a:rPr lang="cs-CZ" sz="2600" dirty="0" smtClean="0"/>
              <a:t>ř.n.l. – Asýrie</a:t>
            </a:r>
          </a:p>
          <a:p>
            <a:pPr marL="1693926" lvl="8" indent="-285750"/>
            <a:r>
              <a:rPr lang="cs-CZ" sz="2600" dirty="0"/>
              <a:t>v</a:t>
            </a:r>
            <a:r>
              <a:rPr lang="cs-CZ" sz="2600" dirty="0" smtClean="0"/>
              <a:t> 6. stol. př. n. l. – Persie</a:t>
            </a:r>
          </a:p>
          <a:p>
            <a:pPr marL="1693926" lvl="8" indent="-285750"/>
            <a:r>
              <a:rPr lang="cs-CZ" sz="2600" dirty="0"/>
              <a:t>v</a:t>
            </a:r>
            <a:r>
              <a:rPr lang="cs-CZ" sz="2600" dirty="0" smtClean="0"/>
              <a:t>e 4. </a:t>
            </a:r>
            <a:r>
              <a:rPr lang="cs-CZ" sz="2600" dirty="0"/>
              <a:t>stol. př. n. l</a:t>
            </a:r>
            <a:r>
              <a:rPr lang="cs-CZ" sz="2600" dirty="0" smtClean="0"/>
              <a:t>. – Alexandr Veliký</a:t>
            </a:r>
          </a:p>
          <a:p>
            <a:pPr lvl="8" indent="0">
              <a:buNone/>
            </a:pPr>
            <a:endParaRPr lang="cs-CZ" sz="2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ozději krátké vzchopení, ale poté pod vládou Římské říše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osledním panovníkem – Kleopatra VII.		</a:t>
            </a:r>
            <a:r>
              <a:rPr lang="cs-CZ" sz="1400" b="1" dirty="0" err="1" smtClean="0">
                <a:hlinkClick r:id="rId2"/>
              </a:rPr>
              <a:t>kleopatra</a:t>
            </a:r>
            <a:r>
              <a:rPr lang="cs-CZ" sz="1400" b="1" dirty="0" smtClean="0">
                <a:hlinkClick r:id="rId2"/>
              </a:rPr>
              <a:t> a </a:t>
            </a:r>
            <a:r>
              <a:rPr lang="cs-CZ" sz="1400" b="1" dirty="0" err="1" smtClean="0">
                <a:hlinkClick r:id="rId2"/>
              </a:rPr>
              <a:t>asterix</a:t>
            </a: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4219574" cy="674712"/>
          </a:xfrm>
        </p:spPr>
        <p:txBody>
          <a:bodyPr>
            <a:noAutofit/>
          </a:bodyPr>
          <a:lstStyle/>
          <a:p>
            <a:r>
              <a:rPr lang="cs-CZ" u="sng" dirty="0" smtClean="0">
                <a:solidFill>
                  <a:srgbClr val="FFC000"/>
                </a:solidFill>
              </a:rPr>
              <a:t>ÚPADEK EGYPTA</a:t>
            </a:r>
            <a:endParaRPr lang="cs-CZ" u="sng" dirty="0">
              <a:solidFill>
                <a:srgbClr val="FFC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801634" y="3140968"/>
            <a:ext cx="6120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764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6021288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nl-NL" dirty="0"/>
              <a:t>AUTOR NEUVEDEN. </a:t>
            </a:r>
            <a:r>
              <a:rPr lang="nl-NL" i="1" dirty="0"/>
              <a:t>Achetaton</a:t>
            </a:r>
            <a:r>
              <a:rPr lang="nl-NL" dirty="0"/>
              <a:t> [online]. [cit. 10.12.2012]. Dostupný na WWW: http://www.iulius.wz.cz/achetaton.htm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CK ALEX. </a:t>
            </a:r>
            <a:r>
              <a:rPr lang="cs-CZ" i="1" dirty="0"/>
              <a:t>novinky.cz</a:t>
            </a:r>
            <a:r>
              <a:rPr lang="cs-CZ" dirty="0"/>
              <a:t> [online]. [cit. 10.12.2012]. Dostupný na WWW: http://www.novinky.cz/cestovani/leto-u-more/204810-hitem-letosni-dovolene-je-potapeni-to-nejkvalitnejsi-vas-ceka-u-egyptskeho-pobrezi-rudeho-more.html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</a:t>
            </a:r>
            <a:r>
              <a:rPr lang="cs-CZ" i="1" dirty="0"/>
              <a:t>společenské nauky-dějepis</a:t>
            </a:r>
            <a:r>
              <a:rPr lang="cs-CZ" dirty="0"/>
              <a:t> [online]. [cit. 10.12.2012]. Dostupný na WWW: http://sn.spsnome.cz/Dejepis/%AEivotVeStarov%ECk%E9mEgypt%EC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</a:t>
            </a:r>
            <a:r>
              <a:rPr lang="cs-CZ" i="1" dirty="0" err="1"/>
              <a:t>hatshepsut</a:t>
            </a:r>
            <a:r>
              <a:rPr lang="cs-CZ" dirty="0"/>
              <a:t> [online]. [cit. 10.12.2012]. Dostupný na WWW: http://takebackhalloween.org/hatshepsut/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</a:t>
            </a:r>
            <a:r>
              <a:rPr lang="cs-CZ" i="1" dirty="0"/>
              <a:t>Britanica.com</a:t>
            </a:r>
            <a:r>
              <a:rPr lang="cs-CZ" dirty="0"/>
              <a:t> [online]. [cit. 10.12.2012]. Dostupný na WWW: http://</a:t>
            </a:r>
            <a:r>
              <a:rPr lang="cs-CZ" dirty="0" smtClean="0"/>
              <a:t>kids.britannica.com/comptons/art-143572/During-the-New-Kingdom-period-Egypt-became-a-Mediterranean-empire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</a:t>
            </a:r>
            <a:r>
              <a:rPr lang="cs-CZ" i="1" dirty="0"/>
              <a:t>Nejznámější faraoni :: </a:t>
            </a:r>
            <a:r>
              <a:rPr lang="cs-CZ" i="1" dirty="0" err="1"/>
              <a:t>Historywebka</a:t>
            </a:r>
            <a:r>
              <a:rPr lang="cs-CZ" dirty="0"/>
              <a:t> [online]. [cit. 10.12.2012]. Dostupný na WWW: http://historywebka.webnode.cz/news/nejznamejsi-faraoni/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1555278" cy="53610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Zdroje: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723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318973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video o Germánech na našem území.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80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1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accent2">
                  <a:lumMod val="60000"/>
                  <a:lumOff val="40000"/>
                </a:schemeClr>
              </a:solidFill>
              <a:latin typeface="Tahoma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accent2">
                  <a:lumMod val="60000"/>
                  <a:lumOff val="40000"/>
                </a:schemeClr>
              </a:solidFill>
              <a:latin typeface="Tahoma" charset="0"/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solidFill>
                <a:schemeClr val="bg1">
                  <a:lumMod val="95000"/>
                </a:schemeClr>
              </a:solidFill>
              <a:latin typeface="Tahoma" charset="0"/>
              <a:ea typeface="Calibri" pitchFamily="34" charset="0"/>
            </a:endParaRPr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9287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199</TotalTime>
  <Words>354</Words>
  <Application>Microsoft Office PowerPoint</Application>
  <PresentationFormat>Předvádění na obrazovce (4:3)</PresentationFormat>
  <Paragraphs>98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Mylar</vt:lpstr>
      <vt:lpstr>Snímek 1</vt:lpstr>
      <vt:lpstr>EGYPT</vt:lpstr>
      <vt:lpstr>Snímek 3</vt:lpstr>
      <vt:lpstr>ZEMĚDĚLSTVÍ</vt:lpstr>
      <vt:lpstr>ŘEMESLO A OBCHOD</vt:lpstr>
      <vt:lpstr>SJEDNOCENÍ EGYPTA</vt:lpstr>
      <vt:lpstr>SPOLEČNOST     video - faraon</vt:lpstr>
      <vt:lpstr>ROZKVĚT EGYPTA</vt:lpstr>
      <vt:lpstr>Thutmos III.</vt:lpstr>
      <vt:lpstr>ÚPADEK EGYPTA</vt:lpstr>
      <vt:lpstr>Zdroje: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nedbal</cp:lastModifiedBy>
  <cp:revision>25</cp:revision>
  <dcterms:created xsi:type="dcterms:W3CDTF">2012-12-10T16:53:34Z</dcterms:created>
  <dcterms:modified xsi:type="dcterms:W3CDTF">2012-12-13T07:54:16Z</dcterms:modified>
</cp:coreProperties>
</file>