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0" r:id="rId4"/>
    <p:sldId id="259" r:id="rId5"/>
    <p:sldId id="261" r:id="rId6"/>
    <p:sldId id="262" r:id="rId7"/>
    <p:sldId id="265" r:id="rId8"/>
    <p:sldId id="266" r:id="rId9"/>
    <p:sldId id="257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43455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0802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4780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9559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8281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8618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33734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8271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3524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15533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4469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EA67B-8C0E-469C-BC26-152EDFF34F34}" type="datetimeFigureOut">
              <a:rPr lang="cs-CZ" smtClean="0"/>
              <a:pPr/>
              <a:t>4.12.2012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338AA-B06B-40F6-967E-5E327BFADF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5954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Zástupný symbol pro obsah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636340536"/>
              </p:ext>
            </p:extLst>
          </p:nvPr>
        </p:nvGraphicFramePr>
        <p:xfrm>
          <a:off x="214313" y="285751"/>
          <a:ext cx="8643938" cy="368535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21969"/>
                <a:gridCol w="4321969"/>
              </a:tblGrid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Autor výukového materiálu: 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Štěpánka Hrachovcová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Číslo projektu: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CZ.1.07/1.4.00/21.1526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Název: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VY_32_INOVACE_II.Z10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Vytvořeno: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15. 8. </a:t>
                      </a:r>
                      <a:r>
                        <a:rPr lang="cs-CZ" sz="1200" dirty="0"/>
                        <a:t>2012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Vzdělávací oblast: 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Člověk a příroda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Vzdělávací obor: 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Zeměpis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Tematický okruh: 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/>
                        <a:t>Obyvatelstvo a sídla </a:t>
                      </a:r>
                      <a:r>
                        <a:rPr lang="cs-CZ" sz="1200" dirty="0" smtClean="0"/>
                        <a:t>(Lidská </a:t>
                      </a:r>
                      <a:r>
                        <a:rPr lang="cs-CZ" sz="1200" dirty="0" smtClean="0"/>
                        <a:t>sídla)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Určeno pro: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9. </a:t>
                      </a:r>
                      <a:r>
                        <a:rPr lang="cs-CZ" sz="1200" dirty="0"/>
                        <a:t>ročník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4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Anotace: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Světová velkoměsta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b="0" smtClean="0">
                          <a:latin typeface="Calibri"/>
                          <a:ea typeface="Times New Roman"/>
                          <a:cs typeface="Times New Roman"/>
                        </a:rPr>
                        <a:t>Žáci do</a:t>
                      </a:r>
                      <a:r>
                        <a:rPr lang="cs-CZ" sz="1200" b="0" baseline="0" smtClean="0">
                          <a:latin typeface="Calibri"/>
                          <a:ea typeface="Times New Roman"/>
                          <a:cs typeface="Times New Roman"/>
                        </a:rPr>
                        <a:t> pracovního listu řeší jednotlivé úkoly, které se vztahují k 11 vybraným světovým velkoměstům. Procvičují si  orientaci na mapě, práci s měřítkem, práci s časovými pásmy. </a:t>
                      </a:r>
                      <a:endParaRPr lang="cs-CZ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Metodický pokyn: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smtClean="0"/>
                        <a:t>Materiál je vhodný pro skupinovou práci.  K řešení jednotlivých úkolů je potřeba</a:t>
                      </a:r>
                      <a:r>
                        <a:rPr lang="cs-CZ" sz="1200" baseline="0" smtClean="0"/>
                        <a:t> atlas, pravítko, případně kalkulačka.</a:t>
                      </a:r>
                      <a:endParaRPr lang="cs-CZ" sz="120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68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/>
                        <a:t>Autorem materiálu a všech jeho částí, není-li uvedeno jinak, </a:t>
                      </a:r>
                      <a:r>
                        <a:rPr lang="cs-CZ" sz="1200"/>
                        <a:t>je </a:t>
                      </a:r>
                      <a:r>
                        <a:rPr lang="cs-CZ" sz="1200" smtClean="0"/>
                        <a:t>Štěpánka Hrachovcová.</a:t>
                      </a:r>
                      <a:endParaRPr lang="cs-CZ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428625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30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orld Europe and Africa centered : free map, free blank map, free outline map, free base map : coasts, states, color (white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41" y="557972"/>
            <a:ext cx="8810531" cy="507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30834" y="188640"/>
            <a:ext cx="8496944" cy="36933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mtClean="0"/>
              <a:t>Přiřaďtě k číslům na mapě jednotlivá světová velkoměsta.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323528" y="5805264"/>
            <a:ext cx="8496944" cy="92333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mtClean="0"/>
              <a:t>New York		Bombaj		Káhira		Londýn		México</a:t>
            </a:r>
          </a:p>
          <a:p>
            <a:r>
              <a:rPr lang="cs-CZ" smtClean="0"/>
              <a:t>S</a:t>
            </a:r>
            <a:r>
              <a:rPr lang="cs-CZ" smtClean="0">
                <a:latin typeface="Calibri"/>
                <a:cs typeface="Calibri"/>
              </a:rPr>
              <a:t>ão Paulo		Moskva		Soul		Jakarta		Šanghaj</a:t>
            </a:r>
          </a:p>
          <a:p>
            <a:r>
              <a:rPr lang="cs-CZ" smtClean="0">
                <a:latin typeface="Calibri"/>
                <a:cs typeface="Calibri"/>
              </a:rPr>
              <a:t>Tokio</a:t>
            </a:r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2051720" y="1772816"/>
            <a:ext cx="648072" cy="28803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2699792" y="1916832"/>
            <a:ext cx="28803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1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4860032" y="2286164"/>
            <a:ext cx="1080120" cy="107082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5893830" y="3172326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2</a:t>
            </a:r>
            <a:endParaRPr lang="cs-CZ">
              <a:solidFill>
                <a:srgbClr val="7030A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786031" y="735087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3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V="1">
            <a:off x="7380312" y="908720"/>
            <a:ext cx="288032" cy="100811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7668344" y="724054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4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7" name="Přímá spojnice se šipkou 16"/>
          <p:cNvCxnSpPr/>
          <p:nvPr/>
        </p:nvCxnSpPr>
        <p:spPr>
          <a:xfrm flipH="1">
            <a:off x="6444208" y="3717032"/>
            <a:ext cx="792088" cy="64807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6174965" y="4338317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5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20" name="Přímá spojnice se šipkou 19"/>
          <p:cNvCxnSpPr/>
          <p:nvPr/>
        </p:nvCxnSpPr>
        <p:spPr>
          <a:xfrm>
            <a:off x="2628674" y="4365104"/>
            <a:ext cx="631480" cy="43204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3260154" y="4612486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6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23" name="Přímá spojnice se šipkou 22"/>
          <p:cNvCxnSpPr/>
          <p:nvPr/>
        </p:nvCxnSpPr>
        <p:spPr>
          <a:xfrm flipH="1" flipV="1">
            <a:off x="3995936" y="908720"/>
            <a:ext cx="583370" cy="39139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Přímá spojnice se šipkou 1033"/>
          <p:cNvCxnSpPr/>
          <p:nvPr/>
        </p:nvCxnSpPr>
        <p:spPr>
          <a:xfrm flipH="1">
            <a:off x="3107330" y="1497297"/>
            <a:ext cx="735782" cy="216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ovéPole 43"/>
          <p:cNvSpPr txBox="1"/>
          <p:nvPr/>
        </p:nvSpPr>
        <p:spPr>
          <a:xfrm>
            <a:off x="2901005" y="1523188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7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036" name="Přímá spojnice se šipkou 1035"/>
          <p:cNvCxnSpPr/>
          <p:nvPr/>
        </p:nvCxnSpPr>
        <p:spPr>
          <a:xfrm>
            <a:off x="7668344" y="1892520"/>
            <a:ext cx="792088" cy="39364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ovéPole 46"/>
          <p:cNvSpPr txBox="1"/>
          <p:nvPr/>
        </p:nvSpPr>
        <p:spPr>
          <a:xfrm>
            <a:off x="8428027" y="2144139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8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038" name="Přímá spojnice se šipkou 1037"/>
          <p:cNvCxnSpPr/>
          <p:nvPr/>
        </p:nvCxnSpPr>
        <p:spPr>
          <a:xfrm flipH="1">
            <a:off x="539552" y="2513471"/>
            <a:ext cx="432048" cy="84352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ovéPole 49"/>
          <p:cNvSpPr txBox="1"/>
          <p:nvPr/>
        </p:nvSpPr>
        <p:spPr>
          <a:xfrm>
            <a:off x="359977" y="3339198"/>
            <a:ext cx="3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9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040" name="Přímá spojnice se šipkou 1039"/>
          <p:cNvCxnSpPr/>
          <p:nvPr/>
        </p:nvCxnSpPr>
        <p:spPr>
          <a:xfrm>
            <a:off x="6174965" y="2636912"/>
            <a:ext cx="557275" cy="72008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ovéPole 52"/>
          <p:cNvSpPr txBox="1"/>
          <p:nvPr/>
        </p:nvSpPr>
        <p:spPr>
          <a:xfrm>
            <a:off x="6660677" y="3302987"/>
            <a:ext cx="50361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10</a:t>
            </a:r>
            <a:endParaRPr lang="cs-CZ">
              <a:solidFill>
                <a:srgbClr val="7030A0"/>
              </a:solidFill>
            </a:endParaRPr>
          </a:p>
        </p:txBody>
      </p:sp>
      <p:cxnSp>
        <p:nvCxnSpPr>
          <p:cNvPr id="1042" name="Přímá spojnice se šipkou 1041"/>
          <p:cNvCxnSpPr/>
          <p:nvPr/>
        </p:nvCxnSpPr>
        <p:spPr>
          <a:xfrm>
            <a:off x="7380312" y="2144139"/>
            <a:ext cx="936104" cy="677439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ovéPole 55"/>
          <p:cNvSpPr txBox="1"/>
          <p:nvPr/>
        </p:nvSpPr>
        <p:spPr>
          <a:xfrm>
            <a:off x="8280857" y="2725948"/>
            <a:ext cx="50631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rgbClr val="7030A0"/>
                </a:solidFill>
              </a:rPr>
              <a:t>11</a:t>
            </a:r>
            <a:endParaRPr lang="cs-CZ">
              <a:solidFill>
                <a:srgbClr val="7030A0"/>
              </a:solidFill>
            </a:endParaRPr>
          </a:p>
        </p:txBody>
      </p:sp>
      <p:sp>
        <p:nvSpPr>
          <p:cNvPr id="8" name="Tlačítko akce: Vlastní 7">
            <a:hlinkClick r:id="" action="ppaction://hlinkshowjump?jump=nextslide" highlightClick="1"/>
          </p:cNvPr>
          <p:cNvSpPr/>
          <p:nvPr/>
        </p:nvSpPr>
        <p:spPr>
          <a:xfrm>
            <a:off x="215516" y="4981814"/>
            <a:ext cx="1080120" cy="650771"/>
          </a:xfrm>
          <a:prstGeom prst="actionButtonBlank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mtClean="0">
                <a:solidFill>
                  <a:schemeClr val="tx1"/>
                </a:solidFill>
              </a:rPr>
              <a:t>ŘEŠENÍ</a:t>
            </a:r>
            <a:endParaRPr lang="cs-CZ">
              <a:solidFill>
                <a:schemeClr val="tx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400092" y="5229200"/>
            <a:ext cx="67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smtClean="0"/>
              <a:t>obr.č. 1</a:t>
            </a:r>
            <a:endParaRPr lang="cs-CZ" sz="1200"/>
          </a:p>
        </p:txBody>
      </p:sp>
    </p:spTree>
    <p:extLst>
      <p:ext uri="{BB962C8B-B14F-4D97-AF65-F5344CB8AC3E}">
        <p14:creationId xmlns:p14="http://schemas.microsoft.com/office/powerpoint/2010/main" xmlns="" val="273574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orld Europe and Africa centered : free map, free blank map, free outline map, free base map : coasts, states, color (white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41" y="659350"/>
            <a:ext cx="8810531" cy="507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Přímá spojnice se šipkou 5"/>
          <p:cNvCxnSpPr/>
          <p:nvPr/>
        </p:nvCxnSpPr>
        <p:spPr>
          <a:xfrm>
            <a:off x="2051720" y="1772816"/>
            <a:ext cx="648072" cy="28803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2375756" y="2024974"/>
            <a:ext cx="88439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New York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4860032" y="2286164"/>
            <a:ext cx="1080120" cy="107082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5400092" y="3274913"/>
            <a:ext cx="8528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Káhira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400599" y="666610"/>
            <a:ext cx="88502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Moskva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V="1">
            <a:off x="7380312" y="908720"/>
            <a:ext cx="288032" cy="100811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7668344" y="724054"/>
            <a:ext cx="93925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Soul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17" name="Přímá spojnice se šipkou 16"/>
          <p:cNvCxnSpPr/>
          <p:nvPr/>
        </p:nvCxnSpPr>
        <p:spPr>
          <a:xfrm flipH="1">
            <a:off x="6444208" y="3717032"/>
            <a:ext cx="792088" cy="64807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5940152" y="4365104"/>
            <a:ext cx="77487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Jakarta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20" name="Přímá spojnice se šipkou 19"/>
          <p:cNvCxnSpPr/>
          <p:nvPr/>
        </p:nvCxnSpPr>
        <p:spPr>
          <a:xfrm>
            <a:off x="2628674" y="4365104"/>
            <a:ext cx="631480" cy="43204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3260154" y="4612486"/>
            <a:ext cx="102746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S</a:t>
            </a:r>
            <a:r>
              <a:rPr lang="cs-CZ" sz="1400" b="1" smtClean="0">
                <a:solidFill>
                  <a:srgbClr val="7030A0"/>
                </a:solidFill>
                <a:latin typeface="Calibri"/>
                <a:cs typeface="Calibri"/>
              </a:rPr>
              <a:t>ão Paulo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23" name="Přímá spojnice se šipkou 22"/>
          <p:cNvCxnSpPr/>
          <p:nvPr/>
        </p:nvCxnSpPr>
        <p:spPr>
          <a:xfrm flipH="1" flipV="1">
            <a:off x="3995936" y="908720"/>
            <a:ext cx="583370" cy="39139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Přímá spojnice se šipkou 1033"/>
          <p:cNvCxnSpPr/>
          <p:nvPr/>
        </p:nvCxnSpPr>
        <p:spPr>
          <a:xfrm flipH="1">
            <a:off x="3107330" y="1497297"/>
            <a:ext cx="735782" cy="2160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ovéPole 43"/>
          <p:cNvSpPr txBox="1"/>
          <p:nvPr/>
        </p:nvSpPr>
        <p:spPr>
          <a:xfrm>
            <a:off x="2511477" y="1412776"/>
            <a:ext cx="7486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Londýn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1036" name="Přímá spojnice se šipkou 1035"/>
          <p:cNvCxnSpPr/>
          <p:nvPr/>
        </p:nvCxnSpPr>
        <p:spPr>
          <a:xfrm>
            <a:off x="7668344" y="1892520"/>
            <a:ext cx="792088" cy="39364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ovéPole 46"/>
          <p:cNvSpPr txBox="1"/>
          <p:nvPr/>
        </p:nvSpPr>
        <p:spPr>
          <a:xfrm>
            <a:off x="8097683" y="2202378"/>
            <a:ext cx="72278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Tokio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1038" name="Přímá spojnice se šipkou 1037"/>
          <p:cNvCxnSpPr/>
          <p:nvPr/>
        </p:nvCxnSpPr>
        <p:spPr>
          <a:xfrm flipH="1">
            <a:off x="539552" y="2513471"/>
            <a:ext cx="432048" cy="84352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Přímá spojnice se šipkou 1039"/>
          <p:cNvCxnSpPr/>
          <p:nvPr/>
        </p:nvCxnSpPr>
        <p:spPr>
          <a:xfrm>
            <a:off x="6174965" y="2636912"/>
            <a:ext cx="557275" cy="72008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ovéPole 52"/>
          <p:cNvSpPr txBox="1"/>
          <p:nvPr/>
        </p:nvSpPr>
        <p:spPr>
          <a:xfrm>
            <a:off x="6174965" y="3302987"/>
            <a:ext cx="9893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Bombaj</a:t>
            </a:r>
            <a:endParaRPr lang="cs-CZ" sz="1400" b="1">
              <a:solidFill>
                <a:srgbClr val="7030A0"/>
              </a:solidFill>
            </a:endParaRPr>
          </a:p>
        </p:txBody>
      </p:sp>
      <p:cxnSp>
        <p:nvCxnSpPr>
          <p:cNvPr id="1042" name="Přímá spojnice se šipkou 1041"/>
          <p:cNvCxnSpPr/>
          <p:nvPr/>
        </p:nvCxnSpPr>
        <p:spPr>
          <a:xfrm>
            <a:off x="7380312" y="2144139"/>
            <a:ext cx="936104" cy="677439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ovéPole 55"/>
          <p:cNvSpPr txBox="1"/>
          <p:nvPr/>
        </p:nvSpPr>
        <p:spPr>
          <a:xfrm>
            <a:off x="7848365" y="2725948"/>
            <a:ext cx="93881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Šanghaj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30834" y="3356992"/>
            <a:ext cx="856790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México</a:t>
            </a:r>
            <a:endParaRPr lang="cs-CZ" sz="1400" b="1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03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875385"/>
              </p:ext>
            </p:extLst>
          </p:nvPr>
        </p:nvGraphicFramePr>
        <p:xfrm>
          <a:off x="1524000" y="1268760"/>
          <a:ext cx="6096000" cy="453644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město</a:t>
                      </a:r>
                      <a:endParaRPr lang="cs-CZ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stát</a:t>
                      </a:r>
                      <a:endParaRPr lang="cs-CZ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světadíl</a:t>
                      </a:r>
                      <a:endParaRPr lang="cs-CZ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New York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Káhira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Bombaj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Soul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Moskva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Londýn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r>
                        <a:rPr lang="cs-CZ" smtClean="0">
                          <a:latin typeface="Calibri"/>
                          <a:cs typeface="Calibri"/>
                        </a:rPr>
                        <a:t>ão</a:t>
                      </a:r>
                      <a:r>
                        <a:rPr lang="cs-CZ" baseline="0" smtClean="0">
                          <a:latin typeface="Calibri"/>
                          <a:cs typeface="Calibri"/>
                        </a:rPr>
                        <a:t> Paulo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Jakarta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México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Šanghaj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Tokio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971600" y="47667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smtClean="0">
                <a:solidFill>
                  <a:schemeClr val="bg1"/>
                </a:solidFill>
              </a:rPr>
              <a:t>Doplň tabulku</a:t>
            </a:r>
            <a:endParaRPr lang="cs-CZ" sz="3200">
              <a:solidFill>
                <a:schemeClr val="bg1"/>
              </a:solidFill>
            </a:endParaRPr>
          </a:p>
        </p:txBody>
      </p:sp>
      <p:sp>
        <p:nvSpPr>
          <p:cNvPr id="2" name="Tlačítko akce: Vlastní 1">
            <a:hlinkClick r:id="" action="ppaction://hlinkshowjump?jump=nextslide" highlightClick="1"/>
          </p:cNvPr>
          <p:cNvSpPr/>
          <p:nvPr/>
        </p:nvSpPr>
        <p:spPr>
          <a:xfrm>
            <a:off x="251520" y="5733256"/>
            <a:ext cx="936104" cy="720080"/>
          </a:xfrm>
          <a:prstGeom prst="actionButtonBlank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smtClean="0">
                <a:solidFill>
                  <a:srgbClr val="7030A0"/>
                </a:solidFill>
              </a:rPr>
              <a:t>ŘEŠENÍ</a:t>
            </a:r>
            <a:endParaRPr lang="cs-CZ" b="1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7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3082443"/>
              </p:ext>
            </p:extLst>
          </p:nvPr>
        </p:nvGraphicFramePr>
        <p:xfrm>
          <a:off x="1524000" y="1340768"/>
          <a:ext cx="6096000" cy="453644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město</a:t>
                      </a:r>
                      <a:endParaRPr lang="cs-CZ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stát</a:t>
                      </a:r>
                      <a:endParaRPr lang="cs-CZ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/>
                        <a:t>světadíl</a:t>
                      </a:r>
                      <a:endParaRPr lang="cs-CZ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New York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USA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Severní Amerika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Káhira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Egypt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Afrika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Bombaj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Indie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Asie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Soul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Jižní Korea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Asie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Moskva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Rusko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Evropa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Londýn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Velká Británie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Evropa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r>
                        <a:rPr lang="cs-CZ" smtClean="0">
                          <a:latin typeface="Calibri"/>
                          <a:cs typeface="Calibri"/>
                        </a:rPr>
                        <a:t>ão</a:t>
                      </a:r>
                      <a:r>
                        <a:rPr lang="cs-CZ" baseline="0" smtClean="0">
                          <a:latin typeface="Calibri"/>
                          <a:cs typeface="Calibri"/>
                        </a:rPr>
                        <a:t> Paulo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Brazílie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Jižní Amerika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Jakarta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Indonésie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Asie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México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Mexiko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Střední Amerika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Šanghaj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Čína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Asie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Tokio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Japonsko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Asie</a:t>
                      </a:r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971600" y="47667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smtClean="0">
                <a:solidFill>
                  <a:schemeClr val="bg1"/>
                </a:solidFill>
              </a:rPr>
              <a:t>Doplň tabulku</a:t>
            </a:r>
            <a:endParaRPr lang="cs-CZ" sz="3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52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orld Europe and Africa centered : free map, free blank map, free outline map, free base map : coasts, states, color (white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972" y="568434"/>
            <a:ext cx="8810531" cy="507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2144863" y="1918242"/>
            <a:ext cx="88439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New York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789850" y="2460687"/>
            <a:ext cx="8528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Káhira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851543" y="885467"/>
            <a:ext cx="88502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Moskva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6772315" y="1566664"/>
            <a:ext cx="93925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Soul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6692567" y="3985319"/>
            <a:ext cx="77487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Jakarta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2748741" y="4369003"/>
            <a:ext cx="103262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S</a:t>
            </a:r>
            <a:r>
              <a:rPr lang="cs-CZ" sz="1400" b="1" smtClean="0">
                <a:solidFill>
                  <a:srgbClr val="7030A0"/>
                </a:solidFill>
                <a:latin typeface="Calibri"/>
                <a:cs typeface="Calibri"/>
              </a:rPr>
              <a:t>ão Paulo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2895932" y="1412776"/>
            <a:ext cx="7486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Londýn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47" name="TextovéPole 46"/>
          <p:cNvSpPr txBox="1"/>
          <p:nvPr/>
        </p:nvSpPr>
        <p:spPr>
          <a:xfrm>
            <a:off x="7848365" y="1894601"/>
            <a:ext cx="72278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Tokio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53" name="TextovéPole 52"/>
          <p:cNvSpPr txBox="1"/>
          <p:nvPr/>
        </p:nvSpPr>
        <p:spPr>
          <a:xfrm>
            <a:off x="5940152" y="2797966"/>
            <a:ext cx="9893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Bombaj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56" name="TextovéPole 55"/>
          <p:cNvSpPr txBox="1"/>
          <p:nvPr/>
        </p:nvSpPr>
        <p:spPr>
          <a:xfrm>
            <a:off x="7241943" y="2288400"/>
            <a:ext cx="93881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Šanghaj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59886" y="2460686"/>
            <a:ext cx="85679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400" b="1" smtClean="0">
                <a:solidFill>
                  <a:srgbClr val="7030A0"/>
                </a:solidFill>
              </a:rPr>
              <a:t>México</a:t>
            </a:r>
            <a:endParaRPr lang="cs-CZ" sz="1400" b="1">
              <a:solidFill>
                <a:srgbClr val="7030A0"/>
              </a:solidFill>
            </a:endParaRPr>
          </a:p>
        </p:txBody>
      </p:sp>
      <p:sp>
        <p:nvSpPr>
          <p:cNvPr id="9" name="Vývojový diagram: spojnice 8"/>
          <p:cNvSpPr/>
          <p:nvPr/>
        </p:nvSpPr>
        <p:spPr>
          <a:xfrm>
            <a:off x="1979712" y="1846234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Vývojový diagram: spojnice 30"/>
          <p:cNvSpPr/>
          <p:nvPr/>
        </p:nvSpPr>
        <p:spPr>
          <a:xfrm>
            <a:off x="901418" y="2410850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Vývojový diagram: spojnice 31"/>
          <p:cNvSpPr/>
          <p:nvPr/>
        </p:nvSpPr>
        <p:spPr>
          <a:xfrm>
            <a:off x="2587062" y="4293096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Vývojový diagram: spojnice 32"/>
          <p:cNvSpPr/>
          <p:nvPr/>
        </p:nvSpPr>
        <p:spPr>
          <a:xfrm>
            <a:off x="3781362" y="1461293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Vývojový diagram: spojnice 33"/>
          <p:cNvSpPr/>
          <p:nvPr/>
        </p:nvSpPr>
        <p:spPr>
          <a:xfrm>
            <a:off x="4789850" y="2234791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Vývojový diagram: spojnice 34"/>
          <p:cNvSpPr/>
          <p:nvPr/>
        </p:nvSpPr>
        <p:spPr>
          <a:xfrm>
            <a:off x="6120091" y="2581932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Vývojový diagram: spojnice 35"/>
          <p:cNvSpPr/>
          <p:nvPr/>
        </p:nvSpPr>
        <p:spPr>
          <a:xfrm>
            <a:off x="4592421" y="1228110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Vývojový diagram: spojnice 36"/>
          <p:cNvSpPr/>
          <p:nvPr/>
        </p:nvSpPr>
        <p:spPr>
          <a:xfrm>
            <a:off x="7668344" y="1846234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Vývojový diagram: spojnice 37"/>
          <p:cNvSpPr/>
          <p:nvPr/>
        </p:nvSpPr>
        <p:spPr>
          <a:xfrm>
            <a:off x="7327076" y="1901292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Vývojový diagram: spojnice 38"/>
          <p:cNvSpPr/>
          <p:nvPr/>
        </p:nvSpPr>
        <p:spPr>
          <a:xfrm>
            <a:off x="7319601" y="2130370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Vývojový diagram: spojnice 39"/>
          <p:cNvSpPr/>
          <p:nvPr/>
        </p:nvSpPr>
        <p:spPr>
          <a:xfrm>
            <a:off x="7171763" y="3664769"/>
            <a:ext cx="140363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8" name="Přímá spojnice 17"/>
          <p:cNvCxnSpPr/>
          <p:nvPr/>
        </p:nvCxnSpPr>
        <p:spPr>
          <a:xfrm flipH="1">
            <a:off x="1041781" y="1973300"/>
            <a:ext cx="937931" cy="4873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>
            <a:stCxn id="31" idx="5"/>
            <a:endCxn id="32" idx="6"/>
          </p:cNvCxnSpPr>
          <p:nvPr/>
        </p:nvCxnSpPr>
        <p:spPr>
          <a:xfrm>
            <a:off x="1021225" y="2533775"/>
            <a:ext cx="1706200" cy="18313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>
            <a:stCxn id="32" idx="7"/>
            <a:endCxn id="33" idx="3"/>
          </p:cNvCxnSpPr>
          <p:nvPr/>
        </p:nvCxnSpPr>
        <p:spPr>
          <a:xfrm flipV="1">
            <a:off x="2706869" y="1584218"/>
            <a:ext cx="1095049" cy="27299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>
            <a:stCxn id="33" idx="7"/>
            <a:endCxn id="36" idx="3"/>
          </p:cNvCxnSpPr>
          <p:nvPr/>
        </p:nvCxnSpPr>
        <p:spPr>
          <a:xfrm flipV="1">
            <a:off x="3901169" y="1351035"/>
            <a:ext cx="711808" cy="1313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41"/>
          <p:cNvCxnSpPr>
            <a:stCxn id="36" idx="4"/>
            <a:endCxn id="34" idx="7"/>
          </p:cNvCxnSpPr>
          <p:nvPr/>
        </p:nvCxnSpPr>
        <p:spPr>
          <a:xfrm>
            <a:off x="4662603" y="1372126"/>
            <a:ext cx="247054" cy="8837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44"/>
          <p:cNvCxnSpPr>
            <a:stCxn id="34" idx="4"/>
            <a:endCxn id="35" idx="6"/>
          </p:cNvCxnSpPr>
          <p:nvPr/>
        </p:nvCxnSpPr>
        <p:spPr>
          <a:xfrm>
            <a:off x="4860032" y="2378807"/>
            <a:ext cx="1400422" cy="2751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>
            <a:stCxn id="35" idx="4"/>
            <a:endCxn id="40" idx="5"/>
          </p:cNvCxnSpPr>
          <p:nvPr/>
        </p:nvCxnSpPr>
        <p:spPr>
          <a:xfrm>
            <a:off x="6190273" y="2725948"/>
            <a:ext cx="1101297" cy="10617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/>
          <p:cNvCxnSpPr>
            <a:stCxn id="40" idx="2"/>
            <a:endCxn id="39" idx="3"/>
          </p:cNvCxnSpPr>
          <p:nvPr/>
        </p:nvCxnSpPr>
        <p:spPr>
          <a:xfrm flipV="1">
            <a:off x="7171763" y="2253295"/>
            <a:ext cx="168394" cy="14834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51"/>
          <p:cNvCxnSpPr>
            <a:stCxn id="39" idx="6"/>
            <a:endCxn id="38" idx="1"/>
          </p:cNvCxnSpPr>
          <p:nvPr/>
        </p:nvCxnSpPr>
        <p:spPr>
          <a:xfrm flipH="1" flipV="1">
            <a:off x="7347632" y="1922383"/>
            <a:ext cx="112332" cy="2799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>
            <a:stCxn id="38" idx="6"/>
            <a:endCxn id="37" idx="6"/>
          </p:cNvCxnSpPr>
          <p:nvPr/>
        </p:nvCxnSpPr>
        <p:spPr>
          <a:xfrm flipV="1">
            <a:off x="7467439" y="1918242"/>
            <a:ext cx="341268" cy="550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289003" y="14001"/>
            <a:ext cx="86055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600" smtClean="0"/>
              <a:t>Vypočítejte přibližnou vzdušnou vzdálenost trasy  New York – Tokio v km, na mapě je trasa vyznačena červeně.</a:t>
            </a:r>
            <a:endParaRPr lang="cs-CZ" sz="1600"/>
          </a:p>
        </p:txBody>
      </p:sp>
      <p:sp>
        <p:nvSpPr>
          <p:cNvPr id="58" name="TextovéPole 57"/>
          <p:cNvSpPr txBox="1"/>
          <p:nvPr/>
        </p:nvSpPr>
        <p:spPr>
          <a:xfrm>
            <a:off x="3136884" y="6165304"/>
            <a:ext cx="231434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mtClean="0"/>
              <a:t>přibližně 41 200 km</a:t>
            </a:r>
            <a:endParaRPr lang="cs-CZ"/>
          </a:p>
        </p:txBody>
      </p:sp>
      <p:sp>
        <p:nvSpPr>
          <p:cNvPr id="59" name="Tlačítko akce: Vlastní 58">
            <a:hlinkClick r:id="" action="ppaction://noaction" highlightClick="1"/>
          </p:cNvPr>
          <p:cNvSpPr/>
          <p:nvPr/>
        </p:nvSpPr>
        <p:spPr>
          <a:xfrm>
            <a:off x="1508639" y="6082208"/>
            <a:ext cx="942145" cy="576064"/>
          </a:xfrm>
          <a:prstGeom prst="actionButtonBlank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mtClean="0">
                <a:solidFill>
                  <a:schemeClr val="tx1"/>
                </a:solidFill>
              </a:rPr>
              <a:t>ŘEŠENÍ</a:t>
            </a:r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58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4623" y="260648"/>
            <a:ext cx="7776864" cy="1044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dirty="0" smtClean="0"/>
              <a:t>Doplňte tabulku.</a:t>
            </a:r>
          </a:p>
          <a:p>
            <a:r>
              <a:rPr lang="cs-CZ" dirty="0" smtClean="0"/>
              <a:t>V Londýně je právě 20 </a:t>
            </a:r>
            <a:r>
              <a:rPr lang="cs-CZ" dirty="0" smtClean="0"/>
              <a:t>h , 14.8</a:t>
            </a:r>
            <a:r>
              <a:rPr lang="cs-CZ" dirty="0" smtClean="0"/>
              <a:t>. 2012</a:t>
            </a:r>
          </a:p>
          <a:p>
            <a:r>
              <a:rPr lang="cs-CZ" dirty="0" smtClean="0"/>
              <a:t>Doplňte do tabulky pomocí atlasu přibližný čas a datum v jednotlivých městech.</a:t>
            </a:r>
          </a:p>
          <a:p>
            <a:endParaRPr lang="cs-CZ" dirty="0" smtClean="0"/>
          </a:p>
          <a:p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6287978"/>
              </p:ext>
            </p:extLst>
          </p:nvPr>
        </p:nvGraphicFramePr>
        <p:xfrm>
          <a:off x="1403648" y="1628800"/>
          <a:ext cx="6096000" cy="4079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město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čas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datum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New York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México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r>
                        <a:rPr lang="cs-CZ" smtClean="0">
                          <a:latin typeface="Calibri"/>
                          <a:cs typeface="Calibri"/>
                        </a:rPr>
                        <a:t>ão Paulo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Moskva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Káhira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Bombaj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Jakarta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Soul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Šanghaj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Tokio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lačítko akce: Vlastní 3">
            <a:hlinkClick r:id="" action="ppaction://hlinkshowjump?jump=nextslide" highlightClick="1"/>
          </p:cNvPr>
          <p:cNvSpPr/>
          <p:nvPr/>
        </p:nvSpPr>
        <p:spPr>
          <a:xfrm>
            <a:off x="1508639" y="6082208"/>
            <a:ext cx="942145" cy="576064"/>
          </a:xfrm>
          <a:prstGeom prst="actionButtonBlank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mtClean="0">
                <a:solidFill>
                  <a:schemeClr val="tx1"/>
                </a:solidFill>
              </a:rPr>
              <a:t>ŘEŠENÍ</a:t>
            </a:r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7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9288902"/>
              </p:ext>
            </p:extLst>
          </p:nvPr>
        </p:nvGraphicFramePr>
        <p:xfrm>
          <a:off x="1403648" y="836712"/>
          <a:ext cx="6096000" cy="4079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město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čas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datum</a:t>
                      </a:r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New York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15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14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México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14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14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r>
                        <a:rPr lang="cs-CZ" smtClean="0">
                          <a:latin typeface="Calibri"/>
                          <a:cs typeface="Calibri"/>
                        </a:rPr>
                        <a:t>ão Paulo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16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14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Moskva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23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14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Káhira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21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14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Bombaj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0.30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15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Jakarta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2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15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Soul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4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15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Šanghaj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3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15</a:t>
                      </a:r>
                      <a:r>
                        <a:rPr lang="cs-CZ" dirty="0" smtClean="0"/>
                        <a:t>. 8</a:t>
                      </a:r>
                      <a:r>
                        <a:rPr lang="cs-CZ" dirty="0" smtClean="0"/>
                        <a:t>. 2012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Tokio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4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/>
                        <a:t>15</a:t>
                      </a:r>
                      <a:r>
                        <a:rPr lang="cs-CZ" smtClean="0"/>
                        <a:t>. 8</a:t>
                      </a:r>
                      <a:r>
                        <a:rPr lang="cs-CZ" smtClean="0"/>
                        <a:t>. </a:t>
                      </a:r>
                      <a:r>
                        <a:rPr lang="cs-CZ" dirty="0" smtClean="0"/>
                        <a:t>2012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0980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908720"/>
            <a:ext cx="8424936" cy="5539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mtClean="0"/>
              <a:t>Zdroje informací a obrázků:</a:t>
            </a:r>
          </a:p>
          <a:p>
            <a:r>
              <a:rPr lang="cs-CZ" sz="1200" smtClean="0"/>
              <a:t>obr.č.1</a:t>
            </a:r>
            <a:r>
              <a:rPr lang="cs-CZ" sz="1200" smtClean="0">
                <a:solidFill>
                  <a:prstClr val="black"/>
                </a:solidFill>
                <a:cs typeface="Arial" pitchFamily="34" charset="0"/>
              </a:rPr>
              <a:t>[cit</a:t>
            </a:r>
            <a:r>
              <a:rPr lang="cs-CZ" sz="120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cs-CZ" sz="1200" smtClean="0">
                <a:solidFill>
                  <a:prstClr val="black"/>
                </a:solidFill>
                <a:cs typeface="Arial" pitchFamily="34" charset="0"/>
              </a:rPr>
              <a:t>2012-08-14]   </a:t>
            </a:r>
            <a:r>
              <a:rPr lang="cs-CZ" sz="1200" smtClean="0"/>
              <a:t>http://d-maps.com/carte.php?lib=world_europe_and_africa_centered_map&amp;num_car=13185&amp;lang=en</a:t>
            </a:r>
            <a:endParaRPr lang="cs-CZ" sz="1200"/>
          </a:p>
        </p:txBody>
      </p:sp>
    </p:spTree>
    <p:extLst>
      <p:ext uri="{BB962C8B-B14F-4D97-AF65-F5344CB8AC3E}">
        <p14:creationId xmlns:p14="http://schemas.microsoft.com/office/powerpoint/2010/main" xmlns="" val="29623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406</Words>
  <Application>Microsoft Office PowerPoint</Application>
  <PresentationFormat>Předvádění na obrazovce (4:3)</PresentationFormat>
  <Paragraphs>171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hracst</dc:creator>
  <cp:lastModifiedBy>Jirka</cp:lastModifiedBy>
  <cp:revision>27</cp:revision>
  <dcterms:created xsi:type="dcterms:W3CDTF">2012-08-10T14:37:12Z</dcterms:created>
  <dcterms:modified xsi:type="dcterms:W3CDTF">2012-12-04T18:49:58Z</dcterms:modified>
</cp:coreProperties>
</file>