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  <p:sldMasterId id="2147483865" r:id="rId2"/>
  </p:sldMasterIdLst>
  <p:notesMasterIdLst>
    <p:notesMasterId r:id="rId21"/>
  </p:notesMasterIdLst>
  <p:sldIdLst>
    <p:sldId id="279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80" r:id="rId19"/>
    <p:sldId id="281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69" autoAdjust="0"/>
    <p:restoredTop sz="94737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75B9972-F484-4C64-9B7D-4D710040DD79}" type="datetimeFigureOut">
              <a:rPr lang="cs-CZ"/>
              <a:pPr>
                <a:defRPr/>
              </a:pPr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186FE438-B118-4466-95B3-1CFBBDC820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8486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2E7E85-ED1A-46DB-B5BB-E080746D5D2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422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C3376F-9906-47FA-AE0D-047813FCAC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19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44EB9C-8241-4E95-AFDA-27DD76B995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560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5CBB6-83A4-4572-BA11-784A419B97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944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814164-D487-4390-A7F8-55A4BA2869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195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69F4B3-DC2E-4B50-A873-9A066DC3AC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772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C0665B-3A03-45FC-919D-07FED36ACB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7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50B71-78B1-4082-9743-0C240684BA4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867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39BC3F-665D-4B1E-83B7-59150ABFA91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573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8F73A6-B8C2-47E5-A7FF-DF507CE7BE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104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D9AFE4-2DAE-4029-A2D8-69547F07C4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7157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2E7E85-ED1A-46DB-B5BB-E080746D5D2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C3376F-9906-47FA-AE0D-047813FCAC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44EB9C-8241-4E95-AFDA-27DD76B995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5CBB6-83A4-4572-BA11-784A419B97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814164-D487-4390-A7F8-55A4BA2869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69F4B3-DC2E-4B50-A873-9A066DC3AC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C0665B-3A03-45FC-919D-07FED36ACB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A50B71-78B1-4082-9743-0C240684BA4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39BC3F-665D-4B1E-83B7-59150ABFA91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8F73A6-B8C2-47E5-A7FF-DF507CE7BE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D9AFE4-2DAE-4029-A2D8-69547F07C4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2217C97-79C7-4475-9336-702CD4103D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057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D2217C97-79C7-4475-9336-702CD4103D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forum.valka.cz/files/nabukadnezaruv_palac_137.jpg" TargetMode="External"/><Relationship Id="rId3" Type="http://schemas.openxmlformats.org/officeDocument/2006/relationships/hyperlink" Target="http://www.historicus.pl/mapy/star/sargon.jpg" TargetMode="External"/><Relationship Id="rId7" Type="http://schemas.openxmlformats.org/officeDocument/2006/relationships/hyperlink" Target="http://www.traveldigest.cz/wp-content/uploads/semiramis.jpg" TargetMode="External"/><Relationship Id="rId2" Type="http://schemas.openxmlformats.org/officeDocument/2006/relationships/hyperlink" Target="http://sumerianshakespeare.com/media/sargon$5B1$5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meni.euweb.cz/obsah/mezopotamie/visutzahrady.jpg" TargetMode="External"/><Relationship Id="rId11" Type="http://schemas.openxmlformats.org/officeDocument/2006/relationships/hyperlink" Target="http://www.office.microsoft.com/" TargetMode="External"/><Relationship Id="rId5" Type="http://schemas.openxmlformats.org/officeDocument/2006/relationships/hyperlink" Target="http://historika.fabulator.cz/ilustrace/zakonik.jpg" TargetMode="External"/><Relationship Id="rId10" Type="http://schemas.openxmlformats.org/officeDocument/2006/relationships/hyperlink" Target="http://1.bp.blogspot.com/_lQ1mj4GtYYI/TF_oos4xRVI/AAAAAAAABcw/oWKX_Y1uokY/s1600/IshtarLionIconFacingRight.jpg" TargetMode="External"/><Relationship Id="rId4" Type="http://schemas.openxmlformats.org/officeDocument/2006/relationships/hyperlink" Target="http://www.misanecek.estranky.cz/img/picture/1/chammurapi.jpg" TargetMode="External"/><Relationship Id="rId9" Type="http://schemas.openxmlformats.org/officeDocument/2006/relationships/hyperlink" Target="http://nd05.jxs.cz/587/365/b4937cc13a_77571788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_01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Osobnosti starověké 	Mezopotámie 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6. ročník – Mezopotámie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Mgr. Lenka Kudrnová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2492896"/>
            <a:ext cx="7930883" cy="2432561"/>
          </a:xfrm>
        </p:spPr>
        <p:txBody>
          <a:bodyPr/>
          <a:lstStyle/>
          <a:p>
            <a:r>
              <a:rPr lang="cs-CZ" dirty="0" smtClean="0"/>
              <a:t>Osobnosti starověké Mezopotámie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546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an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725144"/>
            <a:ext cx="6512511" cy="1224136"/>
          </a:xfrm>
        </p:spPr>
        <p:txBody>
          <a:bodyPr/>
          <a:lstStyle/>
          <a:p>
            <a:pPr algn="ctr"/>
            <a:r>
              <a:rPr lang="cs-CZ" dirty="0" err="1" smtClean="0"/>
              <a:t>Sargon</a:t>
            </a:r>
            <a:r>
              <a:rPr lang="cs-CZ" dirty="0" smtClean="0"/>
              <a:t>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55776" y="731520"/>
            <a:ext cx="6264696" cy="3777600"/>
          </a:xfrm>
        </p:spPr>
        <p:txBody>
          <a:bodyPr>
            <a:noAutofit/>
          </a:bodyPr>
          <a:lstStyle/>
          <a:p>
            <a:r>
              <a:rPr lang="cs-CZ" sz="2400" dirty="0" smtClean="0"/>
              <a:t>byl semitského původu, nejprve zastával úřad na dvoře v </a:t>
            </a:r>
            <a:r>
              <a:rPr lang="cs-CZ" sz="2400" dirty="0" err="1" smtClean="0"/>
              <a:t>Kiši</a:t>
            </a:r>
            <a:endParaRPr lang="cs-CZ" sz="2400" dirty="0" smtClean="0"/>
          </a:p>
          <a:p>
            <a:r>
              <a:rPr lang="cs-CZ" sz="2400" dirty="0" smtClean="0"/>
              <a:t>svrhl krále </a:t>
            </a:r>
            <a:r>
              <a:rPr lang="cs-CZ" sz="2400" dirty="0" err="1" smtClean="0"/>
              <a:t>Kiše</a:t>
            </a:r>
            <a:r>
              <a:rPr lang="cs-CZ" sz="2400" dirty="0" smtClean="0"/>
              <a:t> a zřídil vlastní knížectví s centrem v </a:t>
            </a:r>
            <a:r>
              <a:rPr lang="cs-CZ" sz="2400" dirty="0" err="1" smtClean="0"/>
              <a:t>Akkadu</a:t>
            </a:r>
            <a:endParaRPr lang="cs-CZ" sz="2400" dirty="0" smtClean="0"/>
          </a:p>
          <a:p>
            <a:r>
              <a:rPr lang="cs-CZ" sz="2400" dirty="0" smtClean="0"/>
              <a:t>porazil krále </a:t>
            </a:r>
            <a:r>
              <a:rPr lang="cs-CZ" sz="2400" dirty="0" err="1" smtClean="0"/>
              <a:t>Ummy</a:t>
            </a:r>
            <a:r>
              <a:rPr lang="cs-CZ" sz="2400" dirty="0" smtClean="0"/>
              <a:t>, připojil si jižní Mezopotámii, další výboje vedl směrem západním a severním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okolo roku 2 330 př. n. l. založil první velkou říši na území Mezopotámie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72" y="980728"/>
            <a:ext cx="1785938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2318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301208"/>
            <a:ext cx="6512511" cy="1080120"/>
          </a:xfrm>
        </p:spPr>
        <p:txBody>
          <a:bodyPr/>
          <a:lstStyle/>
          <a:p>
            <a:pPr algn="ctr"/>
            <a:r>
              <a:rPr lang="cs-CZ" dirty="0" err="1"/>
              <a:t>Sargon</a:t>
            </a:r>
            <a:r>
              <a:rPr lang="cs-CZ" dirty="0"/>
              <a:t> 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353664"/>
          </a:xfrm>
        </p:spPr>
        <p:txBody>
          <a:bodyPr>
            <a:noAutofit/>
          </a:bodyPr>
          <a:lstStyle/>
          <a:p>
            <a:r>
              <a:rPr lang="cs-CZ" sz="2400" dirty="0" smtClean="0"/>
              <a:t>armáda zajišťovala chod státu – dohlížela zejména na obchod a výběr daní</a:t>
            </a:r>
          </a:p>
          <a:p>
            <a:r>
              <a:rPr lang="cs-CZ" sz="2400" dirty="0" smtClean="0"/>
              <a:t>armáda byla velmi krutá, při dobytí města strhla hradby a obyvatele pobila nebo zotročila</a:t>
            </a:r>
          </a:p>
          <a:p>
            <a:r>
              <a:rPr lang="cs-CZ" sz="2400" dirty="0" smtClean="0"/>
              <a:t>na dobytých územích byla vrchní správa vykonávána dosazeným členem královské rodiny</a:t>
            </a:r>
          </a:p>
          <a:p>
            <a:r>
              <a:rPr lang="cs-CZ" sz="2400" dirty="0" smtClean="0"/>
              <a:t>vysoké daně a dávky způsobovaly mnohá povstání, která musela být vojensky potlačena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135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085184"/>
            <a:ext cx="6512511" cy="1143000"/>
          </a:xfrm>
        </p:spPr>
        <p:txBody>
          <a:bodyPr/>
          <a:lstStyle/>
          <a:p>
            <a:r>
              <a:rPr lang="cs-CZ" sz="3200" dirty="0" smtClean="0"/>
              <a:t>Územní rozsah </a:t>
            </a:r>
            <a:r>
              <a:rPr lang="cs-CZ" sz="3200" dirty="0" err="1" smtClean="0"/>
              <a:t>Sargonovy</a:t>
            </a:r>
            <a:r>
              <a:rPr lang="cs-CZ" sz="3200" dirty="0" smtClean="0"/>
              <a:t> říše</a:t>
            </a:r>
            <a:br>
              <a:rPr lang="cs-CZ" sz="3200" dirty="0" smtClean="0"/>
            </a:br>
            <a:r>
              <a:rPr lang="cs-CZ" sz="3200" dirty="0" smtClean="0"/>
              <a:t>(mapa v polském jazyce)</a:t>
            </a:r>
            <a:endParaRPr lang="cs-CZ" sz="3200" dirty="0"/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934075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749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445224"/>
            <a:ext cx="6512511" cy="1224136"/>
          </a:xfrm>
        </p:spPr>
        <p:txBody>
          <a:bodyPr/>
          <a:lstStyle/>
          <a:p>
            <a:pPr algn="ctr"/>
            <a:r>
              <a:rPr lang="cs-CZ" dirty="0" err="1" smtClean="0"/>
              <a:t>Chamurapi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609528" y="548680"/>
            <a:ext cx="5922912" cy="482453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jeho jméno se též může vyskytnout v podobě </a:t>
            </a:r>
            <a:r>
              <a:rPr lang="cs-CZ" sz="2400" dirty="0" err="1" smtClean="0"/>
              <a:t>Chamurabi</a:t>
            </a:r>
            <a:endParaRPr lang="cs-CZ" sz="2400" dirty="0" smtClean="0"/>
          </a:p>
          <a:p>
            <a:r>
              <a:rPr lang="cs-CZ" sz="2400" dirty="0" smtClean="0"/>
              <a:t>byl šestým králem </a:t>
            </a:r>
            <a:r>
              <a:rPr lang="cs-CZ" sz="2400" dirty="0" err="1" smtClean="0"/>
              <a:t>starobabylónské</a:t>
            </a:r>
            <a:r>
              <a:rPr lang="cs-CZ" sz="2400" dirty="0" smtClean="0"/>
              <a:t> říše</a:t>
            </a:r>
          </a:p>
          <a:p>
            <a:r>
              <a:rPr lang="cs-CZ" sz="2400" dirty="0" smtClean="0"/>
              <a:t>vládl v letech 1792 – 1750 př. n. l.</a:t>
            </a:r>
          </a:p>
          <a:p>
            <a:r>
              <a:rPr lang="cs-CZ" sz="2400" dirty="0" smtClean="0"/>
              <a:t>byl schopný válečník a diplomat, nejdůležitějším počinem však bylo sepsání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zákoníku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/>
              <a:t> </a:t>
            </a:r>
            <a:r>
              <a:rPr lang="cs-CZ" sz="2400" dirty="0"/>
              <a:t>n</a:t>
            </a:r>
            <a:r>
              <a:rPr lang="cs-CZ" sz="2400" dirty="0" smtClean="0"/>
              <a:t>ejprve upevnil osobní moc v říši opíraje se při tom o náboženství (boha </a:t>
            </a:r>
            <a:r>
              <a:rPr lang="cs-CZ" sz="2400" dirty="0" err="1" smtClean="0"/>
              <a:t>Mardúka</a:t>
            </a:r>
            <a:r>
              <a:rPr lang="cs-CZ" sz="2400" dirty="0" smtClean="0"/>
              <a:t>) a zlikvidoval rozpory mezi panovníkem a kněžími</a:t>
            </a:r>
            <a:endParaRPr lang="cs-CZ" sz="2400" dirty="0"/>
          </a:p>
        </p:txBody>
      </p:sp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94" y="1628800"/>
            <a:ext cx="2286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0595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/>
              <a:t>Chamurapi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vládl 43 let</a:t>
            </a:r>
          </a:p>
          <a:p>
            <a:r>
              <a:rPr lang="cs-CZ" sz="2400" dirty="0" smtClean="0"/>
              <a:t>dobyl sumerská města na jihu Mezopotámie</a:t>
            </a:r>
          </a:p>
          <a:p>
            <a:r>
              <a:rPr lang="cs-CZ" sz="2400" dirty="0" smtClean="0"/>
              <a:t>reorganizoval státní správu – vytvořil byrokratický aparát se vzdělanými a schopnými úředníky</a:t>
            </a:r>
          </a:p>
          <a:p>
            <a:r>
              <a:rPr lang="cs-CZ" sz="2400" dirty="0" smtClean="0"/>
              <a:t>v čele krajů říše stáli místodržící</a:t>
            </a:r>
          </a:p>
          <a:p>
            <a:r>
              <a:rPr lang="cs-CZ" sz="2400" dirty="0" smtClean="0"/>
              <a:t>nechal budovat zavlažovací kanály, stavěl četné chrámy zasvěcené </a:t>
            </a:r>
            <a:r>
              <a:rPr lang="cs-CZ" sz="2400" dirty="0" err="1" smtClean="0"/>
              <a:t>Mardúkovi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78158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589240"/>
            <a:ext cx="6512511" cy="1080120"/>
          </a:xfrm>
        </p:spPr>
        <p:txBody>
          <a:bodyPr/>
          <a:lstStyle/>
          <a:p>
            <a:r>
              <a:rPr lang="cs-CZ" dirty="0" err="1" smtClean="0"/>
              <a:t>Chamurapiho</a:t>
            </a:r>
            <a:r>
              <a:rPr lang="cs-CZ" dirty="0" smtClean="0"/>
              <a:t> zákoník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83768" y="404664"/>
            <a:ext cx="6048672" cy="511256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pochází přibližně z roku 1686 př. n. l. a je jedním z nejstarších zákoníků</a:t>
            </a:r>
          </a:p>
          <a:p>
            <a:r>
              <a:rPr lang="cs-CZ" sz="2400" dirty="0" smtClean="0"/>
              <a:t>je vyrytý do čedičové stély, v jejíž horní části je zobrazen král klanící se před bohem slunce a spravedlnosti </a:t>
            </a:r>
            <a:r>
              <a:rPr lang="cs-CZ" sz="2400" dirty="0" err="1" smtClean="0"/>
              <a:t>Šamašem</a:t>
            </a:r>
            <a:endParaRPr lang="cs-CZ" sz="2400" dirty="0" smtClean="0"/>
          </a:p>
          <a:p>
            <a:r>
              <a:rPr lang="cs-CZ" sz="2400" dirty="0" smtClean="0"/>
              <a:t>původně byl umístěn v chrámu v </a:t>
            </a:r>
            <a:r>
              <a:rPr lang="cs-CZ" sz="2400" dirty="0" err="1" smtClean="0"/>
              <a:t>Siparu</a:t>
            </a:r>
            <a:r>
              <a:rPr lang="cs-CZ" sz="2400" dirty="0" smtClean="0"/>
              <a:t>, odtud ji Elamité ve 12 stol. př. n. l. odvezli do města </a:t>
            </a:r>
            <a:r>
              <a:rPr lang="cs-CZ" sz="2400" dirty="0" err="1" smtClean="0"/>
              <a:t>Súsy</a:t>
            </a:r>
            <a:endParaRPr lang="cs-CZ" sz="2400" dirty="0" smtClean="0"/>
          </a:p>
          <a:p>
            <a:r>
              <a:rPr lang="cs-CZ" sz="2400" dirty="0" smtClean="0"/>
              <a:t>nyní se nachází v Louvre</a:t>
            </a:r>
          </a:p>
          <a:p>
            <a:r>
              <a:rPr lang="cs-CZ" sz="2400" dirty="0" smtClean="0"/>
              <a:t>zákoník obsahuje 282 tematicky řazených článků</a:t>
            </a:r>
          </a:p>
          <a:p>
            <a:r>
              <a:rPr lang="cs-CZ" sz="2400" dirty="0" err="1" smtClean="0"/>
              <a:t>Chamurapi</a:t>
            </a:r>
            <a:r>
              <a:rPr lang="cs-CZ" sz="2400" dirty="0" smtClean="0"/>
              <a:t> chtěl sjednotit již existující zákonodárství</a:t>
            </a:r>
            <a:endParaRPr lang="cs-CZ" sz="2400" dirty="0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8720"/>
            <a:ext cx="2337435" cy="3183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4958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517232"/>
            <a:ext cx="6512511" cy="1152128"/>
          </a:xfrm>
        </p:spPr>
        <p:txBody>
          <a:bodyPr/>
          <a:lstStyle/>
          <a:p>
            <a:r>
              <a:rPr lang="cs-CZ" dirty="0" err="1"/>
              <a:t>Chamurapiho</a:t>
            </a:r>
            <a:r>
              <a:rPr lang="cs-CZ" dirty="0"/>
              <a:t> zákoník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6416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zákoník řeší právní problémy rodiny, soukromého vlastnictví a majetku </a:t>
            </a:r>
            <a:r>
              <a:rPr lang="cs-CZ" sz="2400" dirty="0"/>
              <a:t>obecně, </a:t>
            </a:r>
            <a:r>
              <a:rPr lang="cs-CZ" sz="2400" dirty="0" smtClean="0"/>
              <a:t>obchodu, cen </a:t>
            </a:r>
            <a:r>
              <a:rPr lang="cs-CZ" sz="2400" dirty="0"/>
              <a:t>a </a:t>
            </a:r>
            <a:r>
              <a:rPr lang="cs-CZ" sz="2400" dirty="0" smtClean="0"/>
              <a:t>mezd, půjček </a:t>
            </a:r>
            <a:r>
              <a:rPr lang="cs-CZ" sz="2400" dirty="0"/>
              <a:t>a jejich splácení, </a:t>
            </a:r>
            <a:r>
              <a:rPr lang="cs-CZ" sz="2400" dirty="0" smtClean="0"/>
              <a:t>násilných zločinů, </a:t>
            </a:r>
            <a:r>
              <a:rPr lang="cs-CZ" sz="2400" dirty="0"/>
              <a:t>postavení různých společenských vrstev včetně </a:t>
            </a:r>
            <a:r>
              <a:rPr lang="cs-CZ" sz="2400" dirty="0" smtClean="0"/>
              <a:t>otroků</a:t>
            </a:r>
          </a:p>
          <a:p>
            <a:r>
              <a:rPr lang="cs-CZ" sz="2400" dirty="0" smtClean="0"/>
              <a:t>je velmi krutý, zavádí zákon odvety</a:t>
            </a:r>
          </a:p>
          <a:p>
            <a:r>
              <a:rPr lang="cs-CZ" sz="2400" dirty="0" smtClean="0"/>
              <a:t>nedá se však prokázat, že jeho ustanovení byla běžně uplatňována</a:t>
            </a:r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Př</a:t>
            </a:r>
            <a:r>
              <a:rPr lang="cs-CZ" sz="2400" dirty="0" smtClean="0"/>
              <a:t>: pokud se zřítí dům a zabije syna majitele, bude zabit syn stavitele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02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589240"/>
            <a:ext cx="6512511" cy="936104"/>
          </a:xfrm>
        </p:spPr>
        <p:txBody>
          <a:bodyPr/>
          <a:lstStyle/>
          <a:p>
            <a:pPr algn="ctr"/>
            <a:r>
              <a:rPr lang="cs-CZ" dirty="0" smtClean="0"/>
              <a:t>Semiramis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45424" cy="464169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byla legendární asyrskou královnou, která vládla v letech 811 – 808 př. n. l. jako regentka za nezletilého syna </a:t>
            </a:r>
            <a:r>
              <a:rPr lang="cs-CZ" sz="2400" dirty="0" err="1" smtClean="0"/>
              <a:t>Adadniária</a:t>
            </a:r>
            <a:r>
              <a:rPr lang="cs-CZ" sz="2400" dirty="0" smtClean="0"/>
              <a:t> III.</a:t>
            </a:r>
          </a:p>
          <a:p>
            <a:r>
              <a:rPr lang="cs-CZ" sz="2400" dirty="0" smtClean="0"/>
              <a:t>podle legendy nechala zbudovat slavné visuté zahrady v Babylóně, jiné zdroje hovoří o tom, že je pro ni nechal postavit její manžel, aby se jí nestýskalo po horském prostředí</a:t>
            </a:r>
          </a:p>
          <a:p>
            <a:r>
              <a:rPr lang="cs-CZ" sz="2400" dirty="0" smtClean="0"/>
              <a:t>podle historiků však pocházejí z pozdější doby, dodnes se však nedochovaly</a:t>
            </a:r>
          </a:p>
          <a:p>
            <a:r>
              <a:rPr lang="cs-CZ" sz="2400" dirty="0" smtClean="0"/>
              <a:t>o jejím životě hovoří spousta legend – mimo jiné prý vedla vojska do </a:t>
            </a:r>
            <a:r>
              <a:rPr lang="cs-CZ" sz="2400" dirty="0" err="1" smtClean="0"/>
              <a:t>Baktrie</a:t>
            </a:r>
            <a:r>
              <a:rPr lang="cs-CZ" sz="2400" dirty="0" smtClean="0"/>
              <a:t> a Indie, usilovala o život vlastnímu synu a vedla velmi zhýralý život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28214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Jakpak asi vypadaly?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50" y="404664"/>
            <a:ext cx="4713351" cy="311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5619"/>
            <a:ext cx="3619500" cy="3112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96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589240"/>
            <a:ext cx="6512511" cy="1080120"/>
          </a:xfrm>
        </p:spPr>
        <p:txBody>
          <a:bodyPr/>
          <a:lstStyle/>
          <a:p>
            <a:pPr algn="ctr"/>
            <a:r>
              <a:rPr lang="cs-CZ" dirty="0" err="1" smtClean="0"/>
              <a:t>Nabukadnesar</a:t>
            </a:r>
            <a:r>
              <a:rPr lang="cs-CZ" dirty="0" smtClean="0"/>
              <a:t>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45696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byl nejvýznamnějším z </a:t>
            </a:r>
            <a:r>
              <a:rPr lang="cs-CZ" sz="2400" dirty="0" err="1" smtClean="0"/>
              <a:t>novobabylónských</a:t>
            </a:r>
            <a:r>
              <a:rPr lang="cs-CZ" sz="2400" dirty="0" smtClean="0"/>
              <a:t> králů, vládl v 7. a 6. stol. př. n. l.</a:t>
            </a:r>
          </a:p>
          <a:p>
            <a:r>
              <a:rPr lang="cs-CZ" sz="2400" dirty="0" smtClean="0"/>
              <a:t>vedl boje s judským královstvím, zničil Jeruzalém včetně Šalamounova chrámu</a:t>
            </a:r>
          </a:p>
          <a:p>
            <a:r>
              <a:rPr lang="cs-CZ" sz="2400" dirty="0" smtClean="0"/>
              <a:t>připojil také Sýrii, Palestinu a Egypt</a:t>
            </a:r>
          </a:p>
          <a:p>
            <a:r>
              <a:rPr lang="cs-CZ" sz="2400" dirty="0" smtClean="0"/>
              <a:t>válčil také s Arábií</a:t>
            </a:r>
          </a:p>
          <a:p>
            <a:r>
              <a:rPr lang="cs-CZ" sz="2400" dirty="0" smtClean="0"/>
              <a:t>byl velmi krutý – posledního judského krále, kterého chytil na útěku potrestal tak, že před ním nejprve nechal pobít všechny jeho děti, pak mu dal vyloupnout oči a v řetězech jej nechal zemřít v babylónském vězení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3041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517232"/>
            <a:ext cx="6512511" cy="1080120"/>
          </a:xfrm>
        </p:spPr>
        <p:txBody>
          <a:bodyPr/>
          <a:lstStyle/>
          <a:p>
            <a:pPr algn="ctr"/>
            <a:r>
              <a:rPr lang="cs-CZ" dirty="0" err="1"/>
              <a:t>Nabukadnesar</a:t>
            </a:r>
            <a:r>
              <a:rPr lang="cs-CZ" dirty="0"/>
              <a:t> II.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404664"/>
            <a:ext cx="7992888" cy="518457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zveleboval svou říši, zejména Babylón, který měl být odrazem jeho slávy</a:t>
            </a:r>
          </a:p>
          <a:p>
            <a:r>
              <a:rPr lang="cs-CZ" sz="2400" dirty="0" smtClean="0"/>
              <a:t>budoval četné svatyně, k čemuž jej vedla jednak zbožnost, jednak i ekonomické zisky, neboť svatyně měly pod kontrolou produkty a příjmy z rozsáhlého území, které přímo spravovaly</a:t>
            </a:r>
          </a:p>
          <a:p>
            <a:r>
              <a:rPr lang="cs-CZ" sz="2400" dirty="0" smtClean="0"/>
              <a:t>vybudoval hradby kolem Babylónu – 20 km dlouhé a až 25 m vysoké – zdobené glazovanými cihlami</a:t>
            </a:r>
          </a:p>
          <a:p>
            <a:r>
              <a:rPr lang="cs-CZ" sz="2400" dirty="0" smtClean="0"/>
              <a:t>přístup do města umožňovalo 8 bran, ze severu to byla </a:t>
            </a:r>
            <a:r>
              <a:rPr lang="cs-CZ" sz="2400" dirty="0" err="1" smtClean="0"/>
              <a:t>Ištařina</a:t>
            </a:r>
            <a:r>
              <a:rPr lang="cs-CZ" sz="2400" dirty="0" smtClean="0"/>
              <a:t> brána – zdobená býky, draky, žlutými a modrými lvy</a:t>
            </a:r>
          </a:p>
          <a:p>
            <a:r>
              <a:rPr lang="cs-CZ" sz="2400" dirty="0" smtClean="0"/>
              <a:t>dle některých zdrojů právě on vystavěl proslulé visuté zahrady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650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4372168"/>
            <a:ext cx="7910264" cy="1143000"/>
          </a:xfrm>
        </p:spPr>
        <p:txBody>
          <a:bodyPr/>
          <a:lstStyle/>
          <a:p>
            <a:pPr algn="ctr"/>
            <a:r>
              <a:rPr lang="cs-CZ" dirty="0" err="1" smtClean="0"/>
              <a:t>Nabukadnesarův</a:t>
            </a:r>
            <a:r>
              <a:rPr lang="cs-CZ" dirty="0" smtClean="0"/>
              <a:t> palác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78"/>
            <a:ext cx="7072313" cy="3499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0206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085184"/>
            <a:ext cx="6512511" cy="1296144"/>
          </a:xfrm>
        </p:spPr>
        <p:txBody>
          <a:bodyPr/>
          <a:lstStyle/>
          <a:p>
            <a:pPr algn="ctr"/>
            <a:r>
              <a:rPr lang="cs-CZ" dirty="0" err="1" smtClean="0"/>
              <a:t>Ištařina</a:t>
            </a:r>
            <a:r>
              <a:rPr lang="cs-CZ" dirty="0" smtClean="0"/>
              <a:t> brána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4762500" cy="3505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126" y="1844824"/>
            <a:ext cx="36290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0328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400" dirty="0" smtClean="0"/>
              <a:t>Jak se jmenoval panovník, který založil první velkou říši na území Mezopotámie? Kdy to bylo?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/>
              <a:t>Jak se jmenoval oblíbený bůh </a:t>
            </a:r>
            <a:r>
              <a:rPr lang="cs-CZ" sz="2400" dirty="0" err="1" smtClean="0"/>
              <a:t>Chamurapiho</a:t>
            </a:r>
            <a:r>
              <a:rPr lang="cs-CZ" sz="2400" dirty="0" smtClean="0"/>
              <a:t>?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/>
              <a:t>Co víš o </a:t>
            </a:r>
            <a:r>
              <a:rPr lang="cs-CZ" sz="2400" dirty="0" err="1" smtClean="0"/>
              <a:t>Chamurapiho</a:t>
            </a:r>
            <a:r>
              <a:rPr lang="cs-CZ" sz="2400" dirty="0" smtClean="0"/>
              <a:t> zákoníku? Porovnej ho s dnešními zákony.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/>
              <a:t>Kdo zvelebil Babylón? Čím se proslavil tento panovník?</a:t>
            </a:r>
          </a:p>
          <a:p>
            <a:pPr marL="502920" indent="-457200">
              <a:buFont typeface="+mj-lt"/>
              <a:buAutoNum type="arabicPeriod"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406" y="4293096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4960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872717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22. 10.  2012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6. ročník - Mezopotámie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starověké Mezopotámie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Sargon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I.,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Chamurapi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Semiramis,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Nabukadesar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II., Babylón,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Ištařina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brána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0937562"/>
              </p:ext>
            </p:extLst>
          </p:nvPr>
        </p:nvGraphicFramePr>
        <p:xfrm>
          <a:off x="857250" y="857250"/>
          <a:ext cx="7358063" cy="15543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9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11884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Výkladový</a:t>
                      </a:r>
                      <a:r>
                        <a:rPr lang="cs-CZ" sz="1800" baseline="0" dirty="0" smtClean="0"/>
                        <a:t> materiál obsahově rozvíjející učebnici dějepisu pro 6. ročník. Časová dotace cca 25 min. Materiál obsahuje několik opakovacích otázek, které vyplývají z prezentace, proto neobsahují řešení. </a:t>
                      </a:r>
                      <a:endParaRPr lang="cs-CZ" sz="1800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3636879"/>
              </p:ext>
            </p:extLst>
          </p:nvPr>
        </p:nvGraphicFramePr>
        <p:xfrm>
          <a:off x="827584" y="2420888"/>
          <a:ext cx="7358063" cy="40696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05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118815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tvorba.</a:t>
                      </a:r>
                      <a:endParaRPr lang="cs-CZ" sz="1800" dirty="0" smtClean="0"/>
                    </a:p>
                    <a:p>
                      <a:r>
                        <a:rPr lang="cs-CZ" sz="1800" dirty="0" smtClean="0"/>
                        <a:t>Zdroje obrazového materiálu: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http://sumerianshakespeare.com/media/sargon$5B1$5D.jpg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http://www.historicus.pl/mapy/star/sargon.jpg</a:t>
                      </a:r>
                      <a:endParaRPr lang="cs-CZ" sz="18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http://www.misanecek.estranky.cz/img/picture/1/chammurapi.jpg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http://historika.fabulator.cz/ilustrace/zakonik.jpg</a:t>
                      </a:r>
                      <a:endParaRPr lang="cs-CZ" sz="1800" u="none" strike="noStrike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http://umeni.euweb.cz/obsah/mezopotamie/visutzahrady.jpg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http://www.traveldigest.cz/wp-content/uploads/semiramis.jpg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http://forum.valka.cz/files/nabukadnezaruv_palac_137.jpg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http://nd05.jxs.cz/587/365/b4937cc13a_77571788_o2.jpg</a:t>
                      </a:r>
                      <a:endParaRPr lang="cs-CZ" sz="18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http://1.bp.blogspot.com/_lQ1mj4GtYYI/TF_oos4xRVI/AAAAAAAABcw/oWKX_Y1uokY/s1600/IshtarLionIconFacingRight.jpg</a:t>
                      </a:r>
                      <a:endParaRPr lang="cs-CZ" sz="1800" u="sng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otevřená galerie </a:t>
                      </a:r>
                      <a:r>
                        <a:rPr lang="cs-CZ" sz="1800" baseline="0" dirty="0" smtClean="0">
                          <a:hlinkClick r:id="rId11"/>
                        </a:rPr>
                        <a:t>www.office.microsoft.com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659</TotalTime>
  <Words>853</Words>
  <Application>Microsoft Office PowerPoint</Application>
  <PresentationFormat>Předvádění na obrazovce (4:3)</PresentationFormat>
  <Paragraphs>100</Paragraphs>
  <Slides>18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Aerodynamika</vt:lpstr>
      <vt:lpstr>Prezentace aplikace PowerPoint</vt:lpstr>
      <vt:lpstr>Osobnosti starověké Mezopotámie</vt:lpstr>
      <vt:lpstr>Sargon I.</vt:lpstr>
      <vt:lpstr>Sargon I.</vt:lpstr>
      <vt:lpstr>Územní rozsah Sargonovy říše (mapa v polském jazyce)</vt:lpstr>
      <vt:lpstr>Chamurapi</vt:lpstr>
      <vt:lpstr>Chamurapi</vt:lpstr>
      <vt:lpstr>Chamurapiho zákoník</vt:lpstr>
      <vt:lpstr>Chamurapiho zákoník</vt:lpstr>
      <vt:lpstr>Semiramis</vt:lpstr>
      <vt:lpstr>Jakpak asi vypadaly?</vt:lpstr>
      <vt:lpstr>Nabukadnesar II.</vt:lpstr>
      <vt:lpstr>Nabukadnesar II.</vt:lpstr>
      <vt:lpstr>Nabukadnesarův palác</vt:lpstr>
      <vt:lpstr>Ištařina brána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Vrata</dc:creator>
  <cp:lastModifiedBy>Lenka </cp:lastModifiedBy>
  <cp:revision>80</cp:revision>
  <dcterms:created xsi:type="dcterms:W3CDTF">2008-01-14T17:54:50Z</dcterms:created>
  <dcterms:modified xsi:type="dcterms:W3CDTF">2012-12-13T10:21:47Z</dcterms:modified>
</cp:coreProperties>
</file>