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1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0680DC-EAC1-4E88-9626-FC42CD8A441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86BFE3-7BC4-4059-888B-AE60896D2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691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86BFE3-7BC4-4059-888B-AE60896D291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797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86BFE3-7BC4-4059-888B-AE60896D291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82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86BFE3-7BC4-4059-888B-AE60896D2917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704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92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89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66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74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3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964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39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20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9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85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43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129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F8BF92-B2F3-4861-8F3D-9079CFBC738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833AC1-3E68-4EBC-B36F-4B9A5A67F1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972/677/8562bbb3fa_32518322_o2.jpg" TargetMode="External"/><Relationship Id="rId13" Type="http://schemas.openxmlformats.org/officeDocument/2006/relationships/hyperlink" Target="http://t2.gstatic.com/images?q=tbn:ANd9GcTMTjHxQzM-auaYtUmQ22RKUYmSwyrOM3WGwuldZPcYXe5GGklSzXJXMlXxXQ" TargetMode="External"/><Relationship Id="rId3" Type="http://schemas.openxmlformats.org/officeDocument/2006/relationships/hyperlink" Target="http://upload.wikimedia.org/wikipedia/commons/thumb/f/f9/Hatschepsuttempel.jpg/250px-Hatschepsuttempel.jpg" TargetMode="External"/><Relationship Id="rId7" Type="http://schemas.openxmlformats.org/officeDocument/2006/relationships/hyperlink" Target="http://www.ingema.net/mapy/thutmose-m.jpg" TargetMode="External"/><Relationship Id="rId12" Type="http://schemas.openxmlformats.org/officeDocument/2006/relationships/hyperlink" Target="http://oko.yin.cz/6/kralovna-nefertiti/kralovna-nefertiti.jpg" TargetMode="External"/><Relationship Id="rId17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opelky.cz/text_img/3766ODQ.jpg" TargetMode="External"/><Relationship Id="rId16" Type="http://schemas.openxmlformats.org/officeDocument/2006/relationships/hyperlink" Target="http://upload.wikimedia.org/wikipedia/commons/thumb/d/d6/Hitt_Egypt_1450_bc.svg/440px-Hitt_Egypt_1450_bc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d01.jxs.cz/202/108/016504708c_4572561_o2.jpg" TargetMode="External"/><Relationship Id="rId11" Type="http://schemas.openxmlformats.org/officeDocument/2006/relationships/hyperlink" Target="http://www.eucebnice.cz/literatura/egypt/egypt_anch.jpg" TargetMode="External"/><Relationship Id="rId5" Type="http://schemas.openxmlformats.org/officeDocument/2006/relationships/hyperlink" Target="http://217.115.252.254:1572/Dokumenty%20pro%20studenty/Dvo%C5%99%C3%A1k%20Martin/2.%20Starov%C4%9Bk/1.%20Egypt/1.%20Architektura/1.%20Monument%C3%A1ln%C3%AD%20architektura/1.%20Chr%C3%A1my/4.%20Chr%C3%A1m%20boha%20Amona%20v%20Karnaku/2.%20Chr%C3%A1m%20boha%20Amona%20v%20Karnaku.jpeg" TargetMode="External"/><Relationship Id="rId15" Type="http://schemas.openxmlformats.org/officeDocument/2006/relationships/hyperlink" Target="http://www.starovekyegypt.net/architektura/images/381.gif" TargetMode="External"/><Relationship Id="rId10" Type="http://schemas.openxmlformats.org/officeDocument/2006/relationships/hyperlink" Target="http://www.worldhistory1a.homestead.com/files/aton.jpg" TargetMode="External"/><Relationship Id="rId4" Type="http://schemas.openxmlformats.org/officeDocument/2006/relationships/hyperlink" Target="http://upload.wikimedia.org/wikipedia/commons/b/bc/TuthmosisIII-2.JPG" TargetMode="External"/><Relationship Id="rId9" Type="http://schemas.openxmlformats.org/officeDocument/2006/relationships/hyperlink" Target="http://upload.wikimedia.org/wikipedia/commons/thumb/7/7c/Akhenaten_statue.jpg/150px-Akhenaten_statue.jpg" TargetMode="External"/><Relationship Id="rId14" Type="http://schemas.openxmlformats.org/officeDocument/2006/relationships/hyperlink" Target="http://upload.wikimedia.org/wikipedia/commons/thumb/2/2f/Egypt-statue.jpg/241px-Egypt-statu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_02</a:t>
            </a:r>
            <a:r>
              <a:rPr lang="cs-CZ" sz="2800" dirty="0" smtClean="0">
                <a:latin typeface="Arial" charset="0"/>
              </a:rPr>
              <a:t> 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Egyptští 		faraóni - osobnosti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– Egypt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2465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Egyptští Faraóni - osobnosti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072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Hatšepsut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proslulá královna – žena faraon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patří do 18. dynastie faraonů a vládla v letech 1479 – 1457 př. n. l.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její jméno se vyskytuje v mnohých podobách, její trůnní jméno zní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Maatkare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byla dcerou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Thutmose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I. a manželkou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Thutmose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II., který krátce po nástupu na trůn zemřel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proto se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Hatšepsut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ujala vlády, nejprve za syna nižší manželky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Thutmose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III., poté jako plnoprávný faraon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3100"/>
            <a:ext cx="20574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531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Hatšepsut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původní královská tradice vyžadovala na trůně muže, proto se při reprezentaci i na uměleckých dílech objevovala oblečena jako faraon (falešný vous)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teprve později byla zobrazována jako žena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aby přesvědčila kněží o právoplatnosti své vlády, rozšířila mýtus, že není pouhou smrtelnicí, ale dcerou boha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Amona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její vláda byla obdobím prosperity, rozvíjela obchod, vědy a poznání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téměř neválčila – jen jednou vyslala výpravu do Núbie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zorganizovala obchodní výpravu do tajemné země Pun</a:t>
            </a:r>
            <a:r>
              <a:rPr lang="cs-CZ" sz="2400" dirty="0" smtClean="0"/>
              <a:t>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5093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Hatšepsutin</a:t>
            </a:r>
            <a:r>
              <a:rPr lang="cs-CZ" dirty="0" smtClean="0"/>
              <a:t> zádušní chrám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stojí v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Dér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-el-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Báhrí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spolu se svatyní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nachází se na západním břehu Nilu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naproti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Karnaku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přilepen na horský masiv a částečně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zapuštěn do skály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dílem nejvynalézavějšího architekta starověkého Egypta – </a:t>
            </a:r>
            <a:r>
              <a:rPr lang="cs-CZ" sz="2400" dirty="0" err="1" smtClean="0">
                <a:solidFill>
                  <a:srgbClr val="C00000"/>
                </a:solidFill>
              </a:rPr>
              <a:t>Senenmuta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egypštšině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se chrám jmenoval </a:t>
            </a:r>
            <a:r>
              <a:rPr lang="cs-CZ" sz="2400" dirty="0" err="1" smtClean="0">
                <a:solidFill>
                  <a:srgbClr val="C00000"/>
                </a:solidFill>
              </a:rPr>
              <a:t>Džeser</a:t>
            </a:r>
            <a:r>
              <a:rPr lang="cs-CZ" sz="2400" dirty="0" smtClean="0">
                <a:solidFill>
                  <a:srgbClr val="C00000"/>
                </a:solidFill>
              </a:rPr>
              <a:t> – </a:t>
            </a:r>
            <a:r>
              <a:rPr lang="cs-CZ" sz="2400" dirty="0" err="1" smtClean="0">
                <a:solidFill>
                  <a:srgbClr val="C00000"/>
                </a:solidFill>
              </a:rPr>
              <a:t>Džeseru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(nejposvátnější z posvátných)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6" y="1124736"/>
            <a:ext cx="2881313" cy="2016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474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Thutmose</a:t>
            </a:r>
            <a:r>
              <a:rPr lang="cs-CZ" dirty="0" smtClean="0"/>
              <a:t>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 jedním </a:t>
            </a:r>
            <a:r>
              <a:rPr lang="cs-CZ" sz="2400" dirty="0" smtClean="0">
                <a:solidFill>
                  <a:srgbClr val="C00000"/>
                </a:solidFill>
              </a:rPr>
              <a:t>z nejvýznamnějších egyptských faraonů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 synem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Thutmose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II. a jeho vedlejší manželky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Eset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vládl přibližně v letech 1479 – 1425 př. n. l., poté co  zemřela královna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Hatšepsut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která za něj vládla jako regentka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starší literatura uvádí, že začal po uchopení moci ničit sochy a nápisy se jménem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Hatšepsut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z důvodu pomsty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novější zkoumání dokazují, že k ničení památek došlo až ke konci jeho vlády – nikdo však neví proč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považován za jednoho z </a:t>
            </a:r>
            <a:r>
              <a:rPr lang="cs-CZ" sz="2400" dirty="0" smtClean="0">
                <a:solidFill>
                  <a:srgbClr val="C00000"/>
                </a:solidFill>
              </a:rPr>
              <a:t>největších válečníků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pořádal 17 válečných výprav</a:t>
            </a: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73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err="1"/>
              <a:t>Thutmose</a:t>
            </a:r>
            <a:r>
              <a:rPr lang="cs-CZ" dirty="0"/>
              <a:t> III.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2658" y="1196752"/>
            <a:ext cx="5108942" cy="53549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říše za jeho vlády dosáhla </a:t>
            </a:r>
            <a:r>
              <a:rPr lang="cs-CZ" sz="2400" dirty="0" smtClean="0">
                <a:solidFill>
                  <a:srgbClr val="C00000"/>
                </a:solidFill>
              </a:rPr>
              <a:t>obrovského územního rozsahu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– dobyl značnou část Núbie, území dnešní Libye i jižní pobřeží Kypru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 dobytém území stavěl pevnosti a zanechával vojenské posádky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zvláštností je, že bojoval pouze v létě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proslavit se také svou </a:t>
            </a:r>
            <a:r>
              <a:rPr lang="cs-CZ" sz="2400" dirty="0" smtClean="0">
                <a:solidFill>
                  <a:srgbClr val="C00000"/>
                </a:solidFill>
              </a:rPr>
              <a:t>stavitelskou činností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nejvýznamnější stavbou je dostavba chrámu boha </a:t>
            </a:r>
            <a:r>
              <a:rPr lang="cs-CZ" sz="2400" dirty="0" err="1" smtClean="0">
                <a:solidFill>
                  <a:srgbClr val="C00000"/>
                </a:solidFill>
              </a:rPr>
              <a:t>Amona</a:t>
            </a:r>
            <a:r>
              <a:rPr lang="cs-CZ" sz="2400" dirty="0" smtClean="0">
                <a:solidFill>
                  <a:srgbClr val="C00000"/>
                </a:solidFill>
              </a:rPr>
              <a:t> v </a:t>
            </a:r>
            <a:r>
              <a:rPr lang="cs-CZ" sz="2400" dirty="0" err="1" smtClean="0">
                <a:solidFill>
                  <a:srgbClr val="C00000"/>
                </a:solidFill>
              </a:rPr>
              <a:t>Karnaku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zbytky jím vystavěných chrámů nalezneme v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Abydu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Kuftu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Dendeře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Kom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Ombu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i jinde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8" y="836712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426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chrám boha </a:t>
            </a:r>
            <a:r>
              <a:rPr lang="cs-CZ" dirty="0" err="1" smtClean="0"/>
              <a:t>amona</a:t>
            </a:r>
            <a:r>
              <a:rPr lang="cs-CZ" dirty="0" smtClean="0"/>
              <a:t> v </a:t>
            </a:r>
            <a:r>
              <a:rPr lang="cs-CZ" dirty="0" err="1" smtClean="0"/>
              <a:t>karnaku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5798" y="1564544"/>
            <a:ext cx="8686800" cy="226298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5486400" cy="2185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98765"/>
            <a:ext cx="3952875" cy="3170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745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Thutmose</a:t>
            </a:r>
            <a:r>
              <a:rPr lang="cs-CZ" dirty="0"/>
              <a:t> III.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25658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pohřben v </a:t>
            </a:r>
            <a:r>
              <a:rPr lang="cs-CZ" sz="2400" dirty="0" smtClean="0">
                <a:solidFill>
                  <a:srgbClr val="C00000"/>
                </a:solidFill>
              </a:rPr>
              <a:t>Údolí králů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jeho hrobku objevil </a:t>
            </a:r>
            <a:r>
              <a:rPr lang="cs-CZ" sz="2400" dirty="0" smtClean="0">
                <a:solidFill>
                  <a:srgbClr val="C00000"/>
                </a:solidFill>
              </a:rPr>
              <a:t>Victor Loret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 únoru 1898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hrobka leží vysoko ve skalních útesech, přístup k ní je obtížný, chodba se noří příkře dolů a končí hlubokou jámou zapuštěnou do podlahy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pohřební komora je oválná se 4 postranními místnostmi (pro pohřební oběti)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hrobka </a:t>
            </a:r>
            <a:r>
              <a:rPr lang="cs-CZ" sz="2400" dirty="0" smtClean="0">
                <a:solidFill>
                  <a:srgbClr val="C00000"/>
                </a:solidFill>
              </a:rPr>
              <a:t>byla důkladně vykradena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podařilo se však objevit mumii faraóna (1881 v úkrytu v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Dér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el-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Bahrí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 pohřební komoře zůstal zdobený sarkofág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strop komory je vymalován  tak, aby připomínal oblohu – modře se žlutými hvězdami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stěny síně zdobí jedinečný přehled 741 bohů z knihy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Amduat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(kniha o tom, co je v podsvětí)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494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Hrobka </a:t>
            </a:r>
            <a:r>
              <a:rPr lang="cs-CZ" dirty="0" err="1" smtClean="0"/>
              <a:t>Thutmose</a:t>
            </a:r>
            <a:r>
              <a:rPr lang="cs-CZ" dirty="0" smtClean="0"/>
              <a:t>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15" y="1196763"/>
            <a:ext cx="3120390" cy="3313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000" contras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442"/>
          <a:stretch/>
        </p:blipFill>
        <p:spPr bwMode="auto">
          <a:xfrm>
            <a:off x="3231257" y="2549236"/>
            <a:ext cx="5086922" cy="3587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275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achnaton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jedna z </a:t>
            </a:r>
            <a:r>
              <a:rPr lang="cs-CZ" sz="2400" dirty="0" smtClean="0">
                <a:solidFill>
                  <a:srgbClr val="C00000"/>
                </a:solidFill>
              </a:rPr>
              <a:t>nejzáhadnějších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postav egyptských dějin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 trůn dosedl jako </a:t>
            </a:r>
            <a:r>
              <a:rPr lang="cs-CZ" sz="2400" dirty="0" err="1" smtClean="0">
                <a:solidFill>
                  <a:srgbClr val="C00000"/>
                </a:solidFill>
              </a:rPr>
              <a:t>Amenhotep</a:t>
            </a:r>
            <a:r>
              <a:rPr lang="cs-CZ" sz="2400" dirty="0" smtClean="0">
                <a:solidFill>
                  <a:srgbClr val="C00000"/>
                </a:solidFill>
              </a:rPr>
              <a:t> IV.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brzy se však </a:t>
            </a:r>
            <a:r>
              <a:rPr lang="cs-CZ" sz="2400" dirty="0" smtClean="0">
                <a:solidFill>
                  <a:srgbClr val="C00000"/>
                </a:solidFill>
              </a:rPr>
              <a:t>přejmenoval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protože se shlédl ve slunečním bohu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Atonovi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jehož kult prosazoval faraonův otec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jeho prvním závažným počinem bylo </a:t>
            </a:r>
            <a:r>
              <a:rPr lang="cs-CZ" sz="2400" dirty="0" smtClean="0">
                <a:solidFill>
                  <a:srgbClr val="C00000"/>
                </a:solidFill>
              </a:rPr>
              <a:t>postavení </a:t>
            </a:r>
            <a:r>
              <a:rPr lang="cs-CZ" sz="2400" dirty="0" err="1" smtClean="0">
                <a:solidFill>
                  <a:srgbClr val="C00000"/>
                </a:solidFill>
              </a:rPr>
              <a:t>Atonova</a:t>
            </a:r>
            <a:r>
              <a:rPr lang="cs-CZ" sz="2400" dirty="0" smtClean="0">
                <a:solidFill>
                  <a:srgbClr val="C00000"/>
                </a:solidFill>
              </a:rPr>
              <a:t> chrámu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Karnaku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čímž se dostal do rozporu s kněžími boha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Amona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(tehdy nejvýznamnějšího božstva)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chrám samotný byl situován směrem k východu slunce, nikoli směrem k jeho západu, což vnímali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Amonovi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kněží jako důkaz toho, že se k nim panovník obrací zády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roztržka mezi faraónem a </a:t>
            </a:r>
            <a:r>
              <a:rPr lang="cs-CZ" sz="2400" dirty="0" err="1" smtClean="0">
                <a:solidFill>
                  <a:srgbClr val="C00000"/>
                </a:solidFill>
              </a:rPr>
              <a:t>Amonovými</a:t>
            </a:r>
            <a:r>
              <a:rPr lang="cs-CZ" sz="2400" dirty="0" smtClean="0">
                <a:solidFill>
                  <a:srgbClr val="C00000"/>
                </a:solidFill>
              </a:rPr>
              <a:t> kněžími se stále prohlubovala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až skončila náboženskou revolucí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71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achnaton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53036" y="1268760"/>
            <a:ext cx="5738564" cy="518457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nechal vybudovat nové hlavní město říše -  </a:t>
            </a:r>
            <a:r>
              <a:rPr lang="cs-CZ" sz="2400" dirty="0" err="1" smtClean="0">
                <a:solidFill>
                  <a:srgbClr val="C00000"/>
                </a:solidFill>
              </a:rPr>
              <a:t>Achetaton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(obzor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Atonův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), více než 400 km severním směrem a přesídlil tam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poté začal potlačovat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Amonův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kult i uctívání všech tradičních bohů a bohyň Egypta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symbolem </a:t>
            </a:r>
            <a:r>
              <a:rPr lang="cs-CZ" sz="2400" dirty="0" smtClean="0">
                <a:solidFill>
                  <a:srgbClr val="C00000"/>
                </a:solidFill>
              </a:rPr>
              <a:t>jediného božstva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– boha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Atona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se stal sluneční kotouč, k němuž se vztahují paprsky zakončené symbolem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anch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(život)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státní postavení Egypta díky náboženské revoluci upadá – je izolován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2857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994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3352800" cy="359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86792"/>
            <a:ext cx="177165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4941168"/>
            <a:ext cx="3136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symbol boha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Atona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03232" y="4628176"/>
            <a:ext cx="1157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anch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94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achnaton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vládl kolem let 1367 – 1350 př. n. l.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na něj nahlíženo jako na snílka a blázna, který zanedbával své povinnosti a přivedl Egypt do záhuby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 prokázáno, že trpěl </a:t>
            </a:r>
            <a:r>
              <a:rPr lang="cs-CZ" sz="2400" dirty="0" smtClean="0">
                <a:solidFill>
                  <a:srgbClr val="C00000"/>
                </a:solidFill>
              </a:rPr>
              <a:t>hormonální poruchou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která měla neblahý vliv i na jeho psychický stav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 obdařen velmi dlouhým obličejem, hubenýma rukama a masitými rty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protože se nechal zobrazovat tak, jak skutečně vypadal, jeho podoba vyvolala velké množství spekulací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 vzdělaný a chytrý, ale trpěl </a:t>
            </a:r>
            <a:r>
              <a:rPr lang="cs-CZ" sz="2400" dirty="0" smtClean="0">
                <a:solidFill>
                  <a:srgbClr val="C00000"/>
                </a:solidFill>
              </a:rPr>
              <a:t>četnými záchvaty a vidinami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na základě kterých věřil, že je v přímém spojení s bohem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Atonem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33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achnaton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nebyl vojevůdce a k smrti </a:t>
            </a:r>
            <a:r>
              <a:rPr lang="cs-CZ" sz="2400" dirty="0" smtClean="0">
                <a:solidFill>
                  <a:srgbClr val="C00000"/>
                </a:solidFill>
              </a:rPr>
              <a:t>nenáviděl násilí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za jeho vlády byla dobyta země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Mitanni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a Egypt ohrožovali Chetité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ještě za svého života </a:t>
            </a:r>
            <a:r>
              <a:rPr lang="cs-CZ" sz="2400" dirty="0" smtClean="0">
                <a:solidFill>
                  <a:srgbClr val="C00000"/>
                </a:solidFill>
              </a:rPr>
              <a:t>byl zavržen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nedostalo se mu patřičných poct ani při pohřbu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bezprostředně po jeho skonu bylo zničeno vše, co vybudoval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jeho jméno mělo být vymazáno z knih i historie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jak zemřel není zcela jasné, ale s největší pravděpodobností </a:t>
            </a:r>
            <a:r>
              <a:rPr lang="cs-CZ" sz="2400" dirty="0" smtClean="0">
                <a:solidFill>
                  <a:srgbClr val="C00000"/>
                </a:solidFill>
              </a:rPr>
              <a:t>byl otráven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597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Nefertiti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412776"/>
            <a:ext cx="5355704" cy="532859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byla velkou královskou </a:t>
            </a:r>
            <a:r>
              <a:rPr lang="cs-CZ" sz="2400" dirty="0" smtClean="0">
                <a:solidFill>
                  <a:srgbClr val="C00000"/>
                </a:solidFill>
              </a:rPr>
              <a:t>manželkou </a:t>
            </a:r>
            <a:r>
              <a:rPr lang="cs-CZ" sz="2400" dirty="0" err="1" smtClean="0">
                <a:solidFill>
                  <a:srgbClr val="C00000"/>
                </a:solidFill>
              </a:rPr>
              <a:t>Achnatona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její jméno se stalo </a:t>
            </a:r>
            <a:r>
              <a:rPr lang="cs-CZ" sz="2400" dirty="0" smtClean="0">
                <a:solidFill>
                  <a:srgbClr val="C00000"/>
                </a:solidFill>
              </a:rPr>
              <a:t>synonymem krásy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pověstí o jejím původu je několik – byly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mitanskou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princeznou či dcerou vezíra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Aje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Achnatonem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se jí nepodařilo zplodit mužského následníka, pouze 6 dcer, z nichž 2 prokazatelně zemřely ještě v dětském věku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její </a:t>
            </a:r>
            <a:r>
              <a:rPr lang="cs-CZ" sz="2400" dirty="0" smtClean="0">
                <a:solidFill>
                  <a:srgbClr val="C00000"/>
                </a:solidFill>
              </a:rPr>
              <a:t>podíl na vládě je nejasný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dosud se nenašla její hrobka, pouze sarkofág, v němž však byl pohřben její manžel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32766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778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Ramesse</a:t>
            </a:r>
            <a:r>
              <a:rPr lang="cs-CZ" dirty="0" smtClean="0"/>
              <a:t>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660" y="1554162"/>
            <a:ext cx="6833939" cy="452596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označován jako </a:t>
            </a:r>
            <a:r>
              <a:rPr lang="cs-CZ" sz="2400" dirty="0" err="1" smtClean="0">
                <a:solidFill>
                  <a:srgbClr val="C00000"/>
                </a:solidFill>
              </a:rPr>
              <a:t>Ramesse</a:t>
            </a:r>
            <a:r>
              <a:rPr lang="cs-CZ" sz="2400" dirty="0" smtClean="0">
                <a:solidFill>
                  <a:srgbClr val="C00000"/>
                </a:solidFill>
              </a:rPr>
              <a:t> Veliký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byl 3. panovníkem 19. dynastie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prováděl velmi </a:t>
            </a:r>
            <a:r>
              <a:rPr lang="cs-CZ" sz="2400" dirty="0" smtClean="0">
                <a:solidFill>
                  <a:srgbClr val="C00000"/>
                </a:solidFill>
              </a:rPr>
              <a:t>dobyvačnou politiku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– dobyl ztracené državy v Sýrii, zvýšil vliv Egypta v Asii, </a:t>
            </a:r>
            <a:r>
              <a:rPr lang="cs-CZ" sz="2400" dirty="0" smtClean="0">
                <a:solidFill>
                  <a:srgbClr val="C00000"/>
                </a:solidFill>
              </a:rPr>
              <a:t>porazil Chetity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proslulá je také jeho výprava do Palestiny 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Kadeše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tam však upadl do léčky a ztratil velké množství svých mužů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při druhém tažení dobyl toto území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 také význačným </a:t>
            </a:r>
            <a:r>
              <a:rPr lang="cs-CZ" sz="2400" dirty="0" smtClean="0">
                <a:solidFill>
                  <a:srgbClr val="C00000"/>
                </a:solidFill>
              </a:rPr>
              <a:t>stavitelem a budovatelem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– zlepšil zavlažovací systém ve východní části Delty Nilu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87" y="435104"/>
            <a:ext cx="2065973" cy="2849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88" y="3284984"/>
            <a:ext cx="2065973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10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Ramesse</a:t>
            </a:r>
            <a:r>
              <a:rPr lang="cs-CZ" dirty="0"/>
              <a:t> 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vystavěl </a:t>
            </a:r>
            <a:r>
              <a:rPr lang="cs-CZ" sz="2400" dirty="0" smtClean="0">
                <a:solidFill>
                  <a:srgbClr val="C00000"/>
                </a:solidFill>
              </a:rPr>
              <a:t>nová města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mezi nimi i nové sídelní město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Pi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Ramesse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postavil </a:t>
            </a:r>
            <a:r>
              <a:rPr lang="cs-CZ" sz="2400" dirty="0" smtClean="0">
                <a:solidFill>
                  <a:srgbClr val="C00000"/>
                </a:solidFill>
              </a:rPr>
              <a:t>velké množství budov i chrámů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(nejen egyptských, ale také asijských) např. chrám v Abú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Simbelu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utužil styky s Asií ve všech oblastech života ( pronikání velkého množství přistěhovalců, kteří získali významná místa ve správě země)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do Egypta proudilo </a:t>
            </a:r>
            <a:r>
              <a:rPr lang="cs-CZ" sz="2400" dirty="0" smtClean="0">
                <a:solidFill>
                  <a:srgbClr val="C00000"/>
                </a:solidFill>
              </a:rPr>
              <a:t>značné bohatství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– např. zlato a otroci z Núbie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aby byl převoz bezpečný, nechal zbudovat četné </a:t>
            </a:r>
            <a:r>
              <a:rPr lang="cs-CZ" sz="2400" dirty="0" smtClean="0">
                <a:solidFill>
                  <a:srgbClr val="C00000"/>
                </a:solidFill>
              </a:rPr>
              <a:t>karavanní cesty se studnami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171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Ramesse</a:t>
            </a:r>
            <a:r>
              <a:rPr lang="cs-CZ" dirty="0"/>
              <a:t> 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 rodinném životě tohoto faraona toho příliš nevíme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jeho hlavní manželkou byla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Nefertari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která je pohřbena v Údolí královen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její hrob je opatřen nádhernou výzdobou, je však ohrožen nadměrnou vlhkostí, a proto je nepřístupný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podle některých zdrojů zplodil až 250 dětí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proto usuzujeme na veliké množství vedlejších manželek – jak egyptských, tak i cizích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77072"/>
            <a:ext cx="4824032" cy="2543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1641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hrobka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Nefertari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32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Územní rozsah říše </a:t>
            </a:r>
            <a:r>
              <a:rPr lang="cs-CZ" dirty="0" err="1" smtClean="0"/>
              <a:t>Ramesse</a:t>
            </a:r>
            <a:r>
              <a:rPr lang="cs-CZ" dirty="0" smtClean="0"/>
              <a:t>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51560"/>
            <a:ext cx="5029200" cy="580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131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55576" y="1556792"/>
            <a:ext cx="7704856" cy="46085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Jmenuj dvě ženy - faraony. Která z nich proslula výjimečnou krásou?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Které dva faraony můžeš označit za dobyvatele?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Co víš o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Ramessovi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Velikém?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Který panovník provedl náboženskou revoluci? V čem spočívala? Proč ji lid Egypta nepřijal?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 čemu sloužilo Údolí králů a Údolí královen?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Nakresli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anch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 Co pro Egypťany znamenal?</a:t>
            </a:r>
          </a:p>
          <a:p>
            <a:pPr marL="502920" indent="-457200">
              <a:buFont typeface="+mj-lt"/>
              <a:buAutoNum type="arabicPeriod"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502920" indent="-457200">
              <a:buFont typeface="+mj-lt"/>
              <a:buAutoNum type="arabicPeriod"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014" y="404664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04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848343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26. 10.  2012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- Egypt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starověkého Egypta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Hatšepsut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Thutmose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III.,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Achnaton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Nefertiti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Ramesse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III.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220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8647986"/>
              </p:ext>
            </p:extLst>
          </p:nvPr>
        </p:nvGraphicFramePr>
        <p:xfrm>
          <a:off x="827584" y="188640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6880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73930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6. ročník. Časová dotace cca 35 min. Materiál obsahuje několik opakovacích otázek, které vyplývají z prezentace, proto neobsahují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8190312"/>
              </p:ext>
            </p:extLst>
          </p:nvPr>
        </p:nvGraphicFramePr>
        <p:xfrm>
          <a:off x="827584" y="1412776"/>
          <a:ext cx="7358063" cy="504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0677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4633785"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Vlastní tvorba.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http://www.popelky.cz/text_img/3766ODQ.jpg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http://upload.wikimedia.org/wikipedia/commons/thumb/f/f9/Hatschepsuttempel.jpg/250px-Hatschepsuttempel.jpg</a:t>
                      </a: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http://upload.wikimedia.org/wikipedia/commons/b/bc/TuthmosisIII-2.JPG</a:t>
                      </a:r>
                      <a:endParaRPr lang="cs-CZ" sz="12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217.115.252.254:1572/Dokumenty%20pro%20studenty/Dvo%C5%99%C3%A1k%20Martin/2.%20Starov%C4%9Bk/1.%20Egypt/1.%20Architektura/1.%20Monument%C3%A1ln%C3%AD%20architektura/1.%20Chr%C3%A1my/4.%20Chr%C3%A1m%20boha%20Amona%20v%20Karnaku/2.%20Chr%C3%A1m%20boha%20Amona%20v%20Karnaku.jpe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http://nd01.jxs.cz/202/108/016504708c_4572561_o2.jpg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http://www.ingema.net/mapy/thutmose-m.jpg</a:t>
                      </a:r>
                      <a:endParaRPr lang="cs-CZ" sz="12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http://nd01.jxs.cz/972/677/8562bbb3fa_32518322_o2.jpg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http://upload.wikimedia.org/wikipedia/commons/thumb/7/7c/Akhenaten_statue.jpg/150px-Akhenaten_statue.jpg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http://www.worldhistory1a.homestead.com/files/aton.jpg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http://www.eucebnice.cz/literatura/egypt/egypt_anch.jpg</a:t>
                      </a:r>
                      <a:endParaRPr lang="cs-CZ" sz="12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http://oko.yin.cz/6/kralovna-nefertiti/kralovna-nefertiti.jpg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http://t2.gstatic.com/images?q=tbn:ANd9GcTMTjHxQzM-auaYtUmQ22RKUYmSwyrOM3WGwuldZPcYXe5GGklSzXJXMlXxXQ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http://upload.wikimedia.org/wikipedia/commons/thumb/2/2f/Egypt-statue.jpg/241px-Egypt-statue.jpg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http://www.starovekyegypt.net/architektura/images/381.gif</a:t>
                      </a:r>
                      <a:endParaRPr lang="cs-CZ" sz="12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http://upload.wikimedia.org/wikipedia/commons/thumb/d/d6/Hitt_Egypt_1450_bc.svg/440px-Hitt_Egypt_1450_bc.svg.png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otevřená galerie </a:t>
                      </a:r>
                      <a:r>
                        <a:rPr lang="cs-CZ" sz="1200" baseline="0" dirty="0" smtClean="0">
                          <a:hlinkClick r:id="rId17"/>
                        </a:rPr>
                        <a:t>www.office.microsoft.com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227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59A9F2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1374</Words>
  <Application>Microsoft Office PowerPoint</Application>
  <PresentationFormat>Předvádění na obrazovce (4:3)</PresentationFormat>
  <Paragraphs>161</Paragraphs>
  <Slides>23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Cesta</vt:lpstr>
      <vt:lpstr>Prezentace aplikace PowerPoint</vt:lpstr>
      <vt:lpstr>Egyptští Faraóni - osobnosti</vt:lpstr>
      <vt:lpstr>Hatšepsut</vt:lpstr>
      <vt:lpstr>Hatšepsut</vt:lpstr>
      <vt:lpstr>Hatšepsutin zádušní chrám</vt:lpstr>
      <vt:lpstr>Thutmose III.</vt:lpstr>
      <vt:lpstr>Thutmose III.</vt:lpstr>
      <vt:lpstr>chrám boha amona v karnaku</vt:lpstr>
      <vt:lpstr>Thutmose III.</vt:lpstr>
      <vt:lpstr>Hrobka Thutmose III.</vt:lpstr>
      <vt:lpstr>achnaton</vt:lpstr>
      <vt:lpstr>achnaton</vt:lpstr>
      <vt:lpstr>Prezentace aplikace PowerPoint</vt:lpstr>
      <vt:lpstr>achnaton</vt:lpstr>
      <vt:lpstr>achnaton</vt:lpstr>
      <vt:lpstr>Nefertiti</vt:lpstr>
      <vt:lpstr>Ramesse II.</vt:lpstr>
      <vt:lpstr>Ramesse II.</vt:lpstr>
      <vt:lpstr>Ramesse II.</vt:lpstr>
      <vt:lpstr>Územní rozsah říše Ramesse II.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60</cp:revision>
  <dcterms:created xsi:type="dcterms:W3CDTF">2012-10-24T11:18:19Z</dcterms:created>
  <dcterms:modified xsi:type="dcterms:W3CDTF">2012-12-13T10:21:12Z</dcterms:modified>
</cp:coreProperties>
</file>