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22"/>
  </p:notesMasterIdLst>
  <p:sldIdLst>
    <p:sldId id="257" r:id="rId3"/>
    <p:sldId id="258" r:id="rId4"/>
    <p:sldId id="264" r:id="rId5"/>
    <p:sldId id="259" r:id="rId6"/>
    <p:sldId id="260" r:id="rId7"/>
    <p:sldId id="261" r:id="rId8"/>
    <p:sldId id="262" r:id="rId9"/>
    <p:sldId id="263" r:id="rId10"/>
    <p:sldId id="266" r:id="rId11"/>
    <p:sldId id="265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5" r:id="rId20"/>
    <p:sldId id="27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bleStyles" Target="tableStyle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BDF3D4-8848-4618-B1C0-D225A5819A01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6E74D3-6F4F-435E-B323-008545D3CD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2608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6E74D3-6F4F-435E-B323-008545D3CD9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154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841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8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6163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430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900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042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1565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37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491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551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9150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á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7" name="Přímá spojnice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cxnSp>
        <p:nvCxnSpPr>
          <p:cNvPr id="10" name="Přímá spojnice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2112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E9FFD3C-D09E-4BF2-B2ED-490B4662A4FB}" type="datetimeFigureOut">
              <a:rPr lang="cs-CZ" smtClean="0"/>
              <a:t>13.12.2012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BE5B712B-EBE6-4187-8A94-75392FFDB3AA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ofimedia.cz/fotografie/bjodoin-v-chramu-buddhisticke-chramy-udoli-kaneohe/profimedia-0009822806.jpg" TargetMode="External"/><Relationship Id="rId13" Type="http://schemas.openxmlformats.org/officeDocument/2006/relationships/hyperlink" Target="http://nd01.jxs.cz/278/932/e96dc2c353_40562383_o2.jpg" TargetMode="External"/><Relationship Id="rId3" Type="http://schemas.openxmlformats.org/officeDocument/2006/relationships/hyperlink" Target="http://www.rickshawchallenge.com/wp-content/gallery/bodh-gaya/great_buddha_statue.jpg" TargetMode="External"/><Relationship Id="rId7" Type="http://schemas.openxmlformats.org/officeDocument/2006/relationships/hyperlink" Target="http://czech.cri.cn/mmsource/images/2008/09/02/d2408bec25abce2827979152.jpg" TargetMode="External"/><Relationship Id="rId12" Type="http://schemas.openxmlformats.org/officeDocument/2006/relationships/hyperlink" Target="http://upload.wikimedia.org/wikipedia/commons/thumb/e/e2/Asokanpillar2.jpg/220px-Asokanpillar2.jpg" TargetMode="External"/><Relationship Id="rId2" Type="http://schemas.openxmlformats.org/officeDocument/2006/relationships/hyperlink" Target="http://upload.wikimedia.org/wikipedia/commons/thumb/0/05/Lightmatter_buddha3.jpg/220px-Lightmatter_buddha3.jpg" TargetMode="External"/><Relationship Id="rId16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feng-suej.com/images/fotky/buddhisticky-chram-th-big.jpg" TargetMode="External"/><Relationship Id="rId11" Type="http://schemas.openxmlformats.org/officeDocument/2006/relationships/hyperlink" Target="http://www.seniorum.cz/uploads/article/2630.jpg" TargetMode="External"/><Relationship Id="rId5" Type="http://schemas.openxmlformats.org/officeDocument/2006/relationships/hyperlink" Target="http://www.ancient-symbols.com/images/buddhist-symbols/original/dharma-wheel.jpg" TargetMode="External"/><Relationship Id="rId15" Type="http://schemas.openxmlformats.org/officeDocument/2006/relationships/hyperlink" Target="http://nd04.jxs.cz/333/892/ac4f4b6be5_69917959_o2.png" TargetMode="External"/><Relationship Id="rId10" Type="http://schemas.openxmlformats.org/officeDocument/2006/relationships/hyperlink" Target="http://upload.wikimedia.org/wikipedia/commons/6/60/Chakravatin.JPG" TargetMode="External"/><Relationship Id="rId4" Type="http://schemas.openxmlformats.org/officeDocument/2006/relationships/hyperlink" Target="http://www.buddhablends.com/images/gautam_buddha_in_meditation.gif" TargetMode="External"/><Relationship Id="rId9" Type="http://schemas.openxmlformats.org/officeDocument/2006/relationships/hyperlink" Target="http://www.kompas.estranky.cz/img/picture/3610/borobudur-java--indonesie---nejvetsi-buddhisticky-chram.jpg" TargetMode="External"/><Relationship Id="rId14" Type="http://schemas.openxmlformats.org/officeDocument/2006/relationships/hyperlink" Target="http://upload.wikimedia.org/wikipedia/commons/4/45/6thPillarOfAshok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571500" y="908721"/>
            <a:ext cx="7929563" cy="5449218"/>
          </a:xfrm>
        </p:spPr>
        <p:txBody>
          <a:bodyPr/>
          <a:lstStyle/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Autor:  Mgr. Lenka Kudrnová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Název: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VY_32_INOVACE_04_B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_03</a:t>
            </a:r>
            <a:r>
              <a:rPr lang="cs-CZ" sz="2800" dirty="0" smtClean="0">
                <a:latin typeface="Arial" charset="0"/>
              </a:rPr>
              <a:t>  </a:t>
            </a:r>
            <a:r>
              <a:rPr lang="cs-CZ" sz="2800" dirty="0" smtClean="0">
                <a:solidFill>
                  <a:schemeClr val="tx1"/>
                </a:solidFill>
                <a:latin typeface="Arial" charset="0"/>
              </a:rPr>
              <a:t>Indie - 	osobnosti 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Téma: Dějepis 6. ročník – Indie</a:t>
            </a:r>
          </a:p>
          <a:p>
            <a:pPr algn="l">
              <a:defRPr/>
            </a:pPr>
            <a:r>
              <a:rPr lang="cs-CZ" sz="28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  <a:p>
            <a:pPr algn="l">
              <a:defRPr/>
            </a:pPr>
            <a:endParaRPr lang="cs-CZ" sz="2000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954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r"/>
            <a:r>
              <a:rPr lang="cs-CZ" dirty="0" smtClean="0"/>
              <a:t>Mgr. Lenka Kudrnová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chemeClr val="bg1"/>
                </a:solidFill>
              </a:rPr>
              <a:t>Indie - osobnosti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8613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Buddha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40768"/>
            <a:ext cx="20955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2042" y="3356992"/>
            <a:ext cx="4048125" cy="3036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80429"/>
            <a:ext cx="2219325" cy="297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405440"/>
            <a:ext cx="1734503" cy="1734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748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vlastním jménem </a:t>
            </a:r>
            <a:r>
              <a:rPr lang="cs-CZ" dirty="0" err="1" smtClean="0">
                <a:solidFill>
                  <a:srgbClr val="C00000"/>
                </a:solidFill>
              </a:rPr>
              <a:t>Siddhárta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err="1" smtClean="0">
                <a:solidFill>
                  <a:srgbClr val="C00000"/>
                </a:solidFill>
              </a:rPr>
              <a:t>Guatama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podle tradice žil v letech 623-543 př. n. l.</a:t>
            </a:r>
          </a:p>
          <a:p>
            <a:r>
              <a:rPr lang="cs-CZ" dirty="0" smtClean="0"/>
              <a:t>narodil se jako </a:t>
            </a:r>
            <a:r>
              <a:rPr lang="cs-CZ" dirty="0" smtClean="0">
                <a:solidFill>
                  <a:srgbClr val="C00000"/>
                </a:solidFill>
              </a:rPr>
              <a:t>princ královského rodu </a:t>
            </a:r>
            <a:r>
              <a:rPr lang="cs-CZ" dirty="0" err="1" smtClean="0"/>
              <a:t>Šákjů</a:t>
            </a:r>
            <a:r>
              <a:rPr lang="cs-CZ" dirty="0" smtClean="0"/>
              <a:t>, podle budhistické legendy se jeho matce před porodem zdál sen, že jí z boku vystoupil bílý slon</a:t>
            </a:r>
          </a:p>
          <a:p>
            <a:r>
              <a:rPr lang="cs-CZ" dirty="0" smtClean="0"/>
              <a:t>toto znamení bylo vykládáno tak, že se zrodí výjimečný člověk</a:t>
            </a:r>
          </a:p>
          <a:p>
            <a:r>
              <a:rPr lang="cs-CZ" dirty="0" smtClean="0"/>
              <a:t>matka krátce po porodu zemřela</a:t>
            </a:r>
          </a:p>
          <a:p>
            <a:r>
              <a:rPr lang="cs-CZ" dirty="0" smtClean="0"/>
              <a:t>do 29 let žil běžným životem – v luxusu a bohatství, oženil se, zplodil syna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Buddha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196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po jeho narození se však vydává hledat </a:t>
            </a:r>
            <a:r>
              <a:rPr lang="cs-CZ" dirty="0">
                <a:solidFill>
                  <a:srgbClr val="C00000"/>
                </a:solidFill>
              </a:rPr>
              <a:t>smysl života </a:t>
            </a:r>
            <a:r>
              <a:rPr lang="cs-CZ" dirty="0"/>
              <a:t>a nejvyšší štěstí (</a:t>
            </a:r>
            <a:r>
              <a:rPr lang="cs-CZ" dirty="0">
                <a:solidFill>
                  <a:srgbClr val="C00000"/>
                </a:solidFill>
              </a:rPr>
              <a:t>nirvánu</a:t>
            </a:r>
            <a:r>
              <a:rPr lang="cs-CZ" dirty="0"/>
              <a:t>), neboť je otřesen pomíjivostí </a:t>
            </a:r>
            <a:r>
              <a:rPr lang="cs-CZ" dirty="0" smtClean="0"/>
              <a:t>života a hledá něco, co není pomíjivé</a:t>
            </a:r>
            <a:endParaRPr lang="cs-CZ" dirty="0"/>
          </a:p>
          <a:p>
            <a:r>
              <a:rPr lang="cs-CZ" dirty="0" smtClean="0"/>
              <a:t>ve svém mládí se však ukázal i jako velmi schopný organizátor  a zákonodárce</a:t>
            </a:r>
          </a:p>
          <a:p>
            <a:r>
              <a:rPr lang="cs-CZ" dirty="0" smtClean="0"/>
              <a:t>jeho hledání trvá 6 let, vyzkouší různé nauky, </a:t>
            </a:r>
            <a:r>
              <a:rPr lang="cs-CZ" dirty="0" smtClean="0">
                <a:solidFill>
                  <a:srgbClr val="C00000"/>
                </a:solidFill>
              </a:rPr>
              <a:t>zřekne se </a:t>
            </a:r>
            <a:r>
              <a:rPr lang="cs-CZ" dirty="0">
                <a:solidFill>
                  <a:srgbClr val="C00000"/>
                </a:solidFill>
              </a:rPr>
              <a:t>v</a:t>
            </a:r>
            <a:r>
              <a:rPr lang="cs-CZ" dirty="0" smtClean="0">
                <a:solidFill>
                  <a:srgbClr val="C00000"/>
                </a:solidFill>
              </a:rPr>
              <a:t>šeho</a:t>
            </a:r>
            <a:r>
              <a:rPr lang="cs-CZ" dirty="0" smtClean="0"/>
              <a:t>, co bylo pro člověka jeho doby důležité – postavení v kastovním řádu, majetku, rodinného života</a:t>
            </a:r>
          </a:p>
          <a:p>
            <a:r>
              <a:rPr lang="cs-CZ" dirty="0" smtClean="0"/>
              <a:t>zřekne se </a:t>
            </a:r>
            <a:r>
              <a:rPr lang="cs-CZ" dirty="0" smtClean="0">
                <a:solidFill>
                  <a:srgbClr val="C00000"/>
                </a:solidFill>
              </a:rPr>
              <a:t>i základních lidských potřeb </a:t>
            </a:r>
            <a:r>
              <a:rPr lang="cs-CZ" dirty="0" smtClean="0"/>
              <a:t>– ošacení, hygieny, tělo týrá hladem i speciálními cvičeními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Buddha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831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tato cesta jej však neuspokojila, a proto stejným způsobem, kterým se zřekl luxusu se nyní zřekl askeze a utrpení, neboť nevedou k nalezení nirvány</a:t>
            </a:r>
          </a:p>
          <a:p>
            <a:r>
              <a:rPr lang="cs-CZ" dirty="0" err="1" smtClean="0"/>
              <a:t>Guatama</a:t>
            </a:r>
            <a:r>
              <a:rPr lang="cs-CZ" dirty="0" smtClean="0"/>
              <a:t> nakonec nachází </a:t>
            </a:r>
            <a:r>
              <a:rPr lang="cs-CZ" dirty="0" smtClean="0">
                <a:solidFill>
                  <a:srgbClr val="C00000"/>
                </a:solidFill>
              </a:rPr>
              <a:t>úspěšnou střední cestu </a:t>
            </a:r>
            <a:r>
              <a:rPr lang="cs-CZ" dirty="0" smtClean="0"/>
              <a:t>za pomocí probuzení  </a:t>
            </a:r>
            <a:r>
              <a:rPr lang="cs-CZ" dirty="0" smtClean="0">
                <a:solidFill>
                  <a:srgbClr val="C00000"/>
                </a:solidFill>
              </a:rPr>
              <a:t>stává se Buddhou </a:t>
            </a:r>
            <a:r>
              <a:rPr lang="cs-CZ" dirty="0" smtClean="0"/>
              <a:t>(probuzeným, osvíceným)</a:t>
            </a:r>
          </a:p>
          <a:p>
            <a:r>
              <a:rPr lang="cs-CZ" dirty="0" smtClean="0"/>
              <a:t>Buddha byl probuzen extrémním zážitkem setkáním se se smrtí, která ho upozornila na dávnou vzpomínku z dětství, kdy byl zcela naplněn a šťasten (seděl ve stínu </a:t>
            </a:r>
            <a:r>
              <a:rPr lang="cs-CZ" dirty="0" err="1" smtClean="0"/>
              <a:t>jambovníku</a:t>
            </a:r>
            <a:r>
              <a:rPr lang="cs-CZ" dirty="0" smtClean="0"/>
              <a:t> a byl zcela pohlcen krásou bezprostředního okamžiku)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Buddha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1653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následně formuluje Buddha základní myšlenky svého učení, které je založeno na </a:t>
            </a:r>
            <a:r>
              <a:rPr lang="cs-CZ" dirty="0" smtClean="0">
                <a:solidFill>
                  <a:srgbClr val="C00000"/>
                </a:solidFill>
              </a:rPr>
              <a:t>lásce k bližnímu a soucitu se všemi bytostmi</a:t>
            </a:r>
          </a:p>
          <a:p>
            <a:r>
              <a:rPr lang="cs-CZ" dirty="0" smtClean="0"/>
              <a:t>je také proti kastovnímu systému, v budhismu jsou si </a:t>
            </a:r>
            <a:r>
              <a:rPr lang="cs-CZ" dirty="0" smtClean="0">
                <a:solidFill>
                  <a:srgbClr val="C00000"/>
                </a:solidFill>
              </a:rPr>
              <a:t>všichni rovni </a:t>
            </a:r>
            <a:r>
              <a:rPr lang="cs-CZ" dirty="0" smtClean="0"/>
              <a:t>bez ohledu na to, ze které třídy pocházejí</a:t>
            </a:r>
          </a:p>
          <a:p>
            <a:r>
              <a:rPr lang="cs-CZ" dirty="0" smtClean="0"/>
              <a:t>pro člověka je důležitá a rozhodující jeho </a:t>
            </a:r>
            <a:r>
              <a:rPr lang="cs-CZ" dirty="0" smtClean="0">
                <a:solidFill>
                  <a:srgbClr val="C00000"/>
                </a:solidFill>
              </a:rPr>
              <a:t>karma </a:t>
            </a:r>
            <a:r>
              <a:rPr lang="cs-CZ" dirty="0" smtClean="0"/>
              <a:t>(to, co činíme ovlivňuje náš život do budoucna), na základě ní jsme podrobováni </a:t>
            </a:r>
            <a:r>
              <a:rPr lang="cs-CZ" dirty="0" smtClean="0">
                <a:solidFill>
                  <a:srgbClr val="C00000"/>
                </a:solidFill>
              </a:rPr>
              <a:t>znovuzrození</a:t>
            </a:r>
            <a:r>
              <a:rPr lang="cs-CZ" dirty="0" smtClean="0"/>
              <a:t>m – díky nimž máme dosáhnout poznání a pochopení života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nabytím nirvány se proces znovuzrození přerušuje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Buddha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0965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až do konce svého života působí jako poutník a učitel</a:t>
            </a:r>
          </a:p>
          <a:p>
            <a:r>
              <a:rPr lang="cs-CZ" dirty="0" smtClean="0"/>
              <a:t>umírá podle legendy v 80 letech</a:t>
            </a:r>
          </a:p>
          <a:p>
            <a:r>
              <a:rPr lang="cs-CZ" dirty="0" smtClean="0"/>
              <a:t>je </a:t>
            </a:r>
            <a:r>
              <a:rPr lang="cs-CZ" dirty="0" smtClean="0">
                <a:solidFill>
                  <a:srgbClr val="C00000"/>
                </a:solidFill>
              </a:rPr>
              <a:t>zakladatelem</a:t>
            </a:r>
            <a:r>
              <a:rPr lang="cs-CZ" dirty="0" smtClean="0"/>
              <a:t> jednoho z nejvýznamnějších světových náboženství – </a:t>
            </a:r>
            <a:r>
              <a:rPr lang="cs-CZ" dirty="0" smtClean="0">
                <a:solidFill>
                  <a:srgbClr val="C00000"/>
                </a:solidFill>
              </a:rPr>
              <a:t>budhismu</a:t>
            </a:r>
          </a:p>
          <a:p>
            <a:r>
              <a:rPr lang="cs-CZ" dirty="0" smtClean="0"/>
              <a:t>budhismus a osoba prince </a:t>
            </a:r>
            <a:r>
              <a:rPr lang="cs-CZ" dirty="0" err="1" smtClean="0"/>
              <a:t>Guatamy</a:t>
            </a:r>
            <a:r>
              <a:rPr lang="cs-CZ" dirty="0" smtClean="0"/>
              <a:t> silně ovlivnil a podílel se na vzniku dalších světových náboženství – hinduismu a islámu (někteří muslimové věří, že princ </a:t>
            </a:r>
            <a:r>
              <a:rPr lang="cs-CZ" dirty="0" err="1" smtClean="0"/>
              <a:t>Guatama</a:t>
            </a:r>
            <a:r>
              <a:rPr lang="cs-CZ" dirty="0" smtClean="0"/>
              <a:t> je totožný s prorokem </a:t>
            </a:r>
            <a:r>
              <a:rPr lang="cs-CZ" dirty="0" err="1" smtClean="0"/>
              <a:t>Dhul-Kiflem</a:t>
            </a:r>
            <a:r>
              <a:rPr lang="cs-CZ" dirty="0" smtClean="0"/>
              <a:t>)</a:t>
            </a:r>
          </a:p>
          <a:p>
            <a:r>
              <a:rPr lang="cs-CZ" dirty="0" smtClean="0"/>
              <a:t>stoupence budhismu najdeme po celém světě, nejvíce rozšířen je však v Asii (cca </a:t>
            </a:r>
            <a:r>
              <a:rPr lang="cs-CZ" dirty="0" smtClean="0">
                <a:solidFill>
                  <a:srgbClr val="C00000"/>
                </a:solidFill>
              </a:rPr>
              <a:t>376 milionů lidí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Buddha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8726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7"/>
            <a:ext cx="8229600" cy="1828799"/>
          </a:xfrm>
        </p:spPr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Budhistické chrámy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68760"/>
            <a:ext cx="2667000" cy="1996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5794" y="3265200"/>
            <a:ext cx="28575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8637" y="1268760"/>
            <a:ext cx="3657600" cy="2423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71"/>
          <a:stretch/>
        </p:blipFill>
        <p:spPr bwMode="auto">
          <a:xfrm>
            <a:off x="4578637" y="4224311"/>
            <a:ext cx="3333750" cy="2368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201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vládne ve 3. století př. n. l., je třetím vládcem </a:t>
            </a:r>
            <a:r>
              <a:rPr lang="cs-CZ" dirty="0" err="1" smtClean="0"/>
              <a:t>maurjské</a:t>
            </a:r>
            <a:r>
              <a:rPr lang="cs-CZ" dirty="0" smtClean="0"/>
              <a:t> dynastie</a:t>
            </a:r>
          </a:p>
          <a:p>
            <a:r>
              <a:rPr lang="cs-CZ" dirty="0" smtClean="0"/>
              <a:t>nejprve musel svou </a:t>
            </a:r>
            <a:r>
              <a:rPr lang="cs-CZ" dirty="0" smtClean="0">
                <a:solidFill>
                  <a:srgbClr val="C00000"/>
                </a:solidFill>
              </a:rPr>
              <a:t>vládu obhájit mečem</a:t>
            </a:r>
            <a:r>
              <a:rPr lang="cs-CZ" dirty="0" smtClean="0"/>
              <a:t>, v občanské válce trvající dlouhé 4 roky</a:t>
            </a:r>
          </a:p>
          <a:p>
            <a:r>
              <a:rPr lang="cs-CZ" dirty="0" smtClean="0"/>
              <a:t>snaží se také </a:t>
            </a:r>
            <a:r>
              <a:rPr lang="cs-CZ" dirty="0" smtClean="0">
                <a:solidFill>
                  <a:srgbClr val="C00000"/>
                </a:solidFill>
              </a:rPr>
              <a:t>rozšířit území</a:t>
            </a:r>
            <a:r>
              <a:rPr lang="cs-CZ" dirty="0" smtClean="0"/>
              <a:t>, jemuž vládne</a:t>
            </a:r>
          </a:p>
          <a:p>
            <a:r>
              <a:rPr lang="cs-CZ" dirty="0" smtClean="0"/>
              <a:t>v osmém roce vlády </a:t>
            </a:r>
            <a:r>
              <a:rPr lang="cs-CZ" dirty="0" smtClean="0">
                <a:solidFill>
                  <a:srgbClr val="C00000"/>
                </a:solidFill>
              </a:rPr>
              <a:t>dobývá </a:t>
            </a:r>
            <a:r>
              <a:rPr lang="cs-CZ" dirty="0" err="1" smtClean="0">
                <a:solidFill>
                  <a:srgbClr val="C00000"/>
                </a:solidFill>
              </a:rPr>
              <a:t>Kalingu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na východním pobřeží Indie zvláště krutým a brutálním způsobem – zemřely statisíce lidí</a:t>
            </a:r>
          </a:p>
          <a:p>
            <a:r>
              <a:rPr lang="cs-CZ" dirty="0" smtClean="0"/>
              <a:t>tato událost se stává bodem obratu – </a:t>
            </a:r>
            <a:r>
              <a:rPr lang="cs-CZ" dirty="0" err="1" smtClean="0"/>
              <a:t>Ašóka</a:t>
            </a:r>
            <a:r>
              <a:rPr lang="cs-CZ" dirty="0" smtClean="0"/>
              <a:t> aktivně </a:t>
            </a:r>
            <a:r>
              <a:rPr lang="cs-CZ" dirty="0" smtClean="0">
                <a:solidFill>
                  <a:srgbClr val="C00000"/>
                </a:solidFill>
              </a:rPr>
              <a:t>přijímá budhismus a začíná jej šířit </a:t>
            </a:r>
            <a:r>
              <a:rPr lang="cs-CZ" dirty="0" smtClean="0"/>
              <a:t>nejen po celé říši, ale i za jejími hranicemi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Ašóka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2409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historici spekulují, zdali byl </a:t>
            </a:r>
            <a:r>
              <a:rPr lang="cs-CZ" dirty="0" err="1" smtClean="0"/>
              <a:t>Ašóka</a:t>
            </a:r>
            <a:r>
              <a:rPr lang="cs-CZ" dirty="0" smtClean="0"/>
              <a:t> budhistou na základě vnitřního přesvědčení, či jen toto náboženství využil pro sjednocení říše a oslabení </a:t>
            </a:r>
            <a:r>
              <a:rPr lang="cs-CZ" dirty="0" err="1" smtClean="0"/>
              <a:t>bráhmánistických</a:t>
            </a:r>
            <a:r>
              <a:rPr lang="cs-CZ" dirty="0" smtClean="0"/>
              <a:t> kněží</a:t>
            </a:r>
          </a:p>
          <a:p>
            <a:r>
              <a:rPr lang="cs-CZ" dirty="0" err="1" smtClean="0"/>
              <a:t>Ašóka</a:t>
            </a:r>
            <a:r>
              <a:rPr lang="cs-CZ" dirty="0" smtClean="0"/>
              <a:t> hlásá především princip </a:t>
            </a:r>
            <a:r>
              <a:rPr lang="cs-CZ" dirty="0" err="1" smtClean="0">
                <a:solidFill>
                  <a:srgbClr val="C00000"/>
                </a:solidFill>
              </a:rPr>
              <a:t>ahinsá</a:t>
            </a:r>
            <a:r>
              <a:rPr lang="cs-CZ" dirty="0" smtClean="0"/>
              <a:t> (nenásilí)</a:t>
            </a:r>
          </a:p>
          <a:p>
            <a:r>
              <a:rPr lang="cs-CZ" dirty="0" smtClean="0"/>
              <a:t>přestože byl sám budhistou, jeho přístup k ostatním náboženstvím je </a:t>
            </a:r>
            <a:r>
              <a:rPr lang="cs-CZ" dirty="0" smtClean="0">
                <a:solidFill>
                  <a:srgbClr val="C00000"/>
                </a:solidFill>
              </a:rPr>
              <a:t>velmi tolerantní</a:t>
            </a:r>
          </a:p>
          <a:p>
            <a:r>
              <a:rPr lang="cs-CZ" dirty="0" smtClean="0"/>
              <a:t>nechal sebrat všechny dostupné </a:t>
            </a:r>
            <a:r>
              <a:rPr lang="cs-CZ" dirty="0" smtClean="0">
                <a:solidFill>
                  <a:srgbClr val="C00000"/>
                </a:solidFill>
              </a:rPr>
              <a:t>Buddhovy ostatky </a:t>
            </a:r>
            <a:r>
              <a:rPr lang="cs-CZ" dirty="0" smtClean="0"/>
              <a:t>a nechal je </a:t>
            </a:r>
            <a:r>
              <a:rPr lang="cs-CZ" dirty="0" smtClean="0">
                <a:solidFill>
                  <a:srgbClr val="C00000"/>
                </a:solidFill>
              </a:rPr>
              <a:t>rozdělit  do 84 000 stúp </a:t>
            </a:r>
            <a:r>
              <a:rPr lang="cs-CZ" dirty="0" smtClean="0"/>
              <a:t>(sakrálních staveb)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>
                <a:solidFill>
                  <a:schemeClr val="bg1"/>
                </a:solidFill>
              </a:rPr>
              <a:t>Ašóka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405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052736"/>
            <a:ext cx="2486025" cy="3020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9" y="4396462"/>
            <a:ext cx="248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Ašóka</a:t>
            </a:r>
            <a:r>
              <a:rPr lang="cs-CZ" dirty="0" smtClean="0"/>
              <a:t> jako vládce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403" y="1052736"/>
            <a:ext cx="5860733" cy="3820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220072" y="5414989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Stúpa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8420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vyslal mnoho </a:t>
            </a:r>
            <a:r>
              <a:rPr lang="cs-CZ" dirty="0" smtClean="0">
                <a:solidFill>
                  <a:srgbClr val="C00000"/>
                </a:solidFill>
              </a:rPr>
              <a:t>budhistických misí do okolních států </a:t>
            </a:r>
            <a:r>
              <a:rPr lang="cs-CZ" dirty="0" smtClean="0"/>
              <a:t>– na Srí Lanku, </a:t>
            </a:r>
            <a:r>
              <a:rPr lang="cs-CZ" dirty="0" err="1" smtClean="0"/>
              <a:t>Gandhárí</a:t>
            </a:r>
            <a:r>
              <a:rPr lang="cs-CZ" dirty="0" smtClean="0"/>
              <a:t>, Kašmíru, himalájských oblastí, řecko-</a:t>
            </a:r>
            <a:r>
              <a:rPr lang="cs-CZ" dirty="0" err="1" smtClean="0"/>
              <a:t>baktrijského</a:t>
            </a:r>
            <a:r>
              <a:rPr lang="cs-CZ" dirty="0" smtClean="0"/>
              <a:t> království, Barmy, </a:t>
            </a:r>
            <a:r>
              <a:rPr lang="cs-CZ" dirty="0" err="1" smtClean="0"/>
              <a:t>Kyrenajky</a:t>
            </a:r>
            <a:endParaRPr lang="cs-CZ" dirty="0" smtClean="0"/>
          </a:p>
          <a:p>
            <a:r>
              <a:rPr lang="cs-CZ" dirty="0" smtClean="0"/>
              <a:t>nechal vybudovat obrovské </a:t>
            </a:r>
            <a:r>
              <a:rPr lang="cs-CZ" dirty="0" smtClean="0">
                <a:solidFill>
                  <a:srgbClr val="C00000"/>
                </a:solidFill>
              </a:rPr>
              <a:t>množství staveb </a:t>
            </a:r>
            <a:r>
              <a:rPr lang="cs-CZ" dirty="0" smtClean="0"/>
              <a:t>– nejznámější jsou tzv. </a:t>
            </a:r>
            <a:r>
              <a:rPr lang="cs-CZ" dirty="0" err="1" smtClean="0">
                <a:solidFill>
                  <a:srgbClr val="C00000"/>
                </a:solidFill>
              </a:rPr>
              <a:t>Ašókovy</a:t>
            </a:r>
            <a:r>
              <a:rPr lang="cs-CZ" dirty="0" smtClean="0">
                <a:solidFill>
                  <a:srgbClr val="C00000"/>
                </a:solidFill>
              </a:rPr>
              <a:t> sloupy</a:t>
            </a:r>
          </a:p>
          <a:p>
            <a:r>
              <a:rPr lang="cs-CZ" dirty="0" smtClean="0"/>
              <a:t>měřily 12 metrů a sloužily k hlásání zásad budhismu, text býval vyryt na kuželovitém soudku</a:t>
            </a:r>
          </a:p>
          <a:p>
            <a:r>
              <a:rPr lang="cs-CZ" dirty="0" smtClean="0"/>
              <a:t>byly završeny hlavicí tvaru obráceného květu lotosu  a nesly </a:t>
            </a:r>
            <a:r>
              <a:rPr lang="cs-CZ" dirty="0" smtClean="0">
                <a:solidFill>
                  <a:srgbClr val="C00000"/>
                </a:solidFill>
              </a:rPr>
              <a:t>jednoho či několik lvů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>
                <a:solidFill>
                  <a:schemeClr val="bg1"/>
                </a:solidFill>
              </a:rPr>
              <a:t>Ašóka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50775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čtyři lvi </a:t>
            </a:r>
            <a:r>
              <a:rPr lang="cs-CZ" dirty="0" smtClean="0"/>
              <a:t>se stali </a:t>
            </a:r>
            <a:r>
              <a:rPr lang="cs-CZ" dirty="0" smtClean="0">
                <a:solidFill>
                  <a:srgbClr val="C00000"/>
                </a:solidFill>
              </a:rPr>
              <a:t>symbolem Indie </a:t>
            </a:r>
            <a:r>
              <a:rPr lang="cs-CZ" dirty="0" smtClean="0"/>
              <a:t>– jsou zobrazeni na bankovkách i na státním znaku Indie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>
                <a:solidFill>
                  <a:schemeClr val="bg1"/>
                </a:solidFill>
              </a:rPr>
              <a:t>Ašóka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2924931"/>
            <a:ext cx="4191000" cy="314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39231"/>
            <a:ext cx="1905000" cy="2914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2949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známé jsou také </a:t>
            </a:r>
            <a:r>
              <a:rPr lang="cs-CZ" dirty="0" err="1" smtClean="0">
                <a:solidFill>
                  <a:srgbClr val="C00000"/>
                </a:solidFill>
              </a:rPr>
              <a:t>Ašókovy</a:t>
            </a:r>
            <a:r>
              <a:rPr lang="cs-CZ" dirty="0" smtClean="0">
                <a:solidFill>
                  <a:srgbClr val="C00000"/>
                </a:solidFill>
              </a:rPr>
              <a:t> edikty – skalní nápisy </a:t>
            </a:r>
            <a:r>
              <a:rPr lang="cs-CZ" dirty="0" smtClean="0"/>
              <a:t>o základních principech budhismu, je jich celkem 33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>
                <a:solidFill>
                  <a:schemeClr val="bg1"/>
                </a:solidFill>
              </a:rPr>
              <a:t>Ašóka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3810000" cy="1800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-20000" contrast="-26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1560" y="3140973"/>
            <a:ext cx="4053840" cy="288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99592" y="544522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Ukázky </a:t>
            </a:r>
            <a:r>
              <a:rPr lang="cs-CZ" dirty="0" err="1" smtClean="0"/>
              <a:t>Ašókových</a:t>
            </a:r>
            <a:r>
              <a:rPr lang="cs-CZ" dirty="0" smtClean="0"/>
              <a:t> ediktů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9651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hlavním městem v období jeho vlády byla </a:t>
            </a:r>
            <a:r>
              <a:rPr lang="cs-CZ" dirty="0" err="1" smtClean="0">
                <a:solidFill>
                  <a:srgbClr val="C00000"/>
                </a:solidFill>
              </a:rPr>
              <a:t>Pátaliputra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/>
              <a:t>toto město mělo obrovskou rozlohu – do délky 15 km, do šířky 3 km, což je dvojnásobek plochy Říma v době jeho největšího rozkvětu</a:t>
            </a:r>
          </a:p>
          <a:p>
            <a:r>
              <a:rPr lang="cs-CZ" dirty="0" smtClean="0"/>
              <a:t>město ohraničovaly hradby z nepálených cihel s 570 věžemi a 64 monumentálními branami</a:t>
            </a:r>
          </a:p>
          <a:p>
            <a:r>
              <a:rPr lang="cs-CZ" dirty="0" smtClean="0"/>
              <a:t>o konci </a:t>
            </a:r>
            <a:r>
              <a:rPr lang="cs-CZ" dirty="0" err="1" smtClean="0"/>
              <a:t>Ašókovy</a:t>
            </a:r>
            <a:r>
              <a:rPr lang="cs-CZ" dirty="0" smtClean="0"/>
              <a:t> vlády toho mnoho nevíme, předpokládáme však </a:t>
            </a:r>
            <a:r>
              <a:rPr lang="cs-CZ" dirty="0" smtClean="0">
                <a:solidFill>
                  <a:srgbClr val="C00000"/>
                </a:solidFill>
              </a:rPr>
              <a:t>značný úpadek a postupný rozpad říše</a:t>
            </a:r>
          </a:p>
          <a:p>
            <a:r>
              <a:rPr lang="cs-CZ" dirty="0" smtClean="0"/>
              <a:t>někteří historikové se domnívají, že říše byla dělena mezi </a:t>
            </a:r>
            <a:r>
              <a:rPr lang="cs-CZ" dirty="0" err="1" smtClean="0"/>
              <a:t>Ašókovy</a:t>
            </a:r>
            <a:r>
              <a:rPr lang="cs-CZ" dirty="0" smtClean="0"/>
              <a:t> syny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>
                <a:solidFill>
                  <a:schemeClr val="bg1"/>
                </a:solidFill>
              </a:rPr>
              <a:t>Ašóka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654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Byl Buddha skutečnou postavou? Co víš o jeho životě?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Vysvětli: askeze, nirvána, karma, </a:t>
            </a:r>
            <a:r>
              <a:rPr lang="cs-CZ" dirty="0" err="1" smtClean="0">
                <a:solidFill>
                  <a:schemeClr val="bg1"/>
                </a:solidFill>
              </a:rPr>
              <a:t>ahinsa</a:t>
            </a:r>
            <a:endParaRPr lang="cs-CZ" dirty="0" smtClean="0">
              <a:solidFill>
                <a:schemeClr val="bg1"/>
              </a:solidFill>
            </a:endParaRP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Se kterým náboženstvím tyto pojmy souvisí? Jedná se o náboženství rozšířené?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Je ti budhismus blízký či není? Proč?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Co víš o </a:t>
            </a:r>
            <a:r>
              <a:rPr lang="cs-CZ" dirty="0" err="1" smtClean="0">
                <a:solidFill>
                  <a:schemeClr val="bg1"/>
                </a:solidFill>
              </a:rPr>
              <a:t>Ašókovi</a:t>
            </a:r>
            <a:r>
              <a:rPr lang="cs-CZ" dirty="0" smtClean="0">
                <a:solidFill>
                  <a:schemeClr val="bg1"/>
                </a:solidFill>
              </a:rPr>
              <a:t>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Co je to stúpa?</a:t>
            </a:r>
          </a:p>
          <a:p>
            <a:pPr marL="514350" indent="-514350">
              <a:buAutoNum type="arabicPeriod"/>
            </a:pPr>
            <a:r>
              <a:rPr lang="cs-CZ" dirty="0" smtClean="0">
                <a:solidFill>
                  <a:schemeClr val="bg1"/>
                </a:solidFill>
              </a:rPr>
              <a:t>K čemu sloužily </a:t>
            </a:r>
            <a:r>
              <a:rPr lang="cs-CZ" dirty="0" err="1" smtClean="0">
                <a:solidFill>
                  <a:schemeClr val="bg1"/>
                </a:solidFill>
              </a:rPr>
              <a:t>Ašókovy</a:t>
            </a:r>
            <a:r>
              <a:rPr lang="cs-CZ" dirty="0" smtClean="0">
                <a:solidFill>
                  <a:schemeClr val="bg1"/>
                </a:solidFill>
              </a:rPr>
              <a:t> sloupy a edikty?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chemeClr val="bg1"/>
                </a:solidFill>
              </a:rPr>
              <a:t>Opakovací otázky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4014" y="404664"/>
            <a:ext cx="978114" cy="9781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9706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1" name="Group 3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6886112"/>
              </p:ext>
            </p:extLst>
          </p:nvPr>
        </p:nvGraphicFramePr>
        <p:xfrm>
          <a:off x="1187624" y="1556792"/>
          <a:ext cx="6834187" cy="3000375"/>
        </p:xfrm>
        <a:graphic>
          <a:graphicData uri="http://schemas.openxmlformats.org/drawingml/2006/table">
            <a:tbl>
              <a:tblPr/>
              <a:tblGrid>
                <a:gridCol w="2214562"/>
                <a:gridCol w="2071688"/>
                <a:gridCol w="1071562"/>
                <a:gridCol w="14763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Mgr. Lenka Kudrnová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Vytvořeno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5. 11.  2012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Odpilotováno dne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ve třídě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Člověk a společnost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Vzdělávací obor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Dějepis 6. ročník - Indie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Osobnosti starověké Indie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Klíčová slova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Buddha, budhismus,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Ašóka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9903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00724234"/>
              </p:ext>
            </p:extLst>
          </p:nvPr>
        </p:nvGraphicFramePr>
        <p:xfrm>
          <a:off x="827584" y="692696"/>
          <a:ext cx="7358063" cy="1371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08096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ANOTACE</a:t>
                      </a:r>
                      <a:endParaRPr lang="cs-CZ" sz="1800" dirty="0"/>
                    </a:p>
                  </a:txBody>
                  <a:tcPr marL="91439" marR="91439" marT="45689" marB="45689"/>
                </a:tc>
              </a:tr>
              <a:tr h="84735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sz="1400" dirty="0" smtClean="0"/>
                        <a:t>Výkladový</a:t>
                      </a:r>
                      <a:r>
                        <a:rPr lang="cs-CZ" sz="1400" baseline="0" dirty="0" smtClean="0"/>
                        <a:t> materiál obsahově rozvíjející učebnici dějepisu pro 6. ročník. Časová dotace cca 25 min. Materiál obsahuje několik opakovacích otázek, které vyplývají z prezentace, proto není přiloženo řešení. </a:t>
                      </a:r>
                      <a:endParaRPr lang="cs-CZ" sz="1400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</a:txBody>
                  <a:tcPr marL="91439" marR="91439" marT="45689" marB="45689"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0786198"/>
              </p:ext>
            </p:extLst>
          </p:nvPr>
        </p:nvGraphicFramePr>
        <p:xfrm>
          <a:off x="827584" y="2060848"/>
          <a:ext cx="7358063" cy="42713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063"/>
              </a:tblGrid>
              <a:tr h="342853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POUŽITÉ  ZDROJE</a:t>
                      </a:r>
                      <a:endParaRPr lang="cs-CZ" sz="1800" dirty="0"/>
                    </a:p>
                  </a:txBody>
                  <a:tcPr marL="91439" marR="91439" marT="45698" marB="45698"/>
                </a:tc>
              </a:tr>
              <a:tr h="3905619">
                <a:tc>
                  <a:txBody>
                    <a:bodyPr/>
                    <a:lstStyle/>
                    <a:p>
                      <a:r>
                        <a:rPr lang="cs-CZ" sz="1200" baseline="0" dirty="0" smtClean="0"/>
                        <a:t>Vlastní tvorba.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Zdroje obrazového materiálu:</a:t>
                      </a:r>
                    </a:p>
                    <a:p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2"/>
                        </a:rPr>
                        <a:t>http://upload.wikimedia.org/wikipedia/commons/thumb/0/05/Lightmatter_buddha3.jpg/220px-Lightmatter_buddha3.jpg</a:t>
                      </a:r>
                      <a:endParaRPr lang="cs-CZ" sz="1200" u="none" strike="noStrike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3"/>
                        </a:rPr>
                        <a:t>http://www.rickshawchallenge.com/wp-content/gallery/bodh-gaya/great_buddha_statue.jpg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4"/>
                        </a:rPr>
                        <a:t>http://www.buddhablends.com/images/gautam_buddha_in_meditation.gif</a:t>
                      </a:r>
                      <a:endParaRPr lang="cs-CZ" sz="1200" u="none" strike="noStrike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5"/>
                        </a:rPr>
                        <a:t>http://www.ancient-symbols.com/images/buddhist-symbols/original/dharma-wheel.jpg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6"/>
                        </a:rPr>
                        <a:t>http://feng-suej.com/images/fotky/buddhisticky-chram-th-big.jpg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7"/>
                        </a:rPr>
                        <a:t>http://czech.cri.cn/mmsource/images/2008/09/02/d2408bec25abce2827979152.jpg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8"/>
                        </a:rPr>
                        <a:t>http://www.profimedia.cz/fotografie/bjodoin-v-chramu-buddhisticke-chramy-udoli-kaneohe/profimedia-0009822806.jpg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9"/>
                        </a:rPr>
                        <a:t>http://www.kompas.estranky.cz/img/picture/3610/borobudur-java--indonesie---nejvetsi-buddhisticky-chram.jpg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0"/>
                        </a:rPr>
                        <a:t>http://upload.wikimedia.org/wikipedia/commons/6/60/Chakravatin.JPG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1"/>
                        </a:rPr>
                        <a:t>http://www.seniorum.cz/uploads/article/2630.jpg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2"/>
                        </a:rPr>
                        <a:t>http://upload.wikimedia.org/wikipedia/commons/thumb/e/e2/Asokanpillar2.jpg/220px-Asokanpillar2.jpg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3"/>
                        </a:rPr>
                        <a:t>http://nd01.jxs.cz/278/932/e96dc2c353_40562383_o2.jpg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4"/>
                        </a:rPr>
                        <a:t>http://upload.wikimedia.org/wikipedia/commons/4/45/6thPillarOfAshoka.JPG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200" u="none" strike="noStrike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  <a:hlinkClick r:id="rId15"/>
                        </a:rPr>
                        <a:t>http://nd04.jxs.cz/333/892/ac4f4b6be5_69917959_o2.png</a:t>
                      </a:r>
                      <a:endParaRPr lang="cs-CZ" sz="12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/>
                        <a:t>otevřená galerie </a:t>
                      </a:r>
                      <a:r>
                        <a:rPr lang="cs-CZ" sz="1200" baseline="0" dirty="0" smtClean="0">
                          <a:hlinkClick r:id="rId16"/>
                        </a:rPr>
                        <a:t>www.office.microsoft.com</a:t>
                      </a:r>
                      <a:endParaRPr lang="cs-CZ" sz="1200" dirty="0"/>
                    </a:p>
                  </a:txBody>
                  <a:tcPr marL="91439" marR="91439" marT="45698" marB="45698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268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apír">
  <a:themeElements>
    <a:clrScheme name="Vlastní 2">
      <a:dk1>
        <a:srgbClr val="7030A0"/>
      </a:dk1>
      <a:lt1>
        <a:srgbClr val="0B5394"/>
      </a:lt1>
      <a:dk2>
        <a:srgbClr val="B2E9F2"/>
      </a:dk2>
      <a:lt2>
        <a:srgbClr val="7030A0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3ECCB4"/>
      </a:accent5>
      <a:accent6>
        <a:srgbClr val="248D7B"/>
      </a:accent6>
      <a:hlink>
        <a:srgbClr val="073763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209</TotalTime>
  <Words>965</Words>
  <Application>Microsoft Office PowerPoint</Application>
  <PresentationFormat>Předvádění na obrazovce (4:3)</PresentationFormat>
  <Paragraphs>114</Paragraphs>
  <Slides>19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Papír</vt:lpstr>
      <vt:lpstr>Prezentace aplikace PowerPoint</vt:lpstr>
      <vt:lpstr>Indie - osobnosti</vt:lpstr>
      <vt:lpstr>Buddha </vt:lpstr>
      <vt:lpstr>Buddha </vt:lpstr>
      <vt:lpstr>Buddha </vt:lpstr>
      <vt:lpstr>Buddha </vt:lpstr>
      <vt:lpstr>Buddha </vt:lpstr>
      <vt:lpstr>Buddha </vt:lpstr>
      <vt:lpstr>Budhistické chrámy</vt:lpstr>
      <vt:lpstr>Ašóka</vt:lpstr>
      <vt:lpstr>Ašóka</vt:lpstr>
      <vt:lpstr>Prezentace aplikace PowerPoint</vt:lpstr>
      <vt:lpstr>Ašóka</vt:lpstr>
      <vt:lpstr>Ašóka</vt:lpstr>
      <vt:lpstr>Ašóka</vt:lpstr>
      <vt:lpstr>Ašóka</vt:lpstr>
      <vt:lpstr>Opakovací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 </cp:lastModifiedBy>
  <cp:revision>39</cp:revision>
  <dcterms:created xsi:type="dcterms:W3CDTF">2012-11-05T09:13:13Z</dcterms:created>
  <dcterms:modified xsi:type="dcterms:W3CDTF">2012-12-13T10:20:37Z</dcterms:modified>
</cp:coreProperties>
</file>