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14288D-A70F-4B12-BA7A-8F79AAB67309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17731-F0A4-4261-A20A-BAC5C099A9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9787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17731-F0A4-4261-A20A-BAC5C099A900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63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719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877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946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323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715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78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95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334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85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281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145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1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D975AAEA-7F16-49C6-BE7D-A2E36AAD8612}" type="datetimeFigureOut">
              <a:rPr lang="cs-CZ" smtClean="0"/>
              <a:t>13.12.2012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4C5B8EA0-9389-4259-BA9B-5E331BFFBAFD}" type="slidenum">
              <a:rPr lang="cs-CZ" smtClean="0"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Xian_museum.jpg" TargetMode="External"/><Relationship Id="rId13" Type="http://schemas.openxmlformats.org/officeDocument/2006/relationships/hyperlink" Target="http://g.denik.cz/74/bc/op-terakotova-armada1003_denik-380.jpg" TargetMode="External"/><Relationship Id="rId3" Type="http://schemas.openxmlformats.org/officeDocument/2006/relationships/hyperlink" Target="http://upload.wikimedia.org/wikipedia/commons/thumb/9/94/Representation_of_Laozi.PNG/408px-Representation_of_Laozi.PNG" TargetMode="External"/><Relationship Id="rId7" Type="http://schemas.openxmlformats.org/officeDocument/2006/relationships/hyperlink" Target="http://nd01.jxs.cz/425/281/81d73ece88_22606310_o2.jpg" TargetMode="External"/><Relationship Id="rId12" Type="http://schemas.openxmlformats.org/officeDocument/2006/relationships/hyperlink" Target="http://i.idnes.cz/08/081/gal/JAZ24f330_terracotta2_ZUN_105912.jpg" TargetMode="External"/><Relationship Id="rId2" Type="http://schemas.openxmlformats.org/officeDocument/2006/relationships/hyperlink" Target="http://magicienne.webgarden.cz/image/1283040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4/47/Ze%C4%8F2005.jpg/220px-Ze%C4%8F2005.jpg" TargetMode="External"/><Relationship Id="rId11" Type="http://schemas.openxmlformats.org/officeDocument/2006/relationships/hyperlink" Target="http://www.dovolena-info.cz/images/cina-armada.jpg" TargetMode="External"/><Relationship Id="rId5" Type="http://schemas.openxmlformats.org/officeDocument/2006/relationships/hyperlink" Target="http://leccos.com/pics/pic/cchin-_uzemni_rozsah_rise.jpg" TargetMode="External"/><Relationship Id="rId10" Type="http://schemas.openxmlformats.org/officeDocument/2006/relationships/hyperlink" Target="http://www.tyden.cz/obrazek/201005/4beb986aeb650/army-4beb990dcffab_275x183.jpg" TargetMode="External"/><Relationship Id="rId4" Type="http://schemas.openxmlformats.org/officeDocument/2006/relationships/hyperlink" Target="http://cs.wikipedia.org/wiki/Soubor:Qinshihuangdi3.jpg" TargetMode="External"/><Relationship Id="rId9" Type="http://schemas.openxmlformats.org/officeDocument/2006/relationships/hyperlink" Target="http://second.tixik.com/tn/200x150/80/Y/yZi_orQCDWH8DaSk-keBTPyD1QUpXzFH6MbZiMh6zqLW337Y_QR1n2Jx3TKRmbzu_CQbC9C8-ntpXS5-8iXi572OeDQS4K4MXg4jnSPiOiKILmNVo9JVcmQf5JZlMnZj/kempinski-hotel-xi-an.jpg" TargetMode="External"/><Relationship Id="rId1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908721"/>
            <a:ext cx="7929563" cy="5449218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Autor:  Mgr. Lenka Kudrnová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Název: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VY_32_INOVACE_04_B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_04 </a:t>
            </a:r>
            <a:r>
              <a:rPr lang="cs-CZ" sz="2800" dirty="0" smtClean="0">
                <a:latin typeface="Arial" charset="0"/>
              </a:rPr>
              <a:t> 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Čína - 	osobnosti 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Téma: Dějepis 6. ročník – Čína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343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Čína - osobnosti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Lenka Kudrnová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22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císař </a:t>
            </a:r>
            <a:r>
              <a:rPr lang="cs-CZ" dirty="0" err="1" smtClean="0"/>
              <a:t>Jü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484785"/>
            <a:ext cx="7125112" cy="489654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legendární vládce ve starověké Číně </a:t>
            </a:r>
            <a:r>
              <a:rPr lang="cs-CZ" sz="2400" dirty="0" smtClean="0">
                <a:solidFill>
                  <a:srgbClr val="C00000"/>
                </a:solidFill>
              </a:rPr>
              <a:t>okolo roku 2 100 př. n. l.</a:t>
            </a:r>
          </a:p>
          <a:p>
            <a:r>
              <a:rPr lang="cs-CZ" sz="2400" dirty="0" smtClean="0"/>
              <a:t>zvaný také </a:t>
            </a:r>
            <a:r>
              <a:rPr lang="cs-CZ" sz="2400" dirty="0" err="1" smtClean="0">
                <a:solidFill>
                  <a:srgbClr val="C00000"/>
                </a:solidFill>
              </a:rPr>
              <a:t>Jü</a:t>
            </a:r>
            <a:r>
              <a:rPr lang="cs-CZ" sz="2400" dirty="0" smtClean="0">
                <a:solidFill>
                  <a:srgbClr val="C00000"/>
                </a:solidFill>
              </a:rPr>
              <a:t> Veliký</a:t>
            </a:r>
          </a:p>
          <a:p>
            <a:r>
              <a:rPr lang="cs-CZ" sz="2400" dirty="0" smtClean="0"/>
              <a:t>založil dynastii </a:t>
            </a:r>
            <a:r>
              <a:rPr lang="cs-CZ" sz="2400" dirty="0" err="1" smtClean="0"/>
              <a:t>Sia</a:t>
            </a:r>
            <a:endParaRPr lang="cs-CZ" sz="2400" dirty="0" smtClean="0"/>
          </a:p>
          <a:p>
            <a:r>
              <a:rPr lang="cs-CZ" sz="2400" dirty="0" smtClean="0"/>
              <a:t>zachránil Čínu před zánikem – obrovskou povodní</a:t>
            </a:r>
          </a:p>
          <a:p>
            <a:r>
              <a:rPr lang="cs-CZ" sz="2400" dirty="0" smtClean="0"/>
              <a:t>podle pověsti </a:t>
            </a:r>
            <a:r>
              <a:rPr lang="cs-CZ" sz="2400" dirty="0" smtClean="0">
                <a:solidFill>
                  <a:srgbClr val="C00000"/>
                </a:solidFill>
              </a:rPr>
              <a:t>spoutal ničivou sílu povodní</a:t>
            </a:r>
            <a:r>
              <a:rPr lang="cs-CZ" sz="2400" dirty="0" smtClean="0"/>
              <a:t> tím, že nechal regulovat říční břehy, vybudoval kanály a prorazil v horách průsmyky, což mu trvalo </a:t>
            </a:r>
            <a:r>
              <a:rPr lang="cs-CZ" sz="2400" dirty="0" smtClean="0">
                <a:solidFill>
                  <a:srgbClr val="C00000"/>
                </a:solidFill>
              </a:rPr>
              <a:t>13 let </a:t>
            </a:r>
            <a:r>
              <a:rPr lang="cs-CZ" sz="2400" dirty="0" smtClean="0"/>
              <a:t>a pomáhal mu mytický drak a černá želva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933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císař </a:t>
            </a:r>
            <a:r>
              <a:rPr lang="cs-CZ" dirty="0" err="1"/>
              <a:t>Jü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484784"/>
            <a:ext cx="7125112" cy="5256585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téměř všechny informace o jeho životě a vládě pocházejí </a:t>
            </a:r>
            <a:r>
              <a:rPr lang="cs-CZ" sz="2400" dirty="0" smtClean="0">
                <a:solidFill>
                  <a:srgbClr val="C00000"/>
                </a:solidFill>
              </a:rPr>
              <a:t>z ústní tradice</a:t>
            </a:r>
          </a:p>
          <a:p>
            <a:r>
              <a:rPr lang="cs-CZ" sz="2400" dirty="0" smtClean="0"/>
              <a:t>věří se, že vyrostl na svazích hory </a:t>
            </a:r>
            <a:r>
              <a:rPr lang="cs-CZ" sz="2400" dirty="0" err="1" smtClean="0"/>
              <a:t>Sung</a:t>
            </a:r>
            <a:r>
              <a:rPr lang="cs-CZ" sz="2400" dirty="0" smtClean="0"/>
              <a:t> severně od Žluté řeky</a:t>
            </a:r>
          </a:p>
          <a:p>
            <a:r>
              <a:rPr lang="cs-CZ" sz="2400" dirty="0" smtClean="0"/>
              <a:t>jeho syn dostal jméno </a:t>
            </a:r>
            <a:r>
              <a:rPr lang="cs-CZ" sz="2400" dirty="0" err="1" smtClean="0"/>
              <a:t>Čchi</a:t>
            </a:r>
            <a:r>
              <a:rPr lang="cs-CZ" sz="2400" dirty="0" smtClean="0"/>
              <a:t> (zjevení)</a:t>
            </a:r>
          </a:p>
          <a:p>
            <a:r>
              <a:rPr lang="cs-CZ" sz="2400" dirty="0" smtClean="0"/>
              <a:t>přisuzuje se mu také </a:t>
            </a:r>
            <a:r>
              <a:rPr lang="cs-CZ" sz="2400" dirty="0" smtClean="0">
                <a:solidFill>
                  <a:srgbClr val="C00000"/>
                </a:solidFill>
              </a:rPr>
              <a:t>silný morální charakter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vládl 45 let </a:t>
            </a:r>
            <a:r>
              <a:rPr lang="cs-CZ" sz="2400" dirty="0" smtClean="0"/>
              <a:t>a zemřel na neznámou chorobu</a:t>
            </a:r>
          </a:p>
          <a:p>
            <a:r>
              <a:rPr lang="cs-CZ" sz="2400" dirty="0" smtClean="0"/>
              <a:t>na jeho počest bylo zbudováno mauzoleum nesoucí jeho jméno (6. stol. n. l.)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5136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Konfucius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340769"/>
            <a:ext cx="7125112" cy="451803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jeho </a:t>
            </a:r>
            <a:r>
              <a:rPr lang="cs-CZ" sz="2400" dirty="0" smtClean="0">
                <a:solidFill>
                  <a:srgbClr val="C00000"/>
                </a:solidFill>
              </a:rPr>
              <a:t>jméno má více podob</a:t>
            </a:r>
            <a:r>
              <a:rPr lang="cs-CZ" sz="2400" dirty="0" smtClean="0"/>
              <a:t> např.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</a:t>
            </a:r>
            <a:r>
              <a:rPr lang="cs-CZ" sz="2400" dirty="0" err="1" smtClean="0"/>
              <a:t>Kchung</a:t>
            </a:r>
            <a:r>
              <a:rPr lang="cs-CZ" sz="2400" dirty="0" smtClean="0"/>
              <a:t> </a:t>
            </a:r>
            <a:r>
              <a:rPr lang="cs-CZ" sz="2400" dirty="0" err="1" smtClean="0"/>
              <a:t>Čchiou</a:t>
            </a:r>
            <a:r>
              <a:rPr lang="cs-CZ" sz="2400" dirty="0" smtClean="0"/>
              <a:t> či </a:t>
            </a:r>
            <a:r>
              <a:rPr lang="cs-CZ" sz="2400" dirty="0" err="1" smtClean="0"/>
              <a:t>Kchung</a:t>
            </a:r>
            <a:r>
              <a:rPr lang="cs-CZ" sz="2400" dirty="0" smtClean="0"/>
              <a:t>-</a:t>
            </a:r>
            <a:r>
              <a:rPr lang="cs-CZ" sz="2400" dirty="0" err="1" smtClean="0"/>
              <a:t>fu</a:t>
            </a:r>
            <a:r>
              <a:rPr lang="cs-CZ" sz="2400" dirty="0" smtClean="0"/>
              <a:t>-ć</a:t>
            </a:r>
          </a:p>
          <a:p>
            <a:r>
              <a:rPr lang="cs-CZ" sz="2400" dirty="0" smtClean="0"/>
              <a:t>je příbuzný s královskou dynastií,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ale jeho </a:t>
            </a:r>
            <a:r>
              <a:rPr lang="cs-CZ" sz="2400" dirty="0" smtClean="0">
                <a:solidFill>
                  <a:srgbClr val="C00000"/>
                </a:solidFill>
              </a:rPr>
              <a:t>otec byl jen prostým šlechticem</a:t>
            </a:r>
          </a:p>
          <a:p>
            <a:pPr marL="0" indent="0">
              <a:buNone/>
            </a:pPr>
            <a:r>
              <a:rPr lang="cs-CZ" sz="2400" dirty="0" smtClean="0"/>
              <a:t>   závislým na vévodovi </a:t>
            </a:r>
            <a:r>
              <a:rPr lang="cs-CZ" sz="2400" dirty="0" err="1" smtClean="0"/>
              <a:t>Lu</a:t>
            </a:r>
            <a:endParaRPr lang="cs-CZ" sz="2400" dirty="0" smtClean="0"/>
          </a:p>
          <a:p>
            <a:r>
              <a:rPr lang="cs-CZ" sz="2400" dirty="0" smtClean="0"/>
              <a:t>v 21 letech si </a:t>
            </a:r>
            <a:r>
              <a:rPr lang="cs-CZ" sz="2400" dirty="0" smtClean="0">
                <a:solidFill>
                  <a:srgbClr val="C00000"/>
                </a:solidFill>
              </a:rPr>
              <a:t>otevřel školu </a:t>
            </a:r>
            <a:r>
              <a:rPr lang="cs-CZ" sz="2400" dirty="0" smtClean="0"/>
              <a:t>a jeho vyučování mu získalo autoritu a prestiž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byl rádcem</a:t>
            </a:r>
            <a:r>
              <a:rPr lang="cs-CZ" sz="2400" dirty="0" smtClean="0"/>
              <a:t> četných knížat, prokazoval </a:t>
            </a:r>
            <a:r>
              <a:rPr lang="cs-CZ" sz="2400" dirty="0" smtClean="0">
                <a:solidFill>
                  <a:srgbClr val="C00000"/>
                </a:solidFill>
              </a:rPr>
              <a:t>velký respekt k tradicím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310" y="188640"/>
            <a:ext cx="2101143" cy="2855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232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Konfucius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789991"/>
          </a:xfrm>
        </p:spPr>
        <p:txBody>
          <a:bodyPr>
            <a:normAutofit/>
          </a:bodyPr>
          <a:lstStyle/>
          <a:p>
            <a:r>
              <a:rPr lang="cs-CZ" sz="2400" dirty="0" smtClean="0"/>
              <a:t>byl čínským </a:t>
            </a:r>
            <a:r>
              <a:rPr lang="cs-CZ" sz="2400" dirty="0" smtClean="0">
                <a:solidFill>
                  <a:srgbClr val="C00000"/>
                </a:solidFill>
              </a:rPr>
              <a:t>filosofem</a:t>
            </a:r>
            <a:r>
              <a:rPr lang="cs-CZ" sz="2400" dirty="0" smtClean="0"/>
              <a:t>, sociálním politikem a </a:t>
            </a:r>
            <a:r>
              <a:rPr lang="cs-CZ" sz="2400" dirty="0" smtClean="0">
                <a:solidFill>
                  <a:srgbClr val="C00000"/>
                </a:solidFill>
              </a:rPr>
              <a:t>státníkem</a:t>
            </a:r>
          </a:p>
          <a:p>
            <a:r>
              <a:rPr lang="cs-CZ" sz="2400" dirty="0" smtClean="0"/>
              <a:t>je autorem četných nesmrtelných citátů, přestože sám nenapsal žádné dílo</a:t>
            </a:r>
          </a:p>
          <a:p>
            <a:r>
              <a:rPr lang="cs-CZ" sz="2400" dirty="0" smtClean="0"/>
              <a:t>pouze </a:t>
            </a:r>
            <a:r>
              <a:rPr lang="cs-CZ" sz="2400" dirty="0" smtClean="0">
                <a:solidFill>
                  <a:srgbClr val="C00000"/>
                </a:solidFill>
              </a:rPr>
              <a:t>uspořádal Pět klasických knih</a:t>
            </a:r>
          </a:p>
          <a:p>
            <a:r>
              <a:rPr lang="cs-CZ" sz="2400" dirty="0" smtClean="0"/>
              <a:t>za základ ctností považuje </a:t>
            </a:r>
            <a:r>
              <a:rPr lang="cs-CZ" sz="2400" dirty="0" smtClean="0">
                <a:solidFill>
                  <a:srgbClr val="C00000"/>
                </a:solidFill>
              </a:rPr>
              <a:t>humanismus</a:t>
            </a:r>
          </a:p>
          <a:p>
            <a:r>
              <a:rPr lang="cs-CZ" sz="2400" dirty="0" smtClean="0"/>
              <a:t>odmítá, aby moudří byli odtrženi od světa, naopak mají </a:t>
            </a:r>
            <a:r>
              <a:rPr lang="cs-CZ" sz="2400" dirty="0" smtClean="0">
                <a:solidFill>
                  <a:srgbClr val="C00000"/>
                </a:solidFill>
              </a:rPr>
              <a:t>aktivně společnosti pomáhat</a:t>
            </a:r>
          </a:p>
          <a:p>
            <a:r>
              <a:rPr lang="cs-CZ" sz="2400" dirty="0" smtClean="0"/>
              <a:t>sám šel příkladem, když se v 50 letech </a:t>
            </a:r>
            <a:r>
              <a:rPr lang="cs-CZ" sz="2400" dirty="0" smtClean="0">
                <a:solidFill>
                  <a:srgbClr val="C00000"/>
                </a:solidFill>
              </a:rPr>
              <a:t>stal ministrem spravedlnosti </a:t>
            </a:r>
            <a:r>
              <a:rPr lang="cs-CZ" sz="2400" dirty="0" smtClean="0"/>
              <a:t>v oblasti </a:t>
            </a:r>
            <a:r>
              <a:rPr lang="cs-CZ" sz="2400" dirty="0" err="1" smtClean="0"/>
              <a:t>Lu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1555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Konfucius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každý má </a:t>
            </a:r>
            <a:r>
              <a:rPr lang="cs-CZ" sz="2400" dirty="0" smtClean="0">
                <a:solidFill>
                  <a:srgbClr val="C00000"/>
                </a:solidFill>
              </a:rPr>
              <a:t>povinnost se vzdělávat</a:t>
            </a:r>
            <a:r>
              <a:rPr lang="cs-CZ" sz="2400" dirty="0" smtClean="0"/>
              <a:t> a mravně se zušlechťovat</a:t>
            </a:r>
          </a:p>
          <a:p>
            <a:r>
              <a:rPr lang="cs-CZ" sz="2400" dirty="0" smtClean="0"/>
              <a:t>pokud člověk koná </a:t>
            </a:r>
            <a:r>
              <a:rPr lang="cs-CZ" sz="2400" dirty="0" smtClean="0">
                <a:solidFill>
                  <a:srgbClr val="C00000"/>
                </a:solidFill>
              </a:rPr>
              <a:t>dobro</a:t>
            </a:r>
            <a:r>
              <a:rPr lang="cs-CZ" sz="2400" dirty="0" smtClean="0"/>
              <a:t>, otvírá se mu duchovní cesta k nebi</a:t>
            </a:r>
          </a:p>
          <a:p>
            <a:r>
              <a:rPr lang="cs-CZ" sz="2400" dirty="0" smtClean="0"/>
              <a:t>je vyznavačem zlaté střední cesty, která je založena na </a:t>
            </a:r>
            <a:r>
              <a:rPr lang="cs-CZ" sz="2400" dirty="0" smtClean="0">
                <a:solidFill>
                  <a:srgbClr val="C00000"/>
                </a:solidFill>
              </a:rPr>
              <a:t>harmonii duše</a:t>
            </a:r>
          </a:p>
          <a:p>
            <a:r>
              <a:rPr lang="cs-CZ" sz="2400" dirty="0" smtClean="0"/>
              <a:t>z jeho učení se </a:t>
            </a:r>
            <a:r>
              <a:rPr lang="cs-CZ" sz="2400" dirty="0" smtClean="0">
                <a:solidFill>
                  <a:srgbClr val="C00000"/>
                </a:solidFill>
              </a:rPr>
              <a:t>vyvinulo konfuciánství </a:t>
            </a:r>
            <a:r>
              <a:rPr lang="cs-CZ" sz="2400" dirty="0" smtClean="0"/>
              <a:t>– filosofický a náboženský systém, který ovlivňuje Čínu až do našich dní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4944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Lao</a:t>
            </a:r>
            <a:r>
              <a:rPr lang="cs-CZ" dirty="0" smtClean="0"/>
              <a:t>-ć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je zakladatelem </a:t>
            </a:r>
            <a:r>
              <a:rPr lang="cs-CZ" sz="2400" dirty="0" smtClean="0">
                <a:solidFill>
                  <a:srgbClr val="C00000"/>
                </a:solidFill>
              </a:rPr>
              <a:t>taoismu</a:t>
            </a:r>
          </a:p>
          <a:p>
            <a:r>
              <a:rPr lang="cs-CZ" sz="2400" dirty="0" smtClean="0"/>
              <a:t>jeho historická existence není příliš jasná, čínská tradice jej klade do 6. století př. n. l.</a:t>
            </a:r>
          </a:p>
          <a:p>
            <a:r>
              <a:rPr lang="cs-CZ" sz="2400" dirty="0" smtClean="0"/>
              <a:t>jeho jméno by se dalo přeložit jako starý mistr</a:t>
            </a:r>
          </a:p>
          <a:p>
            <a:r>
              <a:rPr lang="cs-CZ" sz="2400" dirty="0" smtClean="0"/>
              <a:t>o jeho narození kolují </a:t>
            </a:r>
            <a:r>
              <a:rPr lang="cs-CZ" sz="2400" dirty="0" smtClean="0">
                <a:solidFill>
                  <a:srgbClr val="C00000"/>
                </a:solidFill>
              </a:rPr>
              <a:t>legendy</a:t>
            </a:r>
            <a:r>
              <a:rPr lang="cs-CZ" sz="2400" dirty="0" smtClean="0"/>
              <a:t> – podle jedné z nich jej matka nosila tak dlouho, že se narodil již s vousy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9000" contras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434" t="3692" r="9523" b="38603"/>
          <a:stretch/>
        </p:blipFill>
        <p:spPr bwMode="auto">
          <a:xfrm>
            <a:off x="6588224" y="260648"/>
            <a:ext cx="2367105" cy="220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494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Lao</a:t>
            </a:r>
            <a:r>
              <a:rPr lang="cs-CZ" dirty="0"/>
              <a:t>-ć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měl na starosti </a:t>
            </a:r>
            <a:r>
              <a:rPr lang="cs-CZ" sz="2400" dirty="0" smtClean="0">
                <a:solidFill>
                  <a:srgbClr val="C00000"/>
                </a:solidFill>
              </a:rPr>
              <a:t>archiv dynastie </a:t>
            </a:r>
            <a:r>
              <a:rPr lang="cs-CZ" sz="2400" dirty="0" err="1" smtClean="0">
                <a:solidFill>
                  <a:srgbClr val="C00000"/>
                </a:solidFill>
              </a:rPr>
              <a:t>Čou</a:t>
            </a:r>
            <a:r>
              <a:rPr lang="cs-CZ" sz="2400" dirty="0" smtClean="0"/>
              <a:t>, odtud prý pramenila jeho moudrost</a:t>
            </a:r>
          </a:p>
          <a:p>
            <a:r>
              <a:rPr lang="cs-CZ" sz="2400" dirty="0" smtClean="0"/>
              <a:t>jeho základním dílem je </a:t>
            </a:r>
            <a:r>
              <a:rPr lang="cs-CZ" sz="2400" dirty="0" err="1" smtClean="0">
                <a:solidFill>
                  <a:srgbClr val="C00000"/>
                </a:solidFill>
              </a:rPr>
              <a:t>Tao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err="1" smtClean="0">
                <a:solidFill>
                  <a:srgbClr val="C00000"/>
                </a:solidFill>
              </a:rPr>
              <a:t>te</a:t>
            </a:r>
            <a:r>
              <a:rPr lang="cs-CZ" sz="2400" dirty="0" smtClean="0">
                <a:solidFill>
                  <a:srgbClr val="C00000"/>
                </a:solidFill>
              </a:rPr>
              <a:t> ting </a:t>
            </a:r>
            <a:r>
              <a:rPr lang="cs-CZ" sz="2400" dirty="0" smtClean="0"/>
              <a:t>(Kniha o </a:t>
            </a:r>
            <a:r>
              <a:rPr lang="cs-CZ" sz="2400" dirty="0" err="1" smtClean="0"/>
              <a:t>tao</a:t>
            </a:r>
            <a:r>
              <a:rPr lang="cs-CZ" sz="2400" dirty="0" smtClean="0"/>
              <a:t> a cnosti)</a:t>
            </a:r>
          </a:p>
          <a:p>
            <a:r>
              <a:rPr lang="cs-CZ" sz="2400" dirty="0" err="1" smtClean="0">
                <a:solidFill>
                  <a:srgbClr val="C00000"/>
                </a:solidFill>
              </a:rPr>
              <a:t>tao</a:t>
            </a:r>
            <a:r>
              <a:rPr lang="cs-CZ" sz="2400" dirty="0" smtClean="0"/>
              <a:t> je chápáno jako </a:t>
            </a:r>
            <a:r>
              <a:rPr lang="cs-CZ" sz="2400" dirty="0" smtClean="0">
                <a:solidFill>
                  <a:srgbClr val="C00000"/>
                </a:solidFill>
              </a:rPr>
              <a:t>princip uspořádání </a:t>
            </a:r>
            <a:r>
              <a:rPr lang="cs-CZ" sz="2400" dirty="0" smtClean="0"/>
              <a:t>světa, nelze jej chápat smysly a nemůžeme jej ani pojmenovat</a:t>
            </a:r>
          </a:p>
          <a:p>
            <a:r>
              <a:rPr lang="cs-CZ" sz="2400" dirty="0" smtClean="0"/>
              <a:t>aby mohl mudrc </a:t>
            </a:r>
            <a:r>
              <a:rPr lang="cs-CZ" sz="2400" dirty="0" err="1" smtClean="0"/>
              <a:t>tao</a:t>
            </a:r>
            <a:r>
              <a:rPr lang="cs-CZ" sz="2400" dirty="0" smtClean="0"/>
              <a:t> uchopit musí být v </a:t>
            </a:r>
            <a:r>
              <a:rPr lang="cs-CZ" sz="2400" dirty="0" smtClean="0">
                <a:solidFill>
                  <a:srgbClr val="C00000"/>
                </a:solidFill>
              </a:rPr>
              <a:t>nečinnosti</a:t>
            </a:r>
            <a:r>
              <a:rPr lang="cs-CZ" sz="2400" dirty="0" smtClean="0"/>
              <a:t> a držet všechny své </a:t>
            </a:r>
            <a:r>
              <a:rPr lang="cs-CZ" sz="2400" dirty="0" smtClean="0">
                <a:solidFill>
                  <a:srgbClr val="C00000"/>
                </a:solidFill>
              </a:rPr>
              <a:t>smysly a vášně v přísné kázni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153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Lao</a:t>
            </a:r>
            <a:r>
              <a:rPr lang="cs-CZ" dirty="0"/>
              <a:t>-ć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je </a:t>
            </a:r>
            <a:r>
              <a:rPr lang="cs-CZ" sz="2400" dirty="0" smtClean="0">
                <a:solidFill>
                  <a:srgbClr val="C00000"/>
                </a:solidFill>
              </a:rPr>
              <a:t>protiváhou ke konfuciánství</a:t>
            </a:r>
            <a:r>
              <a:rPr lang="cs-CZ" sz="2400" dirty="0" smtClean="0"/>
              <a:t>, pohrdá tradicemi, vyzdvihuje askezi, </a:t>
            </a:r>
            <a:r>
              <a:rPr lang="cs-CZ" sz="2400" dirty="0" smtClean="0">
                <a:solidFill>
                  <a:srgbClr val="C00000"/>
                </a:solidFill>
              </a:rPr>
              <a:t>individualismus a tělesná cvičení</a:t>
            </a:r>
          </a:p>
          <a:p>
            <a:r>
              <a:rPr lang="cs-CZ" sz="2400" dirty="0" smtClean="0"/>
              <a:t>obojí učení, byť jsou v protikladu se doplňují do jednoho celku a ukazují nám </a:t>
            </a:r>
            <a:r>
              <a:rPr lang="cs-CZ" sz="2400" dirty="0" smtClean="0">
                <a:solidFill>
                  <a:srgbClr val="C00000"/>
                </a:solidFill>
              </a:rPr>
              <a:t>dvě rozličné tváře čínské duše</a:t>
            </a:r>
          </a:p>
          <a:p>
            <a:r>
              <a:rPr lang="cs-CZ" sz="2400" dirty="0" smtClean="0"/>
              <a:t>taoismus je dodnes rozšířeným náboženstvím, zejména v Číně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448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Čchin</a:t>
            </a:r>
            <a:r>
              <a:rPr lang="cs-CZ" dirty="0" smtClean="0"/>
              <a:t> Š´-</a:t>
            </a:r>
            <a:r>
              <a:rPr lang="cs-CZ" dirty="0" err="1" smtClean="0"/>
              <a:t>Chuang</a:t>
            </a:r>
            <a:r>
              <a:rPr lang="cs-CZ" dirty="0" smtClean="0"/>
              <a:t>-Ti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4570669" cy="405143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vlastním jménem </a:t>
            </a:r>
            <a:r>
              <a:rPr lang="cs-CZ" sz="2400" dirty="0" err="1" smtClean="0">
                <a:solidFill>
                  <a:srgbClr val="C00000"/>
                </a:solidFill>
              </a:rPr>
              <a:t>Čeng</a:t>
            </a:r>
            <a:endParaRPr lang="cs-CZ" sz="2400" dirty="0" smtClean="0">
              <a:solidFill>
                <a:srgbClr val="C00000"/>
              </a:solidFill>
            </a:endParaRPr>
          </a:p>
          <a:p>
            <a:r>
              <a:rPr lang="cs-CZ" sz="2400" dirty="0" smtClean="0"/>
              <a:t>král čínského státu </a:t>
            </a:r>
            <a:r>
              <a:rPr lang="cs-CZ" sz="2400" dirty="0" err="1" smtClean="0"/>
              <a:t>Čchin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C00000"/>
                </a:solidFill>
              </a:rPr>
              <a:t>první císař sjednocené Číny</a:t>
            </a:r>
          </a:p>
          <a:p>
            <a:r>
              <a:rPr lang="cs-CZ" sz="2400" dirty="0" smtClean="0"/>
              <a:t>vládl v letech </a:t>
            </a:r>
            <a:r>
              <a:rPr lang="cs-CZ" sz="2400" dirty="0" smtClean="0">
                <a:solidFill>
                  <a:srgbClr val="C00000"/>
                </a:solidFill>
              </a:rPr>
              <a:t>260 – 210 př. n. l.</a:t>
            </a:r>
          </a:p>
          <a:p>
            <a:r>
              <a:rPr lang="cs-CZ" sz="2400" dirty="0" smtClean="0"/>
              <a:t>za pomoci moudrých mužů reformoval </a:t>
            </a:r>
            <a:r>
              <a:rPr lang="cs-CZ" sz="2400" dirty="0" smtClean="0">
                <a:solidFill>
                  <a:srgbClr val="C00000"/>
                </a:solidFill>
              </a:rPr>
              <a:t>zemědělství a armádu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13473"/>
            <a:ext cx="3200400" cy="335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380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Čchin</a:t>
            </a:r>
            <a:r>
              <a:rPr lang="cs-CZ" dirty="0"/>
              <a:t> Š´-</a:t>
            </a:r>
            <a:r>
              <a:rPr lang="cs-CZ" dirty="0" err="1"/>
              <a:t>Chuang</a:t>
            </a:r>
            <a:r>
              <a:rPr lang="cs-CZ" dirty="0"/>
              <a:t>-Ti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556792"/>
            <a:ext cx="4426653" cy="4752527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bojoval</a:t>
            </a:r>
            <a:r>
              <a:rPr lang="cs-CZ" sz="2400" dirty="0" smtClean="0"/>
              <a:t> s dalšími 6 královstvími a během 10 let sjednotil Čínu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ukončil</a:t>
            </a:r>
            <a:r>
              <a:rPr lang="cs-CZ" sz="2400" dirty="0" smtClean="0"/>
              <a:t> tím dlouhé </a:t>
            </a:r>
            <a:r>
              <a:rPr lang="cs-CZ" sz="2400" dirty="0" smtClean="0">
                <a:solidFill>
                  <a:srgbClr val="C00000"/>
                </a:solidFill>
              </a:rPr>
              <a:t>období chaosu (221 př. n. l.)</a:t>
            </a:r>
          </a:p>
          <a:p>
            <a:r>
              <a:rPr lang="cs-CZ" sz="2400" dirty="0" smtClean="0"/>
              <a:t>udělil si titul Š´-</a:t>
            </a:r>
            <a:r>
              <a:rPr lang="cs-CZ" sz="2400" dirty="0" err="1" smtClean="0"/>
              <a:t>Chuang</a:t>
            </a:r>
            <a:r>
              <a:rPr lang="cs-CZ" sz="2400" dirty="0" smtClean="0"/>
              <a:t>-Ti </a:t>
            </a:r>
            <a:r>
              <a:rPr lang="cs-CZ" sz="2400" dirty="0" smtClean="0">
                <a:solidFill>
                  <a:srgbClr val="C00000"/>
                </a:solidFill>
              </a:rPr>
              <a:t>(První císař)</a:t>
            </a:r>
          </a:p>
          <a:p>
            <a:r>
              <a:rPr lang="cs-CZ" sz="2400" dirty="0" smtClean="0"/>
              <a:t>okamžitě </a:t>
            </a:r>
            <a:r>
              <a:rPr lang="cs-CZ" sz="2400" dirty="0" smtClean="0">
                <a:solidFill>
                  <a:srgbClr val="C00000"/>
                </a:solidFill>
              </a:rPr>
              <a:t>reorganizoval správu říše</a:t>
            </a:r>
            <a:r>
              <a:rPr lang="cs-CZ" sz="2400" dirty="0" smtClean="0"/>
              <a:t>, zavedl 36 prefektur, které dále rozdělil na okresy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60648"/>
            <a:ext cx="3027998" cy="4728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36096" y="5229200"/>
            <a:ext cx="3027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územní rozsah říše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7281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Čchin</a:t>
            </a:r>
            <a:r>
              <a:rPr lang="cs-CZ" dirty="0"/>
              <a:t> Š´-</a:t>
            </a:r>
            <a:r>
              <a:rPr lang="cs-CZ" dirty="0" err="1"/>
              <a:t>Chuang</a:t>
            </a:r>
            <a:r>
              <a:rPr lang="cs-CZ" dirty="0"/>
              <a:t>-Ti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484784"/>
            <a:ext cx="7125112" cy="4968551"/>
          </a:xfrm>
        </p:spPr>
        <p:txBody>
          <a:bodyPr>
            <a:normAutofit/>
          </a:bodyPr>
          <a:lstStyle/>
          <a:p>
            <a:r>
              <a:rPr lang="cs-CZ" sz="2400" dirty="0" smtClean="0"/>
              <a:t>okresy řídili úředníci a vojáci, kteří byli podřízeni přímo císaři</a:t>
            </a:r>
          </a:p>
          <a:p>
            <a:r>
              <a:rPr lang="cs-CZ" sz="2400" dirty="0" smtClean="0"/>
              <a:t>zbudoval </a:t>
            </a:r>
            <a:r>
              <a:rPr lang="cs-CZ" sz="2400" dirty="0" smtClean="0">
                <a:solidFill>
                  <a:srgbClr val="C00000"/>
                </a:solidFill>
              </a:rPr>
              <a:t>nové silnice</a:t>
            </a:r>
            <a:r>
              <a:rPr lang="cs-CZ" sz="2400" dirty="0" smtClean="0"/>
              <a:t>, které spojovaly hlavní město s bývalými centry jednotlivých království</a:t>
            </a:r>
          </a:p>
          <a:p>
            <a:r>
              <a:rPr lang="cs-CZ" sz="2400" dirty="0" smtClean="0"/>
              <a:t>velmi důležitá je také </a:t>
            </a:r>
            <a:r>
              <a:rPr lang="cs-CZ" sz="2400" dirty="0" smtClean="0">
                <a:solidFill>
                  <a:srgbClr val="C00000"/>
                </a:solidFill>
              </a:rPr>
              <a:t>reforma písma</a:t>
            </a:r>
            <a:r>
              <a:rPr lang="cs-CZ" sz="2400" dirty="0" smtClean="0"/>
              <a:t>, díky níž v Číně existuje jen jediná soustava znaků, ve které se téměř nevyskytují krajové odlišnosti</a:t>
            </a:r>
          </a:p>
          <a:p>
            <a:r>
              <a:rPr lang="cs-CZ" sz="2400" dirty="0" smtClean="0"/>
              <a:t>reformoval </a:t>
            </a:r>
            <a:r>
              <a:rPr lang="cs-CZ" sz="2400" dirty="0" smtClean="0">
                <a:solidFill>
                  <a:srgbClr val="C00000"/>
                </a:solidFill>
              </a:rPr>
              <a:t>míry a váhy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5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Čchin</a:t>
            </a:r>
            <a:r>
              <a:rPr lang="cs-CZ" dirty="0"/>
              <a:t> Š´-</a:t>
            </a:r>
            <a:r>
              <a:rPr lang="cs-CZ" dirty="0" err="1"/>
              <a:t>Chuang</a:t>
            </a:r>
            <a:r>
              <a:rPr lang="cs-CZ" dirty="0"/>
              <a:t>-Ti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vyslal statisíce otroků a vězňů k severní hranici, kde budovali </a:t>
            </a:r>
            <a:r>
              <a:rPr lang="cs-CZ" sz="2400" dirty="0" smtClean="0">
                <a:solidFill>
                  <a:srgbClr val="C00000"/>
                </a:solidFill>
              </a:rPr>
              <a:t>Velkou čínskou zeď</a:t>
            </a:r>
          </a:p>
          <a:p>
            <a:r>
              <a:rPr lang="cs-CZ" sz="2400" dirty="0" smtClean="0"/>
              <a:t>byla budována několika císaři, dnes měří 8 851 km</a:t>
            </a:r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57533"/>
            <a:ext cx="4191000" cy="314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0"/>
          <a:stretch/>
        </p:blipFill>
        <p:spPr bwMode="auto">
          <a:xfrm>
            <a:off x="4442520" y="3003523"/>
            <a:ext cx="4267200" cy="2882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659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Čchin</a:t>
            </a:r>
            <a:r>
              <a:rPr lang="cs-CZ" dirty="0"/>
              <a:t> Š´-</a:t>
            </a:r>
            <a:r>
              <a:rPr lang="cs-CZ" dirty="0" err="1"/>
              <a:t>Chuang</a:t>
            </a:r>
            <a:r>
              <a:rPr lang="cs-CZ" dirty="0"/>
              <a:t>-Ti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ke konci vlády </a:t>
            </a:r>
            <a:r>
              <a:rPr lang="cs-CZ" sz="2400" dirty="0" smtClean="0">
                <a:solidFill>
                  <a:srgbClr val="C00000"/>
                </a:solidFill>
              </a:rPr>
              <a:t>krutě pronásledoval </a:t>
            </a:r>
            <a:r>
              <a:rPr lang="cs-CZ" sz="2400" dirty="0" smtClean="0"/>
              <a:t>své odpůrce ve snaze umlčet kritiku</a:t>
            </a:r>
          </a:p>
          <a:p>
            <a:r>
              <a:rPr lang="cs-CZ" sz="2400" dirty="0" smtClean="0"/>
              <a:t>nechal </a:t>
            </a:r>
            <a:r>
              <a:rPr lang="cs-CZ" sz="2400" dirty="0" smtClean="0">
                <a:solidFill>
                  <a:srgbClr val="C00000"/>
                </a:solidFill>
              </a:rPr>
              <a:t>spálit všechny knihy</a:t>
            </a:r>
            <a:r>
              <a:rPr lang="cs-CZ" sz="2400" dirty="0" smtClean="0"/>
              <a:t>, proto dnes nemáme záznamy o dějinách před říší </a:t>
            </a:r>
            <a:r>
              <a:rPr lang="cs-CZ" sz="2400" dirty="0" err="1" smtClean="0"/>
              <a:t>Čchin</a:t>
            </a:r>
            <a:r>
              <a:rPr lang="cs-CZ" sz="2400" dirty="0" smtClean="0"/>
              <a:t> 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popravoval</a:t>
            </a:r>
            <a:r>
              <a:rPr lang="cs-CZ" sz="2400" dirty="0" smtClean="0"/>
              <a:t> učence i s celými rodinami, nechal zaživa zazdít 460 konfuciánských učenců</a:t>
            </a:r>
          </a:p>
          <a:p>
            <a:r>
              <a:rPr lang="cs-CZ" sz="2400" dirty="0" smtClean="0"/>
              <a:t>zavedl </a:t>
            </a:r>
            <a:r>
              <a:rPr lang="cs-CZ" sz="2400" dirty="0" smtClean="0">
                <a:solidFill>
                  <a:srgbClr val="C00000"/>
                </a:solidFill>
              </a:rPr>
              <a:t>kruté tresty a velmi vysoké daně</a:t>
            </a:r>
          </a:p>
          <a:p>
            <a:r>
              <a:rPr lang="cs-CZ" sz="2400" dirty="0" smtClean="0"/>
              <a:t>obyvatelstvo bylo </a:t>
            </a:r>
            <a:r>
              <a:rPr lang="cs-CZ" sz="2400" dirty="0" smtClean="0">
                <a:solidFill>
                  <a:srgbClr val="C00000"/>
                </a:solidFill>
              </a:rPr>
              <a:t>sužováno válkami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50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Čchin</a:t>
            </a:r>
            <a:r>
              <a:rPr lang="cs-CZ" dirty="0"/>
              <a:t> Š´-</a:t>
            </a:r>
            <a:r>
              <a:rPr lang="cs-CZ" dirty="0" err="1"/>
              <a:t>Chuang</a:t>
            </a:r>
            <a:r>
              <a:rPr lang="cs-CZ" dirty="0"/>
              <a:t>-Ti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silně </a:t>
            </a:r>
            <a:r>
              <a:rPr lang="cs-CZ" sz="2400" dirty="0" smtClean="0">
                <a:solidFill>
                  <a:srgbClr val="C00000"/>
                </a:solidFill>
              </a:rPr>
              <a:t>zadlužil stát </a:t>
            </a:r>
            <a:r>
              <a:rPr lang="cs-CZ" sz="2400" dirty="0" smtClean="0"/>
              <a:t>mimo jiné i stavbou nákladného paláce a hrobu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byl otráven </a:t>
            </a:r>
            <a:r>
              <a:rPr lang="cs-CZ" sz="2400" dirty="0" smtClean="0"/>
              <a:t>skupinou lékařů, kteří využili jeho touhu po nesmrtelnosti a podali mu přípravek obsahující rtuť</a:t>
            </a:r>
          </a:p>
          <a:p>
            <a:r>
              <a:rPr lang="cs-CZ" sz="2400" dirty="0" smtClean="0"/>
              <a:t>několik let po císařově skonu se říše, zmítaná četnými </a:t>
            </a:r>
            <a:r>
              <a:rPr lang="cs-CZ" sz="2400" dirty="0" smtClean="0">
                <a:solidFill>
                  <a:srgbClr val="C00000"/>
                </a:solidFill>
              </a:rPr>
              <a:t>vzpourami a nepokoji</a:t>
            </a:r>
            <a:r>
              <a:rPr lang="cs-CZ" sz="2400" dirty="0" smtClean="0"/>
              <a:t>, rozpadla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1348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Mauzoleum císaře </a:t>
            </a:r>
            <a:r>
              <a:rPr lang="cs-CZ" dirty="0" err="1" smtClean="0"/>
              <a:t>Čchin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49727"/>
            <a:ext cx="4246245" cy="3099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971" y="2924944"/>
            <a:ext cx="3790950" cy="284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756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Terakotová armáda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74" y="1525598"/>
            <a:ext cx="3405188" cy="2265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1"/>
          <a:stretch/>
        </p:blipFill>
        <p:spPr bwMode="auto">
          <a:xfrm>
            <a:off x="3800724" y="3791595"/>
            <a:ext cx="3752850" cy="2429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74" y="3807442"/>
            <a:ext cx="3067050" cy="2413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77"/>
          <a:stretch/>
        </p:blipFill>
        <p:spPr bwMode="auto">
          <a:xfrm>
            <a:off x="4162943" y="1525598"/>
            <a:ext cx="3402330" cy="2281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031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Mauzoleum císaře </a:t>
            </a:r>
            <a:r>
              <a:rPr lang="cs-CZ" dirty="0" err="1"/>
              <a:t>Čchin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nachází se poblíž města Si-</a:t>
            </a:r>
            <a:r>
              <a:rPr lang="cs-CZ" sz="2400" dirty="0" err="1" smtClean="0"/>
              <a:t>an</a:t>
            </a:r>
            <a:r>
              <a:rPr lang="cs-CZ" sz="2400" dirty="0" smtClean="0"/>
              <a:t>, v místě zvaném </a:t>
            </a:r>
            <a:r>
              <a:rPr lang="cs-CZ" sz="2400" dirty="0" err="1" smtClean="0"/>
              <a:t>Lisan</a:t>
            </a:r>
            <a:endParaRPr lang="cs-CZ" sz="2400" dirty="0" smtClean="0"/>
          </a:p>
          <a:p>
            <a:r>
              <a:rPr lang="cs-CZ" sz="2400" dirty="0" smtClean="0"/>
              <a:t>celková plocha areálu zabírá </a:t>
            </a:r>
            <a:r>
              <a:rPr lang="cs-CZ" sz="2400" dirty="0" smtClean="0">
                <a:solidFill>
                  <a:srgbClr val="C00000"/>
                </a:solidFill>
              </a:rPr>
              <a:t>46 km</a:t>
            </a:r>
            <a:r>
              <a:rPr lang="cs-CZ" sz="2000" baseline="30000" dirty="0" smtClean="0">
                <a:solidFill>
                  <a:srgbClr val="C00000"/>
                </a:solidFill>
              </a:rPr>
              <a:t>2</a:t>
            </a:r>
            <a:endParaRPr lang="cs-CZ" sz="2000" dirty="0" smtClean="0">
              <a:solidFill>
                <a:srgbClr val="C00000"/>
              </a:solidFill>
            </a:endParaRPr>
          </a:p>
          <a:p>
            <a:r>
              <a:rPr lang="cs-CZ" sz="2400" dirty="0" smtClean="0"/>
              <a:t>součástí hrobky je hliněná armáda čítající přes </a:t>
            </a:r>
            <a:r>
              <a:rPr lang="cs-CZ" sz="2400" dirty="0" smtClean="0">
                <a:solidFill>
                  <a:srgbClr val="C00000"/>
                </a:solidFill>
              </a:rPr>
              <a:t>8 000 válečníků</a:t>
            </a:r>
          </a:p>
          <a:p>
            <a:r>
              <a:rPr lang="cs-CZ" sz="2400" dirty="0" smtClean="0"/>
              <a:t>sochy byly původně barevné</a:t>
            </a:r>
          </a:p>
          <a:p>
            <a:r>
              <a:rPr lang="cs-CZ" sz="2400" dirty="0" smtClean="0"/>
              <a:t>v hrobce jsou kromě císaře pohřbeni její budovatelé, manželky, které mu nedaly syna a další lidé od dvora – celkem 500 osob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6208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Mauzoleum císaře </a:t>
            </a:r>
            <a:r>
              <a:rPr lang="cs-CZ" dirty="0" err="1"/>
              <a:t>Čchin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sochy jsou vysoké </a:t>
            </a:r>
            <a:r>
              <a:rPr lang="cs-CZ" sz="2400" dirty="0" smtClean="0">
                <a:solidFill>
                  <a:srgbClr val="C00000"/>
                </a:solidFill>
              </a:rPr>
              <a:t>160-170 cm </a:t>
            </a:r>
            <a:r>
              <a:rPr lang="cs-CZ" sz="2400" dirty="0" smtClean="0"/>
              <a:t>a jejich </a:t>
            </a:r>
            <a:r>
              <a:rPr lang="cs-CZ" sz="2400" dirty="0" smtClean="0">
                <a:solidFill>
                  <a:srgbClr val="C00000"/>
                </a:solidFill>
              </a:rPr>
              <a:t>tváře jsou unikátní</a:t>
            </a:r>
            <a:r>
              <a:rPr lang="cs-CZ" sz="2400" dirty="0" smtClean="0"/>
              <a:t>, nenajdou se 2 stejné</a:t>
            </a:r>
          </a:p>
          <a:p>
            <a:r>
              <a:rPr lang="cs-CZ" sz="2400" dirty="0" smtClean="0"/>
              <a:t>za pomoci čínského písma je do soch ukryto tajemství, to ale čínští průvodci i historikové odmítají sdělit</a:t>
            </a:r>
          </a:p>
          <a:p>
            <a:r>
              <a:rPr lang="cs-CZ" sz="2400" dirty="0" smtClean="0"/>
              <a:t>sochy v sobě ukrývají mnoho skrytých významů – poloha rukou, účes, výzbroj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3117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Cchaj</a:t>
            </a:r>
            <a:r>
              <a:rPr lang="cs-CZ" dirty="0" smtClean="0"/>
              <a:t> Lun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lidé jej neznají, jeho vynález je však nesmrtelný a je základem vzdělanosti – </a:t>
            </a:r>
            <a:r>
              <a:rPr lang="cs-CZ" sz="2400" dirty="0" smtClean="0">
                <a:solidFill>
                  <a:srgbClr val="C00000"/>
                </a:solidFill>
              </a:rPr>
              <a:t>papír</a:t>
            </a:r>
          </a:p>
          <a:p>
            <a:r>
              <a:rPr lang="cs-CZ" sz="2400" dirty="0" smtClean="0"/>
              <a:t>žil na dvoře císaře </a:t>
            </a:r>
            <a:r>
              <a:rPr lang="cs-CZ" sz="2400" dirty="0" err="1" smtClean="0"/>
              <a:t>Cho</a:t>
            </a:r>
            <a:r>
              <a:rPr lang="cs-CZ" sz="2400" dirty="0" smtClean="0"/>
              <a:t> Ti z dynastie </a:t>
            </a:r>
            <a:r>
              <a:rPr lang="cs-CZ" sz="2400" dirty="0" err="1" smtClean="0"/>
              <a:t>Chan</a:t>
            </a:r>
            <a:r>
              <a:rPr lang="cs-CZ" sz="2400" dirty="0" smtClean="0"/>
              <a:t>, byl úředníkem a eunuchem</a:t>
            </a:r>
          </a:p>
          <a:p>
            <a:r>
              <a:rPr lang="cs-CZ" sz="2400" dirty="0" smtClean="0"/>
              <a:t>před jeho vynálezem psali Číňané na bambus, knihy byly velmi neskladné</a:t>
            </a:r>
          </a:p>
          <a:p>
            <a:r>
              <a:rPr lang="cs-CZ" sz="2400" dirty="0" smtClean="0"/>
              <a:t>první papír vznikl vařením bambusu, konopí, zbytků hedvábí, starých hadrů a rybářské sítě (suroviny byly rozdrcené)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5200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Cchaj</a:t>
            </a:r>
            <a:r>
              <a:rPr lang="cs-CZ" dirty="0" smtClean="0"/>
              <a:t> Lun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573967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vařením vzniklou kaši rozmíchal ve vodě, nabral ji na rámeček a vysušil</a:t>
            </a:r>
          </a:p>
          <a:p>
            <a:r>
              <a:rPr lang="cs-CZ" sz="2400" dirty="0" smtClean="0"/>
              <a:t>v roce 105 předložil vzorky papíru císaři</a:t>
            </a:r>
          </a:p>
          <a:p>
            <a:r>
              <a:rPr lang="cs-CZ" sz="2400" dirty="0" smtClean="0"/>
              <a:t>ten si jeho vynálezu velmi cenil, zahrnul jej bohatstvím a udělil mu šlechtický titul</a:t>
            </a:r>
          </a:p>
          <a:p>
            <a:r>
              <a:rPr lang="cs-CZ" sz="2400" dirty="0" smtClean="0"/>
              <a:t>bohužel se </a:t>
            </a:r>
            <a:r>
              <a:rPr lang="cs-CZ" sz="2400" dirty="0" err="1" smtClean="0"/>
              <a:t>Chaj</a:t>
            </a:r>
            <a:r>
              <a:rPr lang="cs-CZ" sz="2400" dirty="0" smtClean="0"/>
              <a:t> Lun později zapletl do palácových intrik a spáchal sebevraždu vypitím číše jedu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výroba papíru byla tajemstvím</a:t>
            </a:r>
            <a:r>
              <a:rPr lang="cs-CZ" sz="2400" dirty="0" smtClean="0"/>
              <a:t>, jež získali až v roce 751 Arabové, kteří mučili několik čínských výrobců papíru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935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Opakovací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4789991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endParaRPr lang="cs-CZ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Čím se proslavil císař </a:t>
            </a:r>
            <a:r>
              <a:rPr lang="cs-CZ" sz="2400" dirty="0" err="1" smtClean="0"/>
              <a:t>Jü</a:t>
            </a:r>
            <a:r>
              <a:rPr lang="cs-CZ" sz="2400" dirty="0" smtClean="0"/>
              <a:t>? Která mytická zvířata mu při stavbě pomáhala?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Vzpomeň si alespoň na 2 důležité </a:t>
            </a:r>
            <a:r>
              <a:rPr lang="cs-CZ" sz="2400" dirty="0" err="1" smtClean="0"/>
              <a:t>Konfuciovy</a:t>
            </a:r>
            <a:r>
              <a:rPr lang="cs-CZ" sz="2400" dirty="0" smtClean="0"/>
              <a:t> myšlenky.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Jak se jmenuje zakladatel taoismu? Co taoismus hlásá?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Kdo sjednotil Čínu? Jak ji reformoval?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Co víš o Velké čínské zdi a mauzoleu císaře </a:t>
            </a:r>
            <a:r>
              <a:rPr lang="cs-CZ" sz="2400" dirty="0" err="1" smtClean="0"/>
              <a:t>Čhin</a:t>
            </a:r>
            <a:r>
              <a:rPr lang="cs-CZ" sz="24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Kdo vynalezl papír? Jak ho vyrobil?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/>
          </a:p>
          <a:p>
            <a:pPr marL="457200" indent="-457200">
              <a:buFont typeface="+mj-lt"/>
              <a:buAutoNum type="arabicPeriod"/>
            </a:pP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014" y="620688"/>
            <a:ext cx="978114" cy="97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390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984196"/>
              </p:ext>
            </p:extLst>
          </p:nvPr>
        </p:nvGraphicFramePr>
        <p:xfrm>
          <a:off x="1187624" y="1556792"/>
          <a:ext cx="6834187" cy="3211830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Lenka Kudrnová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16. 11.  2012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společnost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Dějepis 6. ročník - Čína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Čína - osobnosti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Císař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Jü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Konfucius,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Lao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– ć, taoismus,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Čchin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Š –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Chuang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– Ti,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Cchaj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Lun, vynález papíru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828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7109920"/>
              </p:ext>
            </p:extLst>
          </p:nvPr>
        </p:nvGraphicFramePr>
        <p:xfrm>
          <a:off x="827584" y="692696"/>
          <a:ext cx="7358063" cy="1371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0809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8473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400" dirty="0" smtClean="0"/>
                        <a:t>Výkladový</a:t>
                      </a:r>
                      <a:r>
                        <a:rPr lang="cs-CZ" sz="1400" baseline="0" dirty="0" smtClean="0"/>
                        <a:t> materiál obsahově rozvíjející učebnici dějepisu pro 6. ročník. Časová dotace cca 35 min. Materiál obsahuje několik opakovacích otázek, které vyplývají z prezentace, proto není přiloženo řešení. </a:t>
                      </a:r>
                      <a:endParaRPr lang="cs-CZ" sz="1400" dirty="0" smtClean="0"/>
                    </a:p>
                    <a:p>
                      <a:pPr marL="0" indent="0">
                        <a:buNone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1712765"/>
              </p:ext>
            </p:extLst>
          </p:nvPr>
        </p:nvGraphicFramePr>
        <p:xfrm>
          <a:off x="827584" y="2060848"/>
          <a:ext cx="7358063" cy="4271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42853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/>
                    </a:p>
                  </a:txBody>
                  <a:tcPr marL="91439" marR="91439" marT="45698" marB="45698"/>
                </a:tc>
              </a:tr>
              <a:tr h="3905619">
                <a:tc>
                  <a:txBody>
                    <a:bodyPr/>
                    <a:lstStyle/>
                    <a:p>
                      <a:r>
                        <a:rPr lang="cs-CZ" sz="1200" baseline="0" dirty="0" smtClean="0"/>
                        <a:t>Vlastní tvorba.</a:t>
                      </a:r>
                      <a:endParaRPr lang="cs-CZ" sz="1200" dirty="0" smtClean="0"/>
                    </a:p>
                    <a:p>
                      <a:r>
                        <a:rPr lang="cs-CZ" sz="1200" dirty="0" smtClean="0"/>
                        <a:t>Zdroje obrazového materiálu: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http://magicienne.webgarden.cz/image/12830406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http://upload.wikimedia.org/wikipedia/commons/thumb/9/94/Representation_of_Laozi.PNG/408px-Representation_of_Laozi.PNG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http://cs.wikipedia.org/wiki/Soubor:Qinshihuangdi3.jpg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http://leccos.com/pics/pic/cchin-_uzemni_rozsah_rise.jpg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http://upload.wikimedia.org/wikipedia/commons/thumb/4/47/Ze%C4%8F2005.jpg/220px-Ze%C4%8F2005.jpg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http://nd01.jxs.cz/425/281/81d73ece88_22606310_o2.jpg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http://cs.wikipedia.org/wiki/Soubor:Xian_museum.jpg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http://second.tixik.com/tn/200x150/80/Y/yZi_orQCDWH8DaSk-keBTPyD1QUpXzFH6MbZiMh6zqLW337Y_QR1n2Jx3TKRmbzu_CQbC9C8-ntpXS5-8iXi572OeDQS4K4MXg4jnSPiOiKILmNVo9JVcmQf5JZlMnZj/kempinski-hotel-xi-an.jpg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0"/>
                        </a:rPr>
                        <a:t>http://www.tyden.cz/obrazek/201005/4beb986aeb650/army-4beb990dcffab_275x183.jpg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1"/>
                        </a:rPr>
                        <a:t>http://www.dovolena-info.cz/images/cina-armada.jpg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2"/>
                        </a:rPr>
                        <a:t>http://i.idnes.cz/08/081/gal/JAZ24f330_terracotta2_ZUN_105912.jpg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3"/>
                        </a:rPr>
                        <a:t>http://g.denik.cz/74/bc/op-terakotova-armada1003_denik-380.jpg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dirty="0" smtClean="0"/>
                        <a:t>otevřená galerie </a:t>
                      </a:r>
                      <a:r>
                        <a:rPr lang="cs-CZ" sz="1200" baseline="0" dirty="0" smtClean="0">
                          <a:hlinkClick r:id="rId14"/>
                        </a:rPr>
                        <a:t>www.office.microsoft.com</a:t>
                      </a:r>
                      <a:endParaRPr lang="cs-CZ" sz="12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140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utumn">
  <a:themeElements>
    <a:clrScheme name="Vlastní 1">
      <a:dk1>
        <a:srgbClr val="00B0F0"/>
      </a:dk1>
      <a:lt1>
        <a:srgbClr val="FFFFFF"/>
      </a:lt1>
      <a:dk2>
        <a:srgbClr val="8999B7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1219</Words>
  <Application>Microsoft Office PowerPoint</Application>
  <PresentationFormat>Předvádění na obrazovce (4:3)</PresentationFormat>
  <Paragraphs>154</Paragraphs>
  <Slides>25</Slides>
  <Notes>1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Motiv systému Office</vt:lpstr>
      <vt:lpstr>Autumn</vt:lpstr>
      <vt:lpstr>Prezentace aplikace PowerPoint</vt:lpstr>
      <vt:lpstr>Čína - osobnosti</vt:lpstr>
      <vt:lpstr>císař Jü</vt:lpstr>
      <vt:lpstr>císař Jü</vt:lpstr>
      <vt:lpstr>Konfucius</vt:lpstr>
      <vt:lpstr>Konfucius</vt:lpstr>
      <vt:lpstr>Konfucius</vt:lpstr>
      <vt:lpstr>Lao-ć</vt:lpstr>
      <vt:lpstr>Lao-ć</vt:lpstr>
      <vt:lpstr>Lao-ć</vt:lpstr>
      <vt:lpstr>Čchin Š´-Chuang-Ti</vt:lpstr>
      <vt:lpstr>Čchin Š´-Chuang-Ti</vt:lpstr>
      <vt:lpstr>Čchin Š´-Chuang-Ti</vt:lpstr>
      <vt:lpstr>Čchin Š´-Chuang-Ti</vt:lpstr>
      <vt:lpstr>Čchin Š´-Chuang-Ti</vt:lpstr>
      <vt:lpstr>Čchin Š´-Chuang-Ti</vt:lpstr>
      <vt:lpstr>Mauzoleum císaře Čchin</vt:lpstr>
      <vt:lpstr>Terakotová armáda</vt:lpstr>
      <vt:lpstr>Mauzoleum císaře Čchin</vt:lpstr>
      <vt:lpstr>Mauzoleum císaře Čchin</vt:lpstr>
      <vt:lpstr>Cchaj Lun</vt:lpstr>
      <vt:lpstr>Cchaj Lun</vt:lpstr>
      <vt:lpstr>Opakovací otázky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</cp:lastModifiedBy>
  <cp:revision>51</cp:revision>
  <dcterms:created xsi:type="dcterms:W3CDTF">2012-11-05T13:41:11Z</dcterms:created>
  <dcterms:modified xsi:type="dcterms:W3CDTF">2012-12-13T10:20:01Z</dcterms:modified>
</cp:coreProperties>
</file>