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26"/>
  </p:notesMasterIdLst>
  <p:sldIdLst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9" r:id="rId24"/>
    <p:sldId id="280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0B325D2-B963-4006-BDAC-AAB978AC3010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936E795-7C2B-42F7-A9EC-8AB56C1A0C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77172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C17731-F0A4-4261-A20A-BAC5C099A900}" type="slidenum">
              <a:rPr lang="cs-CZ" smtClean="0"/>
              <a:t>22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56636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C49FBC-E090-4879-A915-77D77FA61DD7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B06590-0C52-42A3-8B12-444B4D25FD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19170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r" isInverted="1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C49FBC-E090-4879-A915-77D77FA61DD7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B06590-0C52-42A3-8B12-444B4D25FD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50561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r" isInverted="1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C49FBC-E090-4879-A915-77D77FA61DD7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B06590-0C52-42A3-8B12-444B4D25FD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20250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r" isInverted="1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C49FBC-E090-4879-A915-77D77FA61DD7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B06590-0C52-42A3-8B12-444B4D25FD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1378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r" isInverted="1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C49FBC-E090-4879-A915-77D77FA61DD7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B06590-0C52-42A3-8B12-444B4D25FD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76679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r" isInverted="1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C49FBC-E090-4879-A915-77D77FA61DD7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B06590-0C52-42A3-8B12-444B4D25FD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41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r" isInverted="1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C49FBC-E090-4879-A915-77D77FA61DD7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B06590-0C52-42A3-8B12-444B4D25FD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75517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r" isInverted="1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C49FBC-E090-4879-A915-77D77FA61DD7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B06590-0C52-42A3-8B12-444B4D25FD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81737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r" isInverted="1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C49FBC-E090-4879-A915-77D77FA61DD7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B06590-0C52-42A3-8B12-444B4D25FD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22546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r" isInverted="1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C49FBC-E090-4879-A915-77D77FA61DD7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B06590-0C52-42A3-8B12-444B4D25FD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96170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r" isInverted="1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C49FBC-E090-4879-A915-77D77FA61DD7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B06590-0C52-42A3-8B12-444B4D25FD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00822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r" isInverted="1"/>
      </p:transition>
    </mc:Choice>
    <mc:Fallback xmlns=""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520731"/>
            <a:ext cx="9144000" cy="3435579"/>
          </a:xfrm>
          <a:custGeom>
            <a:avLst/>
            <a:gdLst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19794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7466" y="25350"/>
                  <a:pt x="0" y="19794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28000"/>
                  <a:satMod val="2000000"/>
                  <a:alpha val="30000"/>
                </a:schemeClr>
              </a:gs>
              <a:gs pos="35000">
                <a:schemeClr val="bg2">
                  <a:shade val="100000"/>
                  <a:satMod val="600000"/>
                  <a:alpha val="0"/>
                </a:schemeClr>
              </a:gs>
            </a:gsLst>
            <a:lin ang="54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02920" y="2775745"/>
            <a:ext cx="8229600" cy="2167128"/>
          </a:xfrm>
        </p:spPr>
        <p:txBody>
          <a:bodyPr tIns="0" bIns="0" anchor="t"/>
          <a:lstStyle>
            <a:lvl1pPr>
              <a:defRPr sz="5000" cap="all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  <a:reflection blurRad="12000" stA="25000" endPos="49000" dist="5000" dir="5400000" sy="-100000" algn="bl" rotWithShape="0"/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00064" y="1559720"/>
            <a:ext cx="5105400" cy="1219200"/>
          </a:xfrm>
        </p:spPr>
        <p:txBody>
          <a:bodyPr lIns="0" tIns="0" rIns="0" bIns="0" anchor="b"/>
          <a:lstStyle>
            <a:lvl1pPr marL="0" indent="0" algn="l">
              <a:buNone/>
              <a:defRPr sz="19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C49FBC-E090-4879-A915-77D77FA61DD7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B06590-0C52-42A3-8B12-444B4D25FD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r" isInverted="1"/>
      </p:transition>
    </mc:Choice>
    <mc:Fallback xmlns=""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C49FBC-E090-4879-A915-77D77FA61DD7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B06590-0C52-42A3-8B12-444B4D25FD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r" isInverted="1"/>
      </p:transition>
    </mc:Choice>
    <mc:Fallback xmlns=""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990600"/>
            <a:ext cx="7772400" cy="1362456"/>
          </a:xfrm>
        </p:spPr>
        <p:txBody>
          <a:bodyPr>
            <a:noAutofit/>
          </a:bodyPr>
          <a:lstStyle>
            <a:lvl1pPr algn="l">
              <a:buNone/>
              <a:defRPr sz="48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352677"/>
            <a:ext cx="7772400" cy="1509712"/>
          </a:xfrm>
        </p:spPr>
        <p:txBody>
          <a:bodyPr anchor="t"/>
          <a:lstStyle>
            <a:lvl1pPr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C49FBC-E090-4879-A915-77D77FA61DD7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B06590-0C52-42A3-8B12-444B4D25FD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r" isInverted="1"/>
      </p:transition>
    </mc:Choice>
    <mc:Fallback xmlns=""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C49FBC-E090-4879-A915-77D77FA61DD7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B06590-0C52-42A3-8B12-444B4D25FD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r" isInverted="1"/>
      </p:transition>
    </mc:Choice>
    <mc:Fallback xmlns=""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 anchor="b"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112168"/>
            <a:ext cx="4040188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8000" dist="38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2112168"/>
            <a:ext cx="4041775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667000"/>
            <a:ext cx="4040188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667000"/>
            <a:ext cx="4041775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C49FBC-E090-4879-A915-77D77FA61DD7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B06590-0C52-42A3-8B12-444B4D25FD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r" isInverted="1"/>
      </p:transition>
    </mc:Choice>
    <mc:Fallback xmlns=""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  <a:effectLst/>
        </p:spPr>
        <p:txBody>
          <a:bodyPr tIns="9144" bIns="9144" anchor="b"/>
          <a:lstStyle>
            <a:lvl1pPr>
              <a:defRPr sz="4800" cap="none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C49FBC-E090-4879-A915-77D77FA61DD7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B06590-0C52-42A3-8B12-444B4D25FD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r" isInverted="1"/>
      </p:transition>
    </mc:Choice>
    <mc:Fallback xmlns="">
      <p:transition spd="slow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C49FBC-E090-4879-A915-77D77FA61DD7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B06590-0C52-42A3-8B12-444B4D25FD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r" isInverted="1"/>
      </p:transition>
    </mc:Choice>
    <mc:Fallback xmlns="">
      <p:transition spd="slow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1440"/>
            <a:ext cx="8229600" cy="914400"/>
          </a:xfrm>
        </p:spPr>
        <p:txBody>
          <a:bodyPr tIns="0" bIns="0" anchor="b"/>
          <a:lstStyle>
            <a:lvl1pPr algn="l">
              <a:buNone/>
              <a:defRPr sz="5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33856"/>
            <a:ext cx="2590800" cy="5181600"/>
          </a:xfrm>
        </p:spPr>
        <p:txBody>
          <a:bodyPr lIns="45720" tIns="45720" rIns="0"/>
          <a:lstStyle>
            <a:lvl1pPr marL="0" indent="0">
              <a:spcBef>
                <a:spcPts val="300"/>
              </a:spcBef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1133472"/>
            <a:ext cx="5257800" cy="5191128"/>
          </a:xfrm>
        </p:spPr>
        <p:txBody>
          <a:bodyPr/>
          <a:lstStyle>
            <a:lvl1pPr algn="l">
              <a:defRPr sz="3000"/>
            </a:lvl1pPr>
            <a:lvl2pPr algn="l">
              <a:defRPr sz="2800"/>
            </a:lvl2pPr>
            <a:lvl3pPr algn="l">
              <a:defRPr sz="2400"/>
            </a:lvl3pPr>
            <a:lvl4pPr algn="l">
              <a:defRPr sz="2000"/>
            </a:lvl4pPr>
            <a:lvl5pPr algn="l"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C49FBC-E090-4879-A915-77D77FA61DD7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B06590-0C52-42A3-8B12-444B4D25FD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r" isInverted="1"/>
      </p:transition>
    </mc:Choice>
    <mc:Fallback xmlns="">
      <p:transition spd="slow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6240" y="1981200"/>
            <a:ext cx="3429000" cy="522288"/>
          </a:xfrm>
        </p:spPr>
        <p:txBody>
          <a:bodyPr tIns="0" bIns="0" anchor="b"/>
          <a:lstStyle>
            <a:lvl1pPr algn="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93368" y="1066800"/>
            <a:ext cx="4572000" cy="4572000"/>
          </a:xfrm>
          <a:solidFill>
            <a:schemeClr val="bg2">
              <a:shade val="75000"/>
            </a:schemeClr>
          </a:solidFill>
          <a:ln w="60325">
            <a:solidFill>
              <a:srgbClr val="FFFFFF"/>
            </a:solidFill>
            <a:miter lim="800000"/>
          </a:ln>
          <a:effectLst>
            <a:outerShdw blurRad="36195" dist="10000" dir="5400000" algn="tl" rotWithShape="0">
              <a:srgbClr val="000000">
                <a:alpha val="75000"/>
              </a:srgbClr>
            </a:outerShdw>
            <a:reflection stA="21000" endA="500" endPos="10000" dist="20000" dir="5400000" sy="-100000" algn="bl" rotWithShape="0"/>
          </a:effectLst>
        </p:spPr>
        <p:txBody>
          <a:bodyPr/>
          <a:lstStyle>
            <a:lvl1pPr>
              <a:buNone/>
              <a:defRPr sz="3200"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76240" y="2543176"/>
            <a:ext cx="3429000" cy="914400"/>
          </a:xfrm>
        </p:spPr>
        <p:txBody>
          <a:bodyPr lIns="0" tIns="0" rIns="0" bIns="0" anchor="t"/>
          <a:lstStyle>
            <a:lvl1pPr indent="0" algn="r">
              <a:spcBef>
                <a:spcPts val="300"/>
              </a:spcBef>
              <a:buFontTx/>
              <a:buNone/>
              <a:defRPr sz="1400" baseline="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C49FBC-E090-4879-A915-77D77FA61DD7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3400" y="6356350"/>
            <a:ext cx="533400" cy="365125"/>
          </a:xfrm>
        </p:spPr>
        <p:txBody>
          <a:bodyPr/>
          <a:lstStyle/>
          <a:p>
            <a:fld id="{DCB06590-0C52-42A3-8B12-444B4D25FD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r" isInverted="1"/>
      </p:transition>
    </mc:Choice>
    <mc:Fallback xmlns="">
      <p:transition spd="slow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C49FBC-E090-4879-A915-77D77FA61DD7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B06590-0C52-42A3-8B12-444B4D25FD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r" isInverted="1"/>
      </p:transition>
    </mc:Choice>
    <mc:Fallback xmlns="">
      <p:transition spd="slow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C49FBC-E090-4879-A915-77D77FA61DD7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B06590-0C52-42A3-8B12-444B4D25FD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r" isInverted="1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C49FBC-E090-4879-A915-77D77FA61DD7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B06590-0C52-42A3-8B12-444B4D25FD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84830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prism dir="r" isInverted="1"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142899"/>
            <a:ext cx="9144000" cy="5562705"/>
          </a:xfrm>
          <a:custGeom>
            <a:avLst/>
            <a:gdLst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25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10056" y="24231"/>
                  <a:pt x="0" y="2025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55000"/>
                  <a:satMod val="1800000"/>
                  <a:alpha val="55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8" name="Flowchart: Document 7"/>
          <p:cNvSpPr/>
          <p:nvPr/>
        </p:nvSpPr>
        <p:spPr>
          <a:xfrm rot="10800000">
            <a:off x="1" y="1341133"/>
            <a:ext cx="9144000" cy="4480425"/>
          </a:xfrm>
          <a:custGeom>
            <a:avLst/>
            <a:gdLst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03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8684" y="24776"/>
                  <a:pt x="0" y="2003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40000"/>
                  <a:satMod val="1900000"/>
                  <a:alpha val="30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524000"/>
          </a:xfrm>
          <a:prstGeom prst="rect">
            <a:avLst/>
          </a:prstGeom>
        </p:spPr>
        <p:txBody>
          <a:bodyPr vert="horz" lIns="0" tIns="9144" rIns="0" bIns="9144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2179637"/>
            <a:ext cx="8229600" cy="4114800"/>
          </a:xfrm>
          <a:prstGeom prst="rect">
            <a:avLst/>
          </a:prstGeom>
        </p:spPr>
        <p:txBody>
          <a:bodyPr vert="horz" lIns="9144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1981200" cy="365125"/>
          </a:xfrm>
          <a:prstGeom prst="rect">
            <a:avLst/>
          </a:prstGeom>
        </p:spPr>
        <p:txBody>
          <a:bodyPr vert="horz" anchor="b"/>
          <a:lstStyle>
            <a:lvl1pPr algn="ctr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3FC49FBC-E090-4879-A915-77D77FA61DD7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438400" y="6356350"/>
            <a:ext cx="2895600" cy="365125"/>
          </a:xfrm>
          <a:prstGeom prst="rect">
            <a:avLst/>
          </a:prstGeom>
        </p:spPr>
        <p:txBody>
          <a:bodyPr vert="horz" lIns="0" anchor="b"/>
          <a:lstStyle>
            <a:lvl1pPr algn="l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356350"/>
            <a:ext cx="533400" cy="365125"/>
          </a:xfrm>
          <a:prstGeom prst="rect">
            <a:avLst/>
          </a:prstGeom>
        </p:spPr>
        <p:txBody>
          <a:bodyPr vert="horz" lIns="91440" rIns="0" anchor="b"/>
          <a:lstStyle>
            <a:lvl1pPr algn="r">
              <a:defRPr sz="14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DCB06590-0C52-42A3-8B12-444B4D25FDF8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prism dir="r" isInverted="1"/>
      </p:transition>
    </mc:Choice>
    <mc:Fallback xmlns=""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sz="4800" b="1" kern="1200">
          <a:ln w="500">
            <a:solidFill>
              <a:schemeClr val="tx2">
                <a:shade val="20000"/>
                <a:satMod val="350000"/>
              </a:schemeClr>
            </a:solidFill>
          </a:ln>
          <a:solidFill>
            <a:schemeClr val="tx2">
              <a:tint val="100000"/>
              <a:satMod val="250000"/>
            </a:schemeClr>
          </a:solidFill>
          <a:effectLst>
            <a:outerShdw blurRad="30000" dist="30000" dir="2700000" algn="tl" rotWithShape="0">
              <a:schemeClr val="bg2">
                <a:shade val="45000"/>
                <a:satMod val="150000"/>
                <a:alpha val="9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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630936" indent="-27432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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23544" indent="-274320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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2860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228600" algn="l" rtl="0" eaLnBrk="1" latinLnBrk="0" hangingPunct="1">
        <a:spcBef>
          <a:spcPct val="20000"/>
        </a:spcBef>
        <a:buClr>
          <a:schemeClr val="accent5"/>
        </a:buClr>
        <a:buFont typeface="Wingdings 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73352" indent="-228600" algn="l" rtl="0" eaLnBrk="1" latinLnBrk="0" hangingPunct="1">
        <a:spcBef>
          <a:spcPct val="20000"/>
        </a:spcBef>
        <a:buClr>
          <a:schemeClr val="accent6"/>
        </a:buClr>
        <a:buFont typeface="Wingdings 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11096" indent="-228600" algn="l" rtl="0" eaLnBrk="1" latinLnBrk="0" hangingPunct="1">
        <a:spcBef>
          <a:spcPct val="20000"/>
        </a:spcBef>
        <a:buClr>
          <a:schemeClr val="tx2"/>
        </a:buClr>
        <a:buFont typeface="Wingdings 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21408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22576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hyperlink" Target="http://www.cestyapamatky.cz/img/foto/f/342.jpg" TargetMode="External"/><Relationship Id="rId3" Type="http://schemas.openxmlformats.org/officeDocument/2006/relationships/hyperlink" Target="http://cs.wikipedia.org/wiki/Desatero" TargetMode="External"/><Relationship Id="rId7" Type="http://schemas.openxmlformats.org/officeDocument/2006/relationships/hyperlink" Target="http://historika.fabulator.cz/ilustrace/perskarise.jpg" TargetMode="External"/><Relationship Id="rId2" Type="http://schemas.openxmlformats.org/officeDocument/2006/relationships/hyperlink" Target="http://upload.wikimedia.org/wikipedia/commons/thumb/3/37/Michelangelo_Mose_2007.jpg/220px-Michelangelo_Mose_2007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cais-soas.com/CAIS/Images2/Achaemenid/Bistun/Darius_the_Great_Bistun01_small.jpg" TargetMode="External"/><Relationship Id="rId11" Type="http://schemas.openxmlformats.org/officeDocument/2006/relationships/hyperlink" Target="http://www.office.microsoft.com/" TargetMode="External"/><Relationship Id="rId5" Type="http://schemas.openxmlformats.org/officeDocument/2006/relationships/hyperlink" Target="http://fos.tym.cz/obr2/solomon.jpg" TargetMode="External"/><Relationship Id="rId10" Type="http://schemas.openxmlformats.org/officeDocument/2006/relationships/hyperlink" Target="http://darkwing.uoregon.edu/~klio/gr/per-war/DOCS/xerxes.jpg" TargetMode="External"/><Relationship Id="rId4" Type="http://schemas.openxmlformats.org/officeDocument/2006/relationships/hyperlink" Target="http://upload.wikimedia.org/wikipedia/commons/5/59/David_SM_Maggiore.jpg" TargetMode="External"/><Relationship Id="rId9" Type="http://schemas.openxmlformats.org/officeDocument/2006/relationships/hyperlink" Target="http://imgs.idnes.cz/igsvet/A010116_HOP_PERSEPOLISSLOUPY-VELKA_V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Podnadpis 2"/>
          <p:cNvSpPr>
            <a:spLocks noGrp="1"/>
          </p:cNvSpPr>
          <p:nvPr>
            <p:ph type="subTitle" idx="1"/>
          </p:nvPr>
        </p:nvSpPr>
        <p:spPr>
          <a:xfrm>
            <a:off x="571500" y="908721"/>
            <a:ext cx="7929563" cy="5449218"/>
          </a:xfrm>
        </p:spPr>
        <p:txBody>
          <a:bodyPr/>
          <a:lstStyle/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Autor:  Mgr. Lenka Kudrnová</a:t>
            </a:r>
          </a:p>
          <a:p>
            <a:pPr algn="l"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Název</a:t>
            </a:r>
            <a:r>
              <a:rPr lang="cs-CZ" sz="2800" smtClean="0">
                <a:solidFill>
                  <a:schemeClr val="tx1"/>
                </a:solidFill>
              </a:rPr>
              <a:t>:</a:t>
            </a:r>
            <a:r>
              <a:rPr lang="cs-CZ" sz="2800" smtClean="0"/>
              <a:t> </a:t>
            </a:r>
            <a:r>
              <a:rPr lang="cs-CZ" sz="2800" smtClean="0">
                <a:solidFill>
                  <a:srgbClr val="FF0000"/>
                </a:solidFill>
              </a:rPr>
              <a:t>VY_32_INOVACE_04_B</a:t>
            </a:r>
            <a:r>
              <a:rPr lang="cs-CZ" sz="2800" smtClean="0">
                <a:solidFill>
                  <a:srgbClr val="FF0000"/>
                </a:solidFill>
                <a:latin typeface="Arial" charset="0"/>
              </a:rPr>
              <a:t>_05</a:t>
            </a:r>
            <a:r>
              <a:rPr lang="cs-CZ" sz="2800" smtClean="0">
                <a:latin typeface="Arial" charset="0"/>
              </a:rPr>
              <a:t> </a:t>
            </a:r>
            <a:r>
              <a:rPr lang="cs-CZ" sz="2800" dirty="0" smtClean="0">
                <a:solidFill>
                  <a:schemeClr val="tx1"/>
                </a:solidFill>
                <a:latin typeface="Arial" charset="0"/>
              </a:rPr>
              <a:t>Hebrejci a Peršané - 	osobnosti </a:t>
            </a:r>
          </a:p>
          <a:p>
            <a:pPr algn="l"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Téma: Dějepis 6. ročník </a:t>
            </a:r>
            <a:r>
              <a:rPr lang="cs-CZ" sz="2800" dirty="0">
                <a:solidFill>
                  <a:schemeClr val="tx1"/>
                </a:solidFill>
              </a:rPr>
              <a:t> </a:t>
            </a:r>
            <a:r>
              <a:rPr lang="cs-CZ" sz="2800" dirty="0" smtClean="0">
                <a:solidFill>
                  <a:schemeClr val="tx1"/>
                </a:solidFill>
              </a:rPr>
              <a:t>- další starověké státy</a:t>
            </a:r>
          </a:p>
          <a:p>
            <a:pPr algn="l"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Číslo projektu: CZ.1.07/1.4.00/21.2131</a:t>
            </a:r>
          </a:p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endParaRPr lang="cs-CZ" sz="2000" dirty="0" smtClean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7313" y="4786313"/>
            <a:ext cx="6472237" cy="125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642744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r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Hebrejci a </a:t>
            </a:r>
            <a:r>
              <a:rPr lang="cs-CZ" dirty="0" err="1" smtClean="0"/>
              <a:t>peršané</a:t>
            </a:r>
            <a:r>
              <a:rPr lang="cs-CZ" dirty="0" smtClean="0"/>
              <a:t> - osobnosti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Mgr. Lenka Kudrnová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2491276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r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Mojžíš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79636"/>
            <a:ext cx="5410944" cy="4345707"/>
          </a:xfrm>
        </p:spPr>
        <p:txBody>
          <a:bodyPr>
            <a:normAutofit lnSpcReduction="10000"/>
          </a:bodyPr>
          <a:lstStyle/>
          <a:p>
            <a:r>
              <a:rPr lang="cs-CZ" sz="2400" dirty="0" smtClean="0"/>
              <a:t>hebrejsky </a:t>
            </a:r>
            <a:r>
              <a:rPr lang="cs-CZ" sz="2400" dirty="0" smtClean="0">
                <a:solidFill>
                  <a:srgbClr val="C00000"/>
                </a:solidFill>
              </a:rPr>
              <a:t>Moše</a:t>
            </a:r>
            <a:r>
              <a:rPr lang="cs-CZ" sz="2400" dirty="0" smtClean="0"/>
              <a:t> (překládáno jako z vody vytažený)</a:t>
            </a:r>
          </a:p>
          <a:p>
            <a:r>
              <a:rPr lang="cs-CZ" sz="2400" dirty="0" smtClean="0"/>
              <a:t>je jednou z nejvýznamnějších postav židovského národa i Starého zákona</a:t>
            </a:r>
          </a:p>
          <a:p>
            <a:r>
              <a:rPr lang="cs-CZ" sz="2400" dirty="0" smtClean="0"/>
              <a:t>je mu připisováno </a:t>
            </a:r>
            <a:r>
              <a:rPr lang="cs-CZ" sz="2400" dirty="0" smtClean="0">
                <a:solidFill>
                  <a:srgbClr val="C00000"/>
                </a:solidFill>
              </a:rPr>
              <a:t>autorství Tóry </a:t>
            </a:r>
            <a:r>
              <a:rPr lang="cs-CZ" sz="2400" dirty="0" smtClean="0"/>
              <a:t>(prvních 5 knih Starého zákona)</a:t>
            </a:r>
          </a:p>
          <a:p>
            <a:r>
              <a:rPr lang="cs-CZ" sz="2400" dirty="0" smtClean="0"/>
              <a:t>pocházel z kmene </a:t>
            </a:r>
            <a:r>
              <a:rPr lang="cs-CZ" sz="2400" dirty="0" err="1" smtClean="0"/>
              <a:t>Lewi</a:t>
            </a:r>
            <a:endParaRPr lang="cs-CZ" sz="2400" dirty="0" smtClean="0"/>
          </a:p>
          <a:p>
            <a:r>
              <a:rPr lang="cs-CZ" sz="2400" dirty="0" smtClean="0"/>
              <a:t>podle Bible se narodil židovským rodičům v Egyptě, tam však pronásledoval faraon všechny nově narozené Hebrejce</a:t>
            </a:r>
            <a:endParaRPr lang="cs-CZ" sz="24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204864"/>
            <a:ext cx="3143250" cy="41862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311046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r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Mojžíš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400" dirty="0" smtClean="0"/>
              <a:t>aby ho rodiče zachránili, vložili jej </a:t>
            </a:r>
            <a:r>
              <a:rPr lang="cs-CZ" sz="2400" dirty="0" smtClean="0">
                <a:solidFill>
                  <a:srgbClr val="C00000"/>
                </a:solidFill>
              </a:rPr>
              <a:t>do rákosové ošatky </a:t>
            </a:r>
            <a:r>
              <a:rPr lang="cs-CZ" sz="2400" dirty="0" smtClean="0"/>
              <a:t>a pustili ho po Nilu</a:t>
            </a:r>
          </a:p>
          <a:p>
            <a:r>
              <a:rPr lang="cs-CZ" sz="2400" dirty="0" smtClean="0"/>
              <a:t>vylovila ho </a:t>
            </a:r>
            <a:r>
              <a:rPr lang="cs-CZ" sz="2400" dirty="0" smtClean="0">
                <a:solidFill>
                  <a:srgbClr val="C00000"/>
                </a:solidFill>
              </a:rPr>
              <a:t>faraónova dcera</a:t>
            </a:r>
            <a:r>
              <a:rPr lang="cs-CZ" sz="2400" dirty="0" smtClean="0"/>
              <a:t>, která jej přijala za svého </a:t>
            </a:r>
          </a:p>
          <a:p>
            <a:r>
              <a:rPr lang="cs-CZ" sz="2400" dirty="0" smtClean="0"/>
              <a:t>když dospěl, hájil v jednom sporu hebrejského otroka a zabil faraónova služebníka, proto </a:t>
            </a:r>
            <a:r>
              <a:rPr lang="cs-CZ" sz="2400" dirty="0" smtClean="0">
                <a:solidFill>
                  <a:srgbClr val="C00000"/>
                </a:solidFill>
              </a:rPr>
              <a:t>musel utéct z Egypta</a:t>
            </a:r>
          </a:p>
          <a:p>
            <a:r>
              <a:rPr lang="cs-CZ" sz="2400" dirty="0" smtClean="0"/>
              <a:t>známé je jeho </a:t>
            </a:r>
            <a:r>
              <a:rPr lang="cs-CZ" sz="2400" dirty="0" smtClean="0">
                <a:solidFill>
                  <a:srgbClr val="C00000"/>
                </a:solidFill>
              </a:rPr>
              <a:t>vidění Boha v hořícím keři</a:t>
            </a:r>
            <a:r>
              <a:rPr lang="cs-CZ" sz="2400" dirty="0" smtClean="0"/>
              <a:t>, který jej poslal zpátky do Egypta, zachránit židovský lid</a:t>
            </a:r>
          </a:p>
          <a:p>
            <a:r>
              <a:rPr lang="cs-CZ" sz="2400" dirty="0" smtClean="0"/>
              <a:t>jednání s faraonem bylo neúspěšné, proto seslal Bůh na Egypt </a:t>
            </a:r>
            <a:r>
              <a:rPr lang="cs-CZ" sz="2400" dirty="0" smtClean="0">
                <a:solidFill>
                  <a:srgbClr val="C00000"/>
                </a:solidFill>
              </a:rPr>
              <a:t>10 ran </a:t>
            </a:r>
            <a:r>
              <a:rPr lang="cs-CZ" sz="2400" dirty="0" smtClean="0"/>
              <a:t>(Egypt sužovaly žáby, komáři, v Nilu tekla krev)</a:t>
            </a:r>
          </a:p>
          <a:p>
            <a:r>
              <a:rPr lang="cs-CZ" sz="2400" dirty="0" smtClean="0"/>
              <a:t>Židy před těmito ranami ochránil, neboť </a:t>
            </a:r>
            <a:r>
              <a:rPr lang="cs-CZ" sz="2400" dirty="0" smtClean="0">
                <a:solidFill>
                  <a:srgbClr val="C00000"/>
                </a:solidFill>
              </a:rPr>
              <a:t>obětovali krev z beránka (svátek Pesach)</a:t>
            </a:r>
            <a:endParaRPr lang="cs-CZ" sz="24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8962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r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Mojžíš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poté faraon Židy propustil</a:t>
            </a:r>
          </a:p>
          <a:p>
            <a:r>
              <a:rPr lang="cs-CZ" sz="2400" dirty="0" smtClean="0"/>
              <a:t>posléze si však své rozhodnutí rozmyslel a </a:t>
            </a:r>
            <a:r>
              <a:rPr lang="cs-CZ" sz="2400" dirty="0" smtClean="0">
                <a:solidFill>
                  <a:srgbClr val="C00000"/>
                </a:solidFill>
              </a:rPr>
              <a:t>začal je pronásledovat</a:t>
            </a:r>
          </a:p>
          <a:p>
            <a:r>
              <a:rPr lang="cs-CZ" sz="2400" dirty="0" smtClean="0"/>
              <a:t>proto nechal Bůh přejít Mojžíše přes Rákosové moře (vody se rozestoupily a Mojžíš se svým lidem přešli suchou nohou)</a:t>
            </a:r>
          </a:p>
          <a:p>
            <a:r>
              <a:rPr lang="cs-CZ" sz="2400" dirty="0" smtClean="0"/>
              <a:t>vojáci, kteří je pronásledovali se utopili</a:t>
            </a:r>
          </a:p>
          <a:p>
            <a:r>
              <a:rPr lang="cs-CZ" sz="2400" dirty="0" smtClean="0"/>
              <a:t>poté převedl svůj lid přes poušť  a po čtyřicetiletém putování do země </a:t>
            </a:r>
            <a:r>
              <a:rPr lang="cs-CZ" sz="2400" dirty="0" err="1" smtClean="0"/>
              <a:t>Moab</a:t>
            </a:r>
            <a:r>
              <a:rPr lang="cs-CZ" sz="2400" dirty="0" smtClean="0"/>
              <a:t>, kde zemřel</a:t>
            </a:r>
          </a:p>
          <a:p>
            <a:r>
              <a:rPr lang="cs-CZ" sz="2400" dirty="0" smtClean="0">
                <a:solidFill>
                  <a:srgbClr val="C00000"/>
                </a:solidFill>
              </a:rPr>
              <a:t>časově je obtížné osobu Mojžíše zařadit  </a:t>
            </a:r>
            <a:r>
              <a:rPr lang="cs-CZ" sz="2400" dirty="0" smtClean="0"/>
              <a:t>- tápeme mezi lety 1648 – 1208 př. n. l.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31134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r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Mojžíš a Desatero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204864"/>
            <a:ext cx="8229600" cy="4114800"/>
          </a:xfrm>
        </p:spPr>
        <p:txBody>
          <a:bodyPr>
            <a:normAutofit lnSpcReduction="10000"/>
          </a:bodyPr>
          <a:lstStyle/>
          <a:p>
            <a:r>
              <a:rPr lang="cs-CZ" sz="2400" dirty="0" smtClean="0"/>
              <a:t>Mojžíš je pro křesťany důležitý také tím, </a:t>
            </a:r>
          </a:p>
          <a:p>
            <a:pPr marL="0" indent="0">
              <a:buNone/>
            </a:pPr>
            <a:r>
              <a:rPr lang="cs-CZ" sz="2400" dirty="0" smtClean="0"/>
              <a:t>že skrze něj udělil Bůh na hoře Sinaj </a:t>
            </a:r>
            <a:r>
              <a:rPr lang="cs-CZ" sz="2400" dirty="0" smtClean="0">
                <a:solidFill>
                  <a:srgbClr val="C00000"/>
                </a:solidFill>
              </a:rPr>
              <a:t>Desatero božích přikázání</a:t>
            </a:r>
          </a:p>
          <a:p>
            <a:r>
              <a:rPr lang="cs-CZ" sz="2400" dirty="0" smtClean="0"/>
              <a:t>a uzavřel s ním smlouvu, podle níž se </a:t>
            </a:r>
            <a:r>
              <a:rPr lang="cs-CZ" sz="2400" dirty="0" smtClean="0">
                <a:solidFill>
                  <a:srgbClr val="C00000"/>
                </a:solidFill>
              </a:rPr>
              <a:t>Židé stali božím lidem</a:t>
            </a:r>
          </a:p>
          <a:p>
            <a:pPr marL="0" indent="0">
              <a:buNone/>
            </a:pPr>
            <a:r>
              <a:rPr lang="cs-CZ" sz="2400" u="sng" dirty="0" smtClean="0"/>
              <a:t>Desatero přikázání v pozdější katechetické formě zní:</a:t>
            </a:r>
          </a:p>
          <a:p>
            <a:pPr marL="0" indent="0">
              <a:buNone/>
            </a:pPr>
            <a:r>
              <a:rPr lang="cs-CZ" sz="2400" dirty="0" smtClean="0"/>
              <a:t>Já jsem Pán, tvůj Bůh</a:t>
            </a:r>
          </a:p>
          <a:p>
            <a:pPr marL="0" indent="0">
              <a:buNone/>
            </a:pPr>
            <a:r>
              <a:rPr lang="cs-CZ" sz="2400" dirty="0" smtClean="0"/>
              <a:t>Nebudeš mít jiné bohy mimo mne, nevezmeš </a:t>
            </a:r>
            <a:r>
              <a:rPr lang="cs-CZ" sz="2400" dirty="0"/>
              <a:t>jméno Boží </a:t>
            </a:r>
            <a:r>
              <a:rPr lang="cs-CZ" sz="2400" dirty="0" smtClean="0"/>
              <a:t>nadarmo</a:t>
            </a:r>
          </a:p>
          <a:p>
            <a:pPr marL="0" indent="0">
              <a:buNone/>
            </a:pPr>
            <a:r>
              <a:rPr lang="cs-CZ" sz="2400" dirty="0" smtClean="0"/>
              <a:t>Pomni, abys den sváteční světil</a:t>
            </a:r>
          </a:p>
          <a:p>
            <a:pPr marL="0" indent="0">
              <a:buNone/>
            </a:pPr>
            <a:r>
              <a:rPr lang="cs-CZ" sz="2400" dirty="0" smtClean="0"/>
              <a:t>Cti otce svého i matku svou, abys dlouho živ byl a dobře se ti vedlo na zemi</a:t>
            </a:r>
            <a:endParaRPr lang="cs-CZ" sz="2400" dirty="0"/>
          </a:p>
          <a:p>
            <a:pPr marL="457200" indent="-457200">
              <a:buFont typeface="+mj-lt"/>
              <a:buAutoNum type="arabicPeriod"/>
            </a:pPr>
            <a:endParaRPr lang="cs-CZ" sz="2400" dirty="0" smtClean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6654" y="0"/>
            <a:ext cx="2095500" cy="2552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855052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r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Mojžíš a Desatero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Nezabiješ</a:t>
            </a:r>
          </a:p>
          <a:p>
            <a:pPr marL="0" indent="0">
              <a:buNone/>
            </a:pPr>
            <a:r>
              <a:rPr lang="cs-CZ" sz="2400" dirty="0" smtClean="0"/>
              <a:t>Nesesmilníš</a:t>
            </a:r>
          </a:p>
          <a:p>
            <a:pPr marL="0" indent="0">
              <a:buNone/>
            </a:pPr>
            <a:r>
              <a:rPr lang="cs-CZ" sz="2400" dirty="0" smtClean="0"/>
              <a:t>Nepokradeš</a:t>
            </a:r>
          </a:p>
          <a:p>
            <a:pPr marL="0" indent="0">
              <a:buNone/>
            </a:pPr>
            <a:r>
              <a:rPr lang="cs-CZ" sz="2400" dirty="0" smtClean="0"/>
              <a:t>Nepromluvíš křivého svědectví</a:t>
            </a:r>
          </a:p>
          <a:p>
            <a:pPr marL="0" indent="0">
              <a:buNone/>
            </a:pPr>
            <a:r>
              <a:rPr lang="cs-CZ" sz="2400" dirty="0" smtClean="0"/>
              <a:t>Nepožádáš manželky bližního svého</a:t>
            </a:r>
          </a:p>
          <a:p>
            <a:pPr marL="0" indent="0">
              <a:buNone/>
            </a:pPr>
            <a:r>
              <a:rPr lang="cs-CZ" sz="2400" dirty="0" smtClean="0"/>
              <a:t>Nepožádáš statku bližního svého</a:t>
            </a:r>
          </a:p>
          <a:p>
            <a:pPr marL="0" indent="0">
              <a:buNone/>
            </a:pPr>
            <a:r>
              <a:rPr lang="cs-CZ" sz="2400" dirty="0" smtClean="0"/>
              <a:t>               </a:t>
            </a:r>
            <a:r>
              <a:rPr lang="cs-CZ" sz="2400" dirty="0"/>
              <a:t>	</a:t>
            </a:r>
            <a:r>
              <a:rPr lang="cs-CZ" sz="2400" dirty="0" smtClean="0"/>
              <a:t>Jakými přikázáními by se měl řídit každý člověk?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Které z nich jsou důležité pouze pro věřící?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Proč by alespoň část přikázání měl znát každý?</a:t>
            </a:r>
          </a:p>
          <a:p>
            <a:pPr marL="0" indent="0">
              <a:buNone/>
            </a:pPr>
            <a:endParaRPr lang="cs-CZ" sz="24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725144"/>
            <a:ext cx="978114" cy="9781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372093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r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David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79636"/>
            <a:ext cx="5266928" cy="4273699"/>
          </a:xfrm>
        </p:spPr>
        <p:txBody>
          <a:bodyPr>
            <a:normAutofit lnSpcReduction="10000"/>
          </a:bodyPr>
          <a:lstStyle/>
          <a:p>
            <a:r>
              <a:rPr lang="cs-CZ" sz="2400" dirty="0" smtClean="0"/>
              <a:t>byl </a:t>
            </a:r>
            <a:r>
              <a:rPr lang="cs-CZ" sz="2400" dirty="0" smtClean="0">
                <a:solidFill>
                  <a:srgbClr val="C00000"/>
                </a:solidFill>
              </a:rPr>
              <a:t>3. králem sjednoceného Izraele</a:t>
            </a:r>
            <a:r>
              <a:rPr lang="cs-CZ" sz="2400" dirty="0" smtClean="0"/>
              <a:t>, vládl patrně v letech 1013 – 973 př. n. l.</a:t>
            </a:r>
          </a:p>
          <a:p>
            <a:r>
              <a:rPr lang="cs-CZ" sz="2400" dirty="0" smtClean="0"/>
              <a:t>je považován za spravedlivého panovníka – je uznávaný básník, válečník a hudebník</a:t>
            </a:r>
          </a:p>
          <a:p>
            <a:r>
              <a:rPr lang="cs-CZ" sz="2400" dirty="0" smtClean="0"/>
              <a:t>hovoří o něm řada biblických textů, je </a:t>
            </a:r>
            <a:r>
              <a:rPr lang="cs-CZ" sz="2400" dirty="0" smtClean="0">
                <a:solidFill>
                  <a:srgbClr val="C00000"/>
                </a:solidFill>
              </a:rPr>
              <a:t>první nezpochybnitelně doloženou postavou Bible</a:t>
            </a:r>
          </a:p>
          <a:p>
            <a:r>
              <a:rPr lang="cs-CZ" sz="2400" dirty="0" smtClean="0"/>
              <a:t>známé je také biblické vyprávění o </a:t>
            </a:r>
            <a:r>
              <a:rPr lang="cs-CZ" sz="2400" dirty="0" smtClean="0">
                <a:solidFill>
                  <a:srgbClr val="C00000"/>
                </a:solidFill>
              </a:rPr>
              <a:t>porážce obra Goliáše </a:t>
            </a:r>
            <a:r>
              <a:rPr lang="cs-CZ" sz="2400" dirty="0" smtClean="0"/>
              <a:t>(kamenem z praku)</a:t>
            </a:r>
            <a:endParaRPr lang="cs-CZ" sz="24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578427"/>
            <a:ext cx="3152775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344142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r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023392"/>
          </a:xfrm>
        </p:spPr>
        <p:txBody>
          <a:bodyPr/>
          <a:lstStyle/>
          <a:p>
            <a:pPr algn="ctr"/>
            <a:r>
              <a:rPr lang="cs-CZ" dirty="0" smtClean="0"/>
              <a:t>David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809653"/>
          </a:xfrm>
        </p:spPr>
        <p:txBody>
          <a:bodyPr>
            <a:normAutofit lnSpcReduction="10000"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dobyl Jeruzalém </a:t>
            </a:r>
            <a:r>
              <a:rPr lang="cs-CZ" sz="2400" dirty="0" smtClean="0"/>
              <a:t>a podmanil si mnohá okolní království</a:t>
            </a:r>
          </a:p>
          <a:p>
            <a:r>
              <a:rPr lang="cs-CZ" sz="2400" dirty="0" smtClean="0"/>
              <a:t>vládl dlouhých 40 let</a:t>
            </a:r>
          </a:p>
          <a:p>
            <a:r>
              <a:rPr lang="cs-CZ" sz="2400" dirty="0" smtClean="0"/>
              <a:t>zavedl </a:t>
            </a:r>
            <a:r>
              <a:rPr lang="cs-CZ" sz="2400" dirty="0" smtClean="0">
                <a:solidFill>
                  <a:srgbClr val="C00000"/>
                </a:solidFill>
              </a:rPr>
              <a:t>centralistickou monarchii s úřednickou správou</a:t>
            </a:r>
          </a:p>
          <a:p>
            <a:r>
              <a:rPr lang="cs-CZ" sz="2400" dirty="0" smtClean="0"/>
              <a:t>nechal </a:t>
            </a:r>
            <a:r>
              <a:rPr lang="cs-CZ" sz="2400" dirty="0" smtClean="0">
                <a:solidFill>
                  <a:srgbClr val="C00000"/>
                </a:solidFill>
              </a:rPr>
              <a:t>sčítat lid</a:t>
            </a:r>
            <a:r>
              <a:rPr lang="cs-CZ" sz="2400" dirty="0" smtClean="0"/>
              <a:t>, aby stanovil daně</a:t>
            </a:r>
          </a:p>
          <a:p>
            <a:r>
              <a:rPr lang="cs-CZ" sz="2400" dirty="0" smtClean="0"/>
              <a:t>byl velmi tolerantní k potomkům předchozího krále Saula</a:t>
            </a:r>
          </a:p>
          <a:p>
            <a:r>
              <a:rPr lang="cs-CZ" sz="2400" dirty="0" smtClean="0">
                <a:solidFill>
                  <a:srgbClr val="C00000"/>
                </a:solidFill>
              </a:rPr>
              <a:t>nebyl bezchybný </a:t>
            </a:r>
            <a:r>
              <a:rPr lang="cs-CZ" sz="2400" dirty="0" smtClean="0"/>
              <a:t>– je známa historka o jeho cizoložství s </a:t>
            </a:r>
            <a:r>
              <a:rPr lang="cs-CZ" sz="2400" dirty="0" err="1" smtClean="0"/>
              <a:t>Bat-šebou</a:t>
            </a:r>
            <a:r>
              <a:rPr lang="cs-CZ" sz="2400" dirty="0" smtClean="0"/>
              <a:t>, které se snažil skrýt natolik, že se dopustil vraždy jejího muže</a:t>
            </a:r>
          </a:p>
          <a:p>
            <a:r>
              <a:rPr lang="cs-CZ" sz="2400" dirty="0" smtClean="0"/>
              <a:t>z tohoto nemanželského poměru se narodil budoucí proslulý král Šalamoun</a:t>
            </a:r>
          </a:p>
          <a:p>
            <a:r>
              <a:rPr lang="cs-CZ" sz="2400" dirty="0" smtClean="0"/>
              <a:t>vlády ve prospěch Šalamouna se vzdává po vzpouře svého vlastního syna </a:t>
            </a:r>
            <a:r>
              <a:rPr lang="cs-CZ" sz="2400" dirty="0" err="1" smtClean="0"/>
              <a:t>Abšoloma</a:t>
            </a:r>
            <a:r>
              <a:rPr lang="cs-CZ" sz="2400" dirty="0" smtClean="0"/>
              <a:t>, kterou krvavě potlačil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5521906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r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51384"/>
          </a:xfrm>
        </p:spPr>
        <p:txBody>
          <a:bodyPr/>
          <a:lstStyle/>
          <a:p>
            <a:pPr algn="ctr"/>
            <a:r>
              <a:rPr lang="cs-CZ" dirty="0" smtClean="0"/>
              <a:t>Šalamoun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1650"/>
            <a:ext cx="8229600" cy="4522787"/>
          </a:xfrm>
        </p:spPr>
        <p:txBody>
          <a:bodyPr>
            <a:normAutofit lnSpcReduction="10000"/>
          </a:bodyPr>
          <a:lstStyle/>
          <a:p>
            <a:r>
              <a:rPr lang="cs-CZ" sz="2400" dirty="0" smtClean="0"/>
              <a:t>vládl přibližně v letech 970 – 931 př. n. l.</a:t>
            </a:r>
          </a:p>
          <a:p>
            <a:r>
              <a:rPr lang="cs-CZ" sz="2400" dirty="0" smtClean="0"/>
              <a:t>jeho jméno </a:t>
            </a:r>
            <a:r>
              <a:rPr lang="cs-CZ" sz="2400" dirty="0" smtClean="0">
                <a:solidFill>
                  <a:srgbClr val="C00000"/>
                </a:solidFill>
              </a:rPr>
              <a:t>je synonymem moudrosti</a:t>
            </a:r>
            <a:r>
              <a:rPr lang="cs-CZ" sz="2400" dirty="0" smtClean="0"/>
              <a:t>, </a:t>
            </a:r>
          </a:p>
          <a:p>
            <a:pPr marL="0" indent="0">
              <a:buNone/>
            </a:pPr>
            <a:r>
              <a:rPr lang="cs-CZ" sz="2400" dirty="0" smtClean="0"/>
              <a:t>obdivovala jej i královna ze Sáby</a:t>
            </a:r>
          </a:p>
          <a:p>
            <a:r>
              <a:rPr lang="cs-CZ" sz="2400" dirty="0" smtClean="0"/>
              <a:t>za jeho vlády dosáhlo království </a:t>
            </a:r>
            <a:r>
              <a:rPr lang="cs-CZ" sz="2400" dirty="0" smtClean="0">
                <a:solidFill>
                  <a:srgbClr val="C00000"/>
                </a:solidFill>
              </a:rPr>
              <a:t>největšího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C00000"/>
                </a:solidFill>
              </a:rPr>
              <a:t> územního rozmachu, hospodářství vzkvétalo</a:t>
            </a:r>
          </a:p>
          <a:p>
            <a:r>
              <a:rPr lang="cs-CZ" sz="2400" dirty="0" smtClean="0"/>
              <a:t>nechal v Jeruzalémě postavit proslulý </a:t>
            </a:r>
            <a:r>
              <a:rPr lang="cs-CZ" sz="2400" dirty="0" smtClean="0">
                <a:solidFill>
                  <a:srgbClr val="C00000"/>
                </a:solidFill>
              </a:rPr>
              <a:t>Chrám</a:t>
            </a:r>
            <a:r>
              <a:rPr lang="cs-CZ" sz="2400" dirty="0" smtClean="0"/>
              <a:t>, který se stal střediskem židovského náboženství až do jeho rozboření v 586 př. n. l.</a:t>
            </a:r>
          </a:p>
          <a:p>
            <a:r>
              <a:rPr lang="cs-CZ" sz="2400" dirty="0" smtClean="0"/>
              <a:t>židovské tradice mu přisuzují autorství 3 knih Bible, moderní historikové však toto tvrzení zpochybňují</a:t>
            </a:r>
          </a:p>
          <a:p>
            <a:r>
              <a:rPr lang="cs-CZ" sz="2400" dirty="0" smtClean="0"/>
              <a:t>vládl dlouhých 40 let a </a:t>
            </a:r>
            <a:r>
              <a:rPr lang="cs-CZ" sz="2400" dirty="0" smtClean="0">
                <a:solidFill>
                  <a:srgbClr val="C00000"/>
                </a:solidFill>
              </a:rPr>
              <a:t>nikdy neválčil</a:t>
            </a:r>
          </a:p>
          <a:p>
            <a:endParaRPr lang="cs-CZ" sz="24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14300"/>
            <a:ext cx="2381250" cy="3314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404304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r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879376"/>
          </a:xfrm>
        </p:spPr>
        <p:txBody>
          <a:bodyPr/>
          <a:lstStyle/>
          <a:p>
            <a:pPr algn="ctr"/>
            <a:r>
              <a:rPr lang="cs-CZ" dirty="0" smtClean="0"/>
              <a:t>Šalamoun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665637"/>
          </a:xfrm>
        </p:spPr>
        <p:txBody>
          <a:bodyPr>
            <a:normAutofit/>
          </a:bodyPr>
          <a:lstStyle/>
          <a:p>
            <a:r>
              <a:rPr lang="cs-CZ" sz="2400" dirty="0" smtClean="0"/>
              <a:t>je všeobecně známa historka o rozsouzení dvou žen, které se přely o nemluvně, kdy král rozkázal dítě přepůlit</a:t>
            </a:r>
          </a:p>
          <a:p>
            <a:r>
              <a:rPr lang="cs-CZ" sz="2400" dirty="0" smtClean="0"/>
              <a:t>žena, která se ho vzdala byla jeho skutečná matka</a:t>
            </a:r>
          </a:p>
          <a:p>
            <a:r>
              <a:rPr lang="cs-CZ" sz="2400" dirty="0" smtClean="0"/>
              <a:t>na jedné straně je Šalamoun líčen jako moudrý, spravedlivý a zbožný král,  </a:t>
            </a:r>
            <a:r>
              <a:rPr lang="cs-CZ" sz="2400" dirty="0" smtClean="0">
                <a:solidFill>
                  <a:srgbClr val="C00000"/>
                </a:solidFill>
              </a:rPr>
              <a:t>diplomat, podporující obchod, výstavbu Jeruzaléma</a:t>
            </a:r>
          </a:p>
          <a:p>
            <a:r>
              <a:rPr lang="cs-CZ" sz="2400" dirty="0" smtClean="0"/>
              <a:t>na druhé straně nesmíme zapomenout, že mnohokrát krutě bojoval o moc  a své poddané vytavoval nuceným pracím za nelidských podmínek</a:t>
            </a:r>
          </a:p>
          <a:p>
            <a:r>
              <a:rPr lang="cs-CZ" sz="2400" dirty="0" smtClean="0"/>
              <a:t>protože byl zadlužený, neustále </a:t>
            </a:r>
            <a:r>
              <a:rPr lang="cs-CZ" sz="2400" dirty="0" smtClean="0">
                <a:solidFill>
                  <a:srgbClr val="C00000"/>
                </a:solidFill>
              </a:rPr>
              <a:t>zvyšoval daně</a:t>
            </a:r>
          </a:p>
          <a:p>
            <a:r>
              <a:rPr lang="cs-CZ" sz="2400" dirty="0" smtClean="0"/>
              <a:t>po jeho smrti se </a:t>
            </a:r>
            <a:r>
              <a:rPr lang="cs-CZ" sz="2400" dirty="0" smtClean="0">
                <a:solidFill>
                  <a:srgbClr val="C00000"/>
                </a:solidFill>
              </a:rPr>
              <a:t>království rozdělilo na dvě části</a:t>
            </a:r>
            <a:endParaRPr lang="cs-CZ" sz="24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78152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r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51384"/>
          </a:xfrm>
        </p:spPr>
        <p:txBody>
          <a:bodyPr/>
          <a:lstStyle/>
          <a:p>
            <a:pPr algn="ctr"/>
            <a:r>
              <a:rPr lang="cs-CZ" dirty="0" err="1" smtClean="0"/>
              <a:t>Dareios</a:t>
            </a:r>
            <a:r>
              <a:rPr lang="cs-CZ" dirty="0" smtClean="0"/>
              <a:t> I.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5353050" cy="4737645"/>
          </a:xfrm>
        </p:spPr>
        <p:txBody>
          <a:bodyPr>
            <a:normAutofit/>
          </a:bodyPr>
          <a:lstStyle/>
          <a:p>
            <a:r>
              <a:rPr lang="cs-CZ" sz="2400" dirty="0" smtClean="0"/>
              <a:t>perský </a:t>
            </a:r>
            <a:r>
              <a:rPr lang="cs-CZ" sz="2400" dirty="0" err="1" smtClean="0"/>
              <a:t>velkokrál</a:t>
            </a:r>
            <a:r>
              <a:rPr lang="cs-CZ" sz="2400" dirty="0" smtClean="0"/>
              <a:t>, vládl v letech 522 – 486 př. n. l.</a:t>
            </a:r>
          </a:p>
          <a:p>
            <a:r>
              <a:rPr lang="cs-CZ" sz="2400" dirty="0" smtClean="0"/>
              <a:t>skvělý </a:t>
            </a:r>
            <a:r>
              <a:rPr lang="cs-CZ" sz="2400" dirty="0" smtClean="0">
                <a:solidFill>
                  <a:srgbClr val="C00000"/>
                </a:solidFill>
              </a:rPr>
              <a:t>organizátor a stavebník, vojevůdce</a:t>
            </a:r>
          </a:p>
          <a:p>
            <a:r>
              <a:rPr lang="cs-CZ" sz="2400" dirty="0" smtClean="0"/>
              <a:t>jako královský kopiník se účastnil výpravy do Egypta v roce 525 př. n. l.</a:t>
            </a:r>
          </a:p>
          <a:p>
            <a:r>
              <a:rPr lang="cs-CZ" sz="2400" dirty="0" smtClean="0"/>
              <a:t>po náhlé smrti krále </a:t>
            </a:r>
            <a:r>
              <a:rPr lang="cs-CZ" sz="2400" dirty="0" err="1" smtClean="0"/>
              <a:t>Kambýsa</a:t>
            </a:r>
            <a:r>
              <a:rPr lang="cs-CZ" sz="2400" dirty="0" smtClean="0"/>
              <a:t> potlačil povstání, které proti němu vypuklo v jádru říše a ujal se vlády</a:t>
            </a:r>
          </a:p>
          <a:p>
            <a:r>
              <a:rPr lang="cs-CZ" sz="2400" dirty="0" smtClean="0"/>
              <a:t>v nástupnictví přeskočil svého otce i děda</a:t>
            </a:r>
            <a:endParaRPr lang="cs-CZ" sz="24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0250" y="1795447"/>
            <a:ext cx="3333750" cy="45739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67282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r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/>
              <a:t>Dareios</a:t>
            </a:r>
            <a:r>
              <a:rPr lang="cs-CZ" dirty="0"/>
              <a:t> I.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po uchopení moci musel čelit </a:t>
            </a:r>
            <a:r>
              <a:rPr lang="cs-CZ" sz="2400" dirty="0" smtClean="0">
                <a:solidFill>
                  <a:srgbClr val="C00000"/>
                </a:solidFill>
              </a:rPr>
              <a:t>nepokojům v různých částech říše, které se chtěly odtrhnout</a:t>
            </a:r>
            <a:r>
              <a:rPr lang="cs-CZ" sz="2400" dirty="0" smtClean="0"/>
              <a:t> (</a:t>
            </a:r>
            <a:r>
              <a:rPr lang="cs-CZ" sz="2400" dirty="0" err="1" smtClean="0"/>
              <a:t>Elam</a:t>
            </a:r>
            <a:r>
              <a:rPr lang="cs-CZ" sz="2400" dirty="0" smtClean="0"/>
              <a:t>, Babylónie)</a:t>
            </a:r>
          </a:p>
          <a:p>
            <a:r>
              <a:rPr lang="cs-CZ" sz="2400" dirty="0" smtClean="0"/>
              <a:t>v roce 521 př. n. l. konečně ovládl celou perskou </a:t>
            </a:r>
            <a:r>
              <a:rPr lang="cs-CZ" sz="2400" dirty="0" err="1" smtClean="0"/>
              <a:t>velkoříši</a:t>
            </a:r>
            <a:r>
              <a:rPr lang="cs-CZ" sz="2400" dirty="0" smtClean="0"/>
              <a:t>, která se rozkládala od Egypta a Malé Asie až po Afganistán a Perský záliv</a:t>
            </a:r>
            <a:endParaRPr lang="cs-CZ" sz="2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3861048"/>
            <a:ext cx="3743325" cy="285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739813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r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/>
              <a:t>Dareios</a:t>
            </a:r>
            <a:r>
              <a:rPr lang="cs-CZ" dirty="0"/>
              <a:t> I.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jakmile nastolil v říši pořádek, zahájil </a:t>
            </a:r>
            <a:r>
              <a:rPr lang="cs-CZ" sz="2400" dirty="0" smtClean="0">
                <a:solidFill>
                  <a:srgbClr val="C00000"/>
                </a:solidFill>
              </a:rPr>
              <a:t>expanzi</a:t>
            </a:r>
          </a:p>
          <a:p>
            <a:r>
              <a:rPr lang="cs-CZ" sz="2400" dirty="0" smtClean="0"/>
              <a:t>směrem východním rozšířil své území až </a:t>
            </a:r>
            <a:r>
              <a:rPr lang="cs-CZ" sz="2400" dirty="0" smtClean="0">
                <a:solidFill>
                  <a:srgbClr val="C00000"/>
                </a:solidFill>
              </a:rPr>
              <a:t>k Indii</a:t>
            </a:r>
            <a:r>
              <a:rPr lang="cs-CZ" sz="2400" dirty="0" smtClean="0"/>
              <a:t>, na západě se mu </a:t>
            </a:r>
            <a:r>
              <a:rPr lang="cs-CZ" sz="2400" dirty="0" smtClean="0">
                <a:solidFill>
                  <a:srgbClr val="C00000"/>
                </a:solidFill>
              </a:rPr>
              <a:t>nedařilo proti Skytům </a:t>
            </a:r>
            <a:r>
              <a:rPr lang="cs-CZ" sz="2400" dirty="0" smtClean="0"/>
              <a:t>(mezi Dunajem a Donem, dnešní Ukrajina)</a:t>
            </a:r>
          </a:p>
          <a:p>
            <a:r>
              <a:rPr lang="cs-CZ" sz="2400" dirty="0" smtClean="0"/>
              <a:t>v Malé Asii se proti němu rozhořelo tzv. iónské povstání, řecká města nechtěla podléhat perské říši</a:t>
            </a:r>
          </a:p>
          <a:p>
            <a:r>
              <a:rPr lang="cs-CZ" sz="2400" dirty="0" smtClean="0"/>
              <a:t>toto povstání bylo potlačeno a Persie se rozhodla </a:t>
            </a:r>
            <a:r>
              <a:rPr lang="cs-CZ" sz="2400" dirty="0" smtClean="0">
                <a:solidFill>
                  <a:srgbClr val="C00000"/>
                </a:solidFill>
              </a:rPr>
              <a:t>napadnout pevninské Řecko</a:t>
            </a:r>
            <a:r>
              <a:rPr lang="cs-CZ" sz="2400" dirty="0" smtClean="0"/>
              <a:t>, záminkou byla pomoc Athén a </a:t>
            </a:r>
            <a:r>
              <a:rPr lang="cs-CZ" sz="2400" dirty="0" err="1" smtClean="0"/>
              <a:t>Eritreie</a:t>
            </a:r>
            <a:r>
              <a:rPr lang="cs-CZ" sz="2400" dirty="0" smtClean="0"/>
              <a:t> povstalcům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7555368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r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/>
              <a:t>Dareios</a:t>
            </a:r>
            <a:r>
              <a:rPr lang="cs-CZ" dirty="0"/>
              <a:t> I.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přestože v první výpravě proti Řecku dobyli </a:t>
            </a:r>
            <a:r>
              <a:rPr lang="cs-CZ" sz="2400" dirty="0" err="1" smtClean="0"/>
              <a:t>Eritreiu</a:t>
            </a:r>
            <a:r>
              <a:rPr lang="cs-CZ" sz="2400" dirty="0" smtClean="0"/>
              <a:t> a potrestali její obyvatelstvo, byla výprava spíše neúspěšná, neboť Peršané </a:t>
            </a:r>
            <a:r>
              <a:rPr lang="cs-CZ" sz="2400" dirty="0" smtClean="0">
                <a:solidFill>
                  <a:srgbClr val="C00000"/>
                </a:solidFill>
              </a:rPr>
              <a:t>přišli o loďstvo u mysu Athos a v závěru byli poraženi </a:t>
            </a:r>
            <a:r>
              <a:rPr lang="cs-CZ" sz="2400" dirty="0" err="1" smtClean="0">
                <a:solidFill>
                  <a:srgbClr val="C00000"/>
                </a:solidFill>
              </a:rPr>
              <a:t>Miltidiadem</a:t>
            </a:r>
            <a:r>
              <a:rPr lang="cs-CZ" sz="2400" dirty="0" smtClean="0">
                <a:solidFill>
                  <a:srgbClr val="C00000"/>
                </a:solidFill>
              </a:rPr>
              <a:t> u Marathónu</a:t>
            </a:r>
          </a:p>
          <a:p>
            <a:r>
              <a:rPr lang="cs-CZ" sz="2400" dirty="0" smtClean="0"/>
              <a:t>přestože se chtěl téměř okamžitě vypravit znovu do Řecka, k výpravě nedošlo, protože musel zasahovat proti povstání v Egyptě</a:t>
            </a:r>
          </a:p>
          <a:p>
            <a:r>
              <a:rPr lang="cs-CZ" sz="2400" dirty="0" smtClean="0"/>
              <a:t>nechal vybudovat nové centrum státu – </a:t>
            </a:r>
            <a:r>
              <a:rPr lang="cs-CZ" sz="2400" dirty="0" smtClean="0">
                <a:solidFill>
                  <a:srgbClr val="C00000"/>
                </a:solidFill>
              </a:rPr>
              <a:t>Persepolis</a:t>
            </a:r>
            <a:r>
              <a:rPr lang="cs-CZ" sz="2400" dirty="0" smtClean="0"/>
              <a:t> (</a:t>
            </a:r>
            <a:r>
              <a:rPr lang="cs-CZ" sz="2400" dirty="0" err="1" smtClean="0"/>
              <a:t>Parsa</a:t>
            </a:r>
            <a:r>
              <a:rPr lang="cs-CZ" sz="2400" dirty="0" smtClean="0"/>
              <a:t>)</a:t>
            </a:r>
          </a:p>
          <a:p>
            <a:r>
              <a:rPr lang="cs-CZ" sz="2400" dirty="0" smtClean="0"/>
              <a:t>postavil také </a:t>
            </a:r>
            <a:r>
              <a:rPr lang="cs-CZ" sz="2400" dirty="0" smtClean="0">
                <a:solidFill>
                  <a:srgbClr val="C00000"/>
                </a:solidFill>
              </a:rPr>
              <a:t>slavnou královskou cestu</a:t>
            </a:r>
            <a:r>
              <a:rPr lang="cs-CZ" sz="2400" dirty="0" smtClean="0"/>
              <a:t>, která spojovala </a:t>
            </a:r>
            <a:r>
              <a:rPr lang="cs-CZ" sz="2400" dirty="0" err="1" smtClean="0"/>
              <a:t>Sússy</a:t>
            </a:r>
            <a:r>
              <a:rPr lang="cs-CZ" sz="2400" dirty="0" smtClean="0"/>
              <a:t> se </a:t>
            </a:r>
            <a:r>
              <a:rPr lang="cs-CZ" sz="2400" dirty="0" err="1" smtClean="0"/>
              <a:t>Sardami</a:t>
            </a:r>
            <a:r>
              <a:rPr lang="cs-CZ" sz="2400" dirty="0" smtClean="0"/>
              <a:t> – byla dlouhá 2 700 km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21328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r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/>
              <a:t>Dareios</a:t>
            </a:r>
            <a:r>
              <a:rPr lang="cs-CZ" dirty="0"/>
              <a:t> I.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postavil  na umělé terase obrovský palác v </a:t>
            </a:r>
            <a:r>
              <a:rPr lang="cs-CZ" sz="2400" dirty="0" err="1" smtClean="0"/>
              <a:t>Súsách</a:t>
            </a:r>
            <a:r>
              <a:rPr lang="cs-CZ" sz="2400" dirty="0" smtClean="0"/>
              <a:t> (podpíralo jej 72 sloupů)</a:t>
            </a:r>
          </a:p>
          <a:p>
            <a:r>
              <a:rPr lang="cs-CZ" sz="2400" dirty="0" smtClean="0"/>
              <a:t>svou říši rozdělil na správní oblasti tzv. </a:t>
            </a:r>
            <a:r>
              <a:rPr lang="cs-CZ" sz="2400" dirty="0" smtClean="0">
                <a:solidFill>
                  <a:srgbClr val="C00000"/>
                </a:solidFill>
              </a:rPr>
              <a:t>satrapie</a:t>
            </a:r>
            <a:r>
              <a:rPr lang="cs-CZ" sz="2400" dirty="0" smtClean="0"/>
              <a:t> v čele s místodržiteli</a:t>
            </a:r>
          </a:p>
          <a:p>
            <a:r>
              <a:rPr lang="cs-CZ" sz="2400" dirty="0" smtClean="0"/>
              <a:t>podle lýdského vzoru nechal razit </a:t>
            </a:r>
            <a:r>
              <a:rPr lang="cs-CZ" sz="2400" dirty="0" smtClean="0">
                <a:solidFill>
                  <a:srgbClr val="C00000"/>
                </a:solidFill>
              </a:rPr>
              <a:t>první mince  </a:t>
            </a:r>
            <a:r>
              <a:rPr lang="cs-CZ" sz="2400" dirty="0" smtClean="0"/>
              <a:t>- </a:t>
            </a:r>
            <a:r>
              <a:rPr lang="cs-CZ" sz="2400" dirty="0" err="1" smtClean="0"/>
              <a:t>dareiky</a:t>
            </a:r>
            <a:r>
              <a:rPr lang="cs-CZ" sz="2400" dirty="0" smtClean="0"/>
              <a:t> – byly ze zlata, vážily něco přes 8 gramů a zdobil je portrét krále s lukem v ruce</a:t>
            </a:r>
          </a:p>
          <a:p>
            <a:r>
              <a:rPr lang="cs-CZ" sz="2400" dirty="0" smtClean="0"/>
              <a:t>za svého následovníka označil mladšího syna Xerxa pro urozenější původ a lepší schopnosti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6185596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r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Persepolis – zbytky bájného města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383267"/>
            <a:ext cx="4572000" cy="30918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9276" y="2396793"/>
            <a:ext cx="3228975" cy="30782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933618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r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879376"/>
          </a:xfrm>
        </p:spPr>
        <p:txBody>
          <a:bodyPr/>
          <a:lstStyle/>
          <a:p>
            <a:pPr algn="ctr"/>
            <a:r>
              <a:rPr lang="cs-CZ" dirty="0" err="1" smtClean="0"/>
              <a:t>Xerxés</a:t>
            </a:r>
            <a:r>
              <a:rPr lang="cs-CZ" dirty="0" smtClean="0"/>
              <a:t> 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5410944" cy="4968551"/>
          </a:xfrm>
        </p:spPr>
        <p:txBody>
          <a:bodyPr>
            <a:normAutofit lnSpcReduction="10000"/>
          </a:bodyPr>
          <a:lstStyle/>
          <a:p>
            <a:r>
              <a:rPr lang="cs-CZ" sz="2400" dirty="0" smtClean="0"/>
              <a:t>vládl v letech 486 – 465 př. n. l.</a:t>
            </a:r>
          </a:p>
          <a:p>
            <a:r>
              <a:rPr lang="cs-CZ" sz="2400" dirty="0" smtClean="0"/>
              <a:t>jeho jméno ve staroperštině znamená </a:t>
            </a:r>
            <a:r>
              <a:rPr lang="cs-CZ" sz="2400" dirty="0" smtClean="0">
                <a:solidFill>
                  <a:srgbClr val="C00000"/>
                </a:solidFill>
              </a:rPr>
              <a:t>vládce hrdinů</a:t>
            </a:r>
          </a:p>
          <a:p>
            <a:r>
              <a:rPr lang="cs-CZ" sz="2400" dirty="0" smtClean="0"/>
              <a:t>nejprve se musel vyrovnat s povstáním v Egyptě a Babylónii, obě velmi krutě potlačil</a:t>
            </a:r>
          </a:p>
          <a:p>
            <a:r>
              <a:rPr lang="cs-CZ" sz="2400" dirty="0" smtClean="0"/>
              <a:t>poté se začal připravovat na </a:t>
            </a:r>
            <a:r>
              <a:rPr lang="cs-CZ" sz="2400" dirty="0" smtClean="0">
                <a:solidFill>
                  <a:srgbClr val="C00000"/>
                </a:solidFill>
              </a:rPr>
              <a:t>tažení proti Řekům</a:t>
            </a:r>
            <a:r>
              <a:rPr lang="cs-CZ" sz="2400" dirty="0" smtClean="0"/>
              <a:t> – nechal prokopat kanál přes šíji poloostrova Athos, v </a:t>
            </a:r>
            <a:r>
              <a:rPr lang="cs-CZ" sz="2400" dirty="0" err="1" smtClean="0"/>
              <a:t>Trákii</a:t>
            </a:r>
            <a:r>
              <a:rPr lang="cs-CZ" sz="2400" dirty="0" smtClean="0"/>
              <a:t> vybudoval síť stanic se zásobováním, přes Helespont nechal postavit dva mosty, </a:t>
            </a:r>
            <a:r>
              <a:rPr lang="cs-CZ" sz="2400" dirty="0" smtClean="0">
                <a:solidFill>
                  <a:srgbClr val="C00000"/>
                </a:solidFill>
              </a:rPr>
              <a:t>smlouvami si zajistil spojence </a:t>
            </a:r>
            <a:r>
              <a:rPr lang="cs-CZ" sz="2400" dirty="0" smtClean="0"/>
              <a:t>(Kartágo, malé řecké státy a </a:t>
            </a:r>
            <a:r>
              <a:rPr lang="cs-CZ" sz="2400" dirty="0" err="1" smtClean="0"/>
              <a:t>Syrakúsy</a:t>
            </a:r>
            <a:r>
              <a:rPr lang="cs-CZ" sz="2400" dirty="0" smtClean="0"/>
              <a:t>)</a:t>
            </a:r>
          </a:p>
          <a:p>
            <a:endParaRPr lang="cs-CZ" sz="24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261"/>
          <a:stretch/>
        </p:blipFill>
        <p:spPr bwMode="auto">
          <a:xfrm>
            <a:off x="6012160" y="2521704"/>
            <a:ext cx="2390775" cy="35199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183370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r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/>
              <a:t>Xerxés</a:t>
            </a:r>
            <a:r>
              <a:rPr lang="cs-CZ" dirty="0"/>
              <a:t> I.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shromáždil rozsáhlou </a:t>
            </a:r>
            <a:r>
              <a:rPr lang="cs-CZ" sz="2400" dirty="0" smtClean="0">
                <a:solidFill>
                  <a:srgbClr val="C00000"/>
                </a:solidFill>
              </a:rPr>
              <a:t>flotilu a armádu</a:t>
            </a:r>
          </a:p>
          <a:p>
            <a:r>
              <a:rPr lang="cs-CZ" sz="2400" dirty="0" err="1" smtClean="0"/>
              <a:t>Hérodotós</a:t>
            </a:r>
            <a:r>
              <a:rPr lang="cs-CZ" sz="2400" dirty="0" smtClean="0"/>
              <a:t> udává 2 milióny vojáků, historikové tvrdí, že jich bylo </a:t>
            </a:r>
            <a:r>
              <a:rPr lang="cs-CZ" sz="2400" dirty="0" smtClean="0">
                <a:solidFill>
                  <a:srgbClr val="C00000"/>
                </a:solidFill>
              </a:rPr>
              <a:t>200 000</a:t>
            </a:r>
          </a:p>
          <a:p>
            <a:r>
              <a:rPr lang="cs-CZ" sz="2400" dirty="0" smtClean="0">
                <a:solidFill>
                  <a:srgbClr val="C00000"/>
                </a:solidFill>
              </a:rPr>
              <a:t>počátek výpravy byl úspěšný </a:t>
            </a:r>
            <a:r>
              <a:rPr lang="cs-CZ" sz="2400" dirty="0" smtClean="0"/>
              <a:t>– řecká flotila byla rozdrcena v bitvě u </a:t>
            </a:r>
            <a:r>
              <a:rPr lang="cs-CZ" sz="2400" dirty="0" err="1" smtClean="0"/>
              <a:t>Artemisia</a:t>
            </a:r>
            <a:r>
              <a:rPr lang="cs-CZ" sz="2400" dirty="0" smtClean="0"/>
              <a:t>, pěchota byla poražena u Thermopyl, byly dobyty Athény a řecká vojska byla poražena u </a:t>
            </a:r>
            <a:r>
              <a:rPr lang="cs-CZ" sz="2400" dirty="0" err="1" smtClean="0"/>
              <a:t>Saronského</a:t>
            </a:r>
            <a:r>
              <a:rPr lang="cs-CZ" sz="2400" dirty="0" smtClean="0"/>
              <a:t> zálivu</a:t>
            </a:r>
          </a:p>
          <a:p>
            <a:r>
              <a:rPr lang="cs-CZ" sz="2400" dirty="0" smtClean="0"/>
              <a:t>pak se však navzdory varováním nechal vlákat do </a:t>
            </a:r>
            <a:r>
              <a:rPr lang="cs-CZ" sz="2400" dirty="0" err="1" smtClean="0"/>
              <a:t>Themistoklovy</a:t>
            </a:r>
            <a:r>
              <a:rPr lang="cs-CZ" sz="2400" dirty="0" smtClean="0"/>
              <a:t> léčky a zaútočil na řeckou flotilu v nevýhodných podmínkách – </a:t>
            </a:r>
            <a:r>
              <a:rPr lang="cs-CZ" sz="2400" dirty="0" smtClean="0">
                <a:solidFill>
                  <a:srgbClr val="C00000"/>
                </a:solidFill>
              </a:rPr>
              <a:t>prohrál bitvu u </a:t>
            </a:r>
            <a:r>
              <a:rPr lang="cs-CZ" sz="2400" dirty="0" err="1" smtClean="0">
                <a:solidFill>
                  <a:srgbClr val="C00000"/>
                </a:solidFill>
              </a:rPr>
              <a:t>Salamíny</a:t>
            </a:r>
            <a:r>
              <a:rPr lang="cs-CZ" sz="2400" dirty="0" smtClean="0">
                <a:solidFill>
                  <a:srgbClr val="C00000"/>
                </a:solidFill>
              </a:rPr>
              <a:t> </a:t>
            </a:r>
            <a:endParaRPr lang="cs-CZ" sz="24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20982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r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807368"/>
          </a:xfrm>
        </p:spPr>
        <p:txBody>
          <a:bodyPr/>
          <a:lstStyle/>
          <a:p>
            <a:pPr algn="ctr"/>
            <a:r>
              <a:rPr lang="cs-CZ" dirty="0" err="1"/>
              <a:t>Xerxés</a:t>
            </a:r>
            <a:r>
              <a:rPr lang="cs-CZ" dirty="0"/>
              <a:t> I.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665637"/>
          </a:xfrm>
        </p:spPr>
        <p:txBody>
          <a:bodyPr>
            <a:normAutofit/>
          </a:bodyPr>
          <a:lstStyle/>
          <a:p>
            <a:r>
              <a:rPr lang="cs-CZ" sz="2400" dirty="0" smtClean="0"/>
              <a:t>protože bylo přerušeno námořní spojení s Malou Asií, musí se vrátit do Sard</a:t>
            </a:r>
          </a:p>
          <a:p>
            <a:r>
              <a:rPr lang="cs-CZ" sz="2400" dirty="0" smtClean="0"/>
              <a:t>zanechaná vojska byla </a:t>
            </a:r>
            <a:r>
              <a:rPr lang="cs-CZ" sz="2400" dirty="0" smtClean="0">
                <a:solidFill>
                  <a:srgbClr val="C00000"/>
                </a:solidFill>
              </a:rPr>
              <a:t>poražena v bitvě u </a:t>
            </a:r>
            <a:r>
              <a:rPr lang="cs-CZ" sz="2400" dirty="0" err="1" smtClean="0">
                <a:solidFill>
                  <a:srgbClr val="C00000"/>
                </a:solidFill>
              </a:rPr>
              <a:t>Platají</a:t>
            </a:r>
            <a:r>
              <a:rPr lang="cs-CZ" sz="2400" dirty="0" smtClean="0">
                <a:solidFill>
                  <a:srgbClr val="C00000"/>
                </a:solidFill>
              </a:rPr>
              <a:t> a bitvě u mysu </a:t>
            </a:r>
            <a:r>
              <a:rPr lang="cs-CZ" sz="2400" dirty="0" err="1" smtClean="0">
                <a:solidFill>
                  <a:srgbClr val="C00000"/>
                </a:solidFill>
              </a:rPr>
              <a:t>Mykalé</a:t>
            </a:r>
            <a:endParaRPr lang="cs-CZ" sz="2400" dirty="0">
              <a:solidFill>
                <a:srgbClr val="C00000"/>
              </a:solidFill>
            </a:endParaRPr>
          </a:p>
          <a:p>
            <a:r>
              <a:rPr lang="cs-CZ" sz="2400" dirty="0" smtClean="0"/>
              <a:t>Řekové nejen ubránili svou samostatnost, ale také přešli do ofenzívy a útočili na západní satrapie Perské říše</a:t>
            </a:r>
          </a:p>
          <a:p>
            <a:r>
              <a:rPr lang="cs-CZ" sz="2400" dirty="0" smtClean="0"/>
              <a:t>prohra uvrhla Xerxa i celou říši do </a:t>
            </a:r>
            <a:r>
              <a:rPr lang="cs-CZ" sz="2400" dirty="0" smtClean="0">
                <a:solidFill>
                  <a:srgbClr val="C00000"/>
                </a:solidFill>
              </a:rPr>
              <a:t>značné apatie</a:t>
            </a:r>
            <a:r>
              <a:rPr lang="cs-CZ" sz="2400" dirty="0" smtClean="0"/>
              <a:t>, král se stále více zaplétal do dvorských a harémových intrik</a:t>
            </a:r>
          </a:p>
          <a:p>
            <a:r>
              <a:rPr lang="cs-CZ" sz="2400" dirty="0" smtClean="0"/>
              <a:t>nakonec jej </a:t>
            </a:r>
            <a:r>
              <a:rPr lang="cs-CZ" sz="2400" dirty="0" smtClean="0">
                <a:solidFill>
                  <a:srgbClr val="C00000"/>
                </a:solidFill>
              </a:rPr>
              <a:t>zavraždi</a:t>
            </a:r>
            <a:r>
              <a:rPr lang="cs-CZ" sz="2400" dirty="0" smtClean="0"/>
              <a:t>l mocný dvořan</a:t>
            </a:r>
          </a:p>
          <a:p>
            <a:r>
              <a:rPr lang="cs-CZ" sz="2400" dirty="0" smtClean="0"/>
              <a:t>měl </a:t>
            </a:r>
            <a:r>
              <a:rPr lang="cs-CZ" sz="2400" dirty="0" smtClean="0">
                <a:solidFill>
                  <a:srgbClr val="C00000"/>
                </a:solidFill>
              </a:rPr>
              <a:t>zálibu v kolosálních stavbách </a:t>
            </a:r>
            <a:r>
              <a:rPr lang="cs-CZ" sz="2400" dirty="0" smtClean="0"/>
              <a:t>– </a:t>
            </a:r>
            <a:r>
              <a:rPr lang="cs-CZ" sz="2400" dirty="0" err="1" smtClean="0"/>
              <a:t>dovybudoval</a:t>
            </a:r>
            <a:r>
              <a:rPr lang="cs-CZ" sz="2400" dirty="0" smtClean="0"/>
              <a:t> Persepolis, </a:t>
            </a:r>
            <a:r>
              <a:rPr lang="cs-CZ" sz="2400" dirty="0" err="1" smtClean="0"/>
              <a:t>Súsy</a:t>
            </a:r>
            <a:endParaRPr lang="cs-CZ" sz="2400" dirty="0" smtClean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9808996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r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065429"/>
          </a:xfrm>
        </p:spPr>
        <p:txBody>
          <a:bodyPr/>
          <a:lstStyle/>
          <a:p>
            <a:pPr algn="ctr"/>
            <a:r>
              <a:rPr lang="cs-CZ" dirty="0" smtClean="0"/>
              <a:t>Opakovací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4521621"/>
          </a:xfrm>
        </p:spPr>
        <p:txBody>
          <a:bodyPr>
            <a:normAutofit lnSpcReduction="10000"/>
          </a:bodyPr>
          <a:lstStyle/>
          <a:p>
            <a:r>
              <a:rPr lang="cs-CZ" sz="2400" dirty="0" smtClean="0"/>
              <a:t>1. Vyjmenuj 3 biblické krále Hebrejců.</a:t>
            </a:r>
          </a:p>
          <a:p>
            <a:r>
              <a:rPr lang="cs-CZ" sz="2400" dirty="0" smtClean="0"/>
              <a:t>2. Jaký Mojžíšův čin považuješ za nejdůležitější?</a:t>
            </a:r>
          </a:p>
          <a:p>
            <a:r>
              <a:rPr lang="cs-CZ" sz="2400" dirty="0" smtClean="0"/>
              <a:t>3. Co je to tóra?</a:t>
            </a:r>
          </a:p>
          <a:p>
            <a:r>
              <a:rPr lang="cs-CZ" sz="2400" dirty="0" smtClean="0"/>
              <a:t>4. Co vše přinesla Davidova vláda?</a:t>
            </a:r>
          </a:p>
          <a:p>
            <a:r>
              <a:rPr lang="cs-CZ" sz="2400" dirty="0" smtClean="0"/>
              <a:t>5. Jaký hrdinský čin David údajně vykonal?</a:t>
            </a:r>
          </a:p>
          <a:p>
            <a:r>
              <a:rPr lang="cs-CZ" sz="2400" dirty="0" smtClean="0"/>
              <a:t>6. Čím se proslavil Šalamoun?</a:t>
            </a:r>
          </a:p>
          <a:p>
            <a:r>
              <a:rPr lang="cs-CZ" sz="2400" dirty="0" smtClean="0"/>
              <a:t>7. Byl jen dobrým vládcem?</a:t>
            </a:r>
          </a:p>
          <a:p>
            <a:r>
              <a:rPr lang="cs-CZ" sz="2400" dirty="0" smtClean="0"/>
              <a:t>8. Jaká kniha je zdrojem informací o životě hebrejských králů?</a:t>
            </a:r>
          </a:p>
          <a:p>
            <a:r>
              <a:rPr lang="cs-CZ" sz="2400" dirty="0" smtClean="0"/>
              <a:t>9. Jaká záliba spojovala </a:t>
            </a:r>
            <a:r>
              <a:rPr lang="cs-CZ" sz="2400" dirty="0" err="1" smtClean="0"/>
              <a:t>Dareia</a:t>
            </a:r>
            <a:r>
              <a:rPr lang="cs-CZ" sz="2400" dirty="0" smtClean="0"/>
              <a:t> a Xerxa?</a:t>
            </a:r>
          </a:p>
          <a:p>
            <a:r>
              <a:rPr lang="cs-CZ" sz="2400" dirty="0" smtClean="0"/>
              <a:t>10. Co dokázali? Který z nich je podle tebe významnějším panovníkem?</a:t>
            </a:r>
          </a:p>
          <a:p>
            <a:endParaRPr lang="cs-CZ" sz="2400" dirty="0" smtClean="0"/>
          </a:p>
          <a:p>
            <a:endParaRPr lang="cs-CZ" sz="24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620688"/>
            <a:ext cx="978114" cy="9781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190484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r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371" name="Group 3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25517958"/>
              </p:ext>
            </p:extLst>
          </p:nvPr>
        </p:nvGraphicFramePr>
        <p:xfrm>
          <a:off x="1187624" y="1556792"/>
          <a:ext cx="6834187" cy="3211830"/>
        </p:xfrm>
        <a:graphic>
          <a:graphicData uri="http://schemas.openxmlformats.org/drawingml/2006/table">
            <a:tbl>
              <a:tblPr/>
              <a:tblGrid>
                <a:gridCol w="2214562"/>
                <a:gridCol w="2071688"/>
                <a:gridCol w="1071562"/>
                <a:gridCol w="1476375"/>
              </a:tblGrid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Mgr. Lenka Kudrnová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Vytvořeno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19. 11.  2012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Odpilotováno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ve třídě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oblast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Člověk a společnost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Dějepis 6. ročník – další starověké státy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Téma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Hebrejci a Peršané -  osobnosti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Klíčová slova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Mojžíš, Desatero, David, Šalamoun,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Dareios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 I.,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Xerxés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 I.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119631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r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02375048"/>
              </p:ext>
            </p:extLst>
          </p:nvPr>
        </p:nvGraphicFramePr>
        <p:xfrm>
          <a:off x="827584" y="692696"/>
          <a:ext cx="7358063" cy="137147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063"/>
              </a:tblGrid>
              <a:tr h="308096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ANOTACE</a:t>
                      </a:r>
                      <a:endParaRPr lang="cs-CZ" sz="1800" dirty="0"/>
                    </a:p>
                  </a:txBody>
                  <a:tcPr marL="91439" marR="91439" marT="45689" marB="45689"/>
                </a:tc>
              </a:tr>
              <a:tr h="847356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s-CZ" sz="1400" dirty="0" smtClean="0"/>
                        <a:t>Výkladový</a:t>
                      </a:r>
                      <a:r>
                        <a:rPr lang="cs-CZ" sz="1400" baseline="0" dirty="0" smtClean="0"/>
                        <a:t> materiál obsahově rozvíjející učebnici dějepisu pro 6. ročník. Časová dotace cca 35 min. Materiál obsahuje několik opakovacích otázek, které vyplývají z prezentace, proto není přiloženo řešení. </a:t>
                      </a:r>
                      <a:endParaRPr lang="cs-CZ" sz="1400" dirty="0" smtClean="0"/>
                    </a:p>
                    <a:p>
                      <a:pPr marL="0" indent="0">
                        <a:buNone/>
                      </a:pPr>
                      <a:endParaRPr lang="cs-CZ" sz="1800" dirty="0" smtClean="0"/>
                    </a:p>
                  </a:txBody>
                  <a:tcPr marL="91439" marR="91439" marT="45689" marB="45689"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29752513"/>
              </p:ext>
            </p:extLst>
          </p:nvPr>
        </p:nvGraphicFramePr>
        <p:xfrm>
          <a:off x="827584" y="2060849"/>
          <a:ext cx="7358063" cy="339447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063"/>
              </a:tblGrid>
              <a:tr h="283608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POUŽITÉ  ZDROJE</a:t>
                      </a:r>
                      <a:endParaRPr lang="cs-CZ" sz="1800" dirty="0"/>
                    </a:p>
                  </a:txBody>
                  <a:tcPr marL="91439" marR="91439" marT="45698" marB="45698"/>
                </a:tc>
              </a:tr>
              <a:tr h="3028760">
                <a:tc>
                  <a:txBody>
                    <a:bodyPr/>
                    <a:lstStyle/>
                    <a:p>
                      <a:r>
                        <a:rPr lang="cs-CZ" sz="1200" baseline="0" dirty="0" smtClean="0"/>
                        <a:t>Vlastní tvorba.</a:t>
                      </a:r>
                      <a:endParaRPr lang="cs-CZ" sz="1200" dirty="0" smtClean="0"/>
                    </a:p>
                    <a:p>
                      <a:r>
                        <a:rPr lang="cs-CZ" sz="1200" dirty="0" smtClean="0"/>
                        <a:t>Zdroje obrazového materiálu: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2"/>
                        </a:rPr>
                        <a:t>http://upload.wikimedia.org/wikipedia/commons/thumb/3/37/Michelangelo_Mose_2007.jpg/220px-Michelangelo_Mose_2007.jpg</a:t>
                      </a:r>
                      <a:endParaRPr lang="cs-CZ" sz="1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3"/>
                        </a:rPr>
                        <a:t>http://cs.wikipedia.org/wiki/Desatero</a:t>
                      </a:r>
                      <a:endParaRPr lang="cs-CZ" sz="1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4"/>
                        </a:rPr>
                        <a:t>http://upload.wikimedia.org/wikipedia/commons/5/59/David_SM_Maggiore.jpg</a:t>
                      </a:r>
                      <a:endParaRPr lang="cs-CZ" sz="1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5"/>
                        </a:rPr>
                        <a:t>http://fos.tym.cz/obr2/solomon.jpg</a:t>
                      </a:r>
                      <a:endParaRPr lang="cs-CZ" sz="1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6"/>
                        </a:rPr>
                        <a:t>http://www.cais-soas.com/CAIS/Images2/Achaemenid/Bistun/Darius_the_Great_Bistun01_small.jpg</a:t>
                      </a:r>
                      <a:endParaRPr lang="cs-CZ" sz="1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7"/>
                        </a:rPr>
                        <a:t>http://historika.fabulator.cz/ilustrace/perskarise.jpg</a:t>
                      </a:r>
                      <a:endParaRPr lang="cs-CZ" sz="1200" u="sng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8"/>
                        </a:rPr>
                        <a:t>http://www.cestyapamatky.cz/img/foto/f/342.jpg</a:t>
                      </a:r>
                      <a:endParaRPr lang="cs-CZ" sz="1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9"/>
                        </a:rPr>
                        <a:t>http://imgs.idnes.cz/igsvet/A010116_HOP_PERSEPOLISSLOUPY-VELKA_V.JPG</a:t>
                      </a:r>
                      <a:endParaRPr lang="cs-CZ" sz="1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cs-CZ" sz="1200" u="none" strike="noStrike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0"/>
                        </a:rPr>
                        <a:t>http://darkwing.uoregon.edu/~klio/gr/per-war/DOCS/xerxes.jpg</a:t>
                      </a:r>
                      <a:endParaRPr lang="cs-CZ" sz="1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aseline="0" dirty="0" smtClean="0"/>
                        <a:t>otevřená galerie </a:t>
                      </a:r>
                      <a:r>
                        <a:rPr lang="cs-CZ" sz="1200" baseline="0" dirty="0" smtClean="0">
                          <a:hlinkClick r:id="rId11"/>
                        </a:rPr>
                        <a:t>www.office.microsoft.com</a:t>
                      </a:r>
                      <a:endParaRPr lang="cs-CZ" sz="1200" dirty="0"/>
                    </a:p>
                  </a:txBody>
                  <a:tcPr marL="91439" marR="91439" marT="45698" marB="45698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075407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r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Deluxe">
  <a:themeElements>
    <a:clrScheme name="Vlastní 1">
      <a:dk1>
        <a:srgbClr val="00B0F0"/>
      </a:dk1>
      <a:lt1>
        <a:srgbClr val="FFFFFF"/>
      </a:lt1>
      <a:dk2>
        <a:srgbClr val="8999B7"/>
      </a:dk2>
      <a:lt2>
        <a:srgbClr val="E0DACC"/>
      </a:lt2>
      <a:accent1>
        <a:srgbClr val="4A5A7A"/>
      </a:accent1>
      <a:accent2>
        <a:srgbClr val="F7BD40"/>
      </a:accent2>
      <a:accent3>
        <a:srgbClr val="975C00"/>
      </a:accent3>
      <a:accent4>
        <a:srgbClr val="754D41"/>
      </a:accent4>
      <a:accent5>
        <a:srgbClr val="838995"/>
      </a:accent5>
      <a:accent6>
        <a:srgbClr val="687B66"/>
      </a:accent6>
      <a:hlink>
        <a:srgbClr val="B5740B"/>
      </a:hlink>
      <a:folHlink>
        <a:srgbClr val="7483A0"/>
      </a:folHlink>
    </a:clrScheme>
    <a:fontScheme name="Deluxe">
      <a:maj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Deluxe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280000"/>
              </a:schemeClr>
            </a:gs>
            <a:gs pos="14000">
              <a:schemeClr val="phClr">
                <a:tint val="37000"/>
                <a:satMod val="250000"/>
              </a:schemeClr>
            </a:gs>
            <a:gs pos="45000">
              <a:schemeClr val="phClr">
                <a:tint val="53000"/>
                <a:satMod val="220000"/>
              </a:schemeClr>
            </a:gs>
            <a:gs pos="65000">
              <a:schemeClr val="phClr">
                <a:tint val="53000"/>
                <a:satMod val="220000"/>
              </a:schemeClr>
            </a:gs>
            <a:gs pos="86000">
              <a:schemeClr val="phClr">
                <a:tint val="42000"/>
                <a:satMod val="240000"/>
              </a:schemeClr>
            </a:gs>
            <a:gs pos="100000">
              <a:schemeClr val="phClr">
                <a:tint val="20000"/>
                <a:satMod val="23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5000"/>
                <a:satMod val="160000"/>
              </a:schemeClr>
            </a:gs>
            <a:gs pos="60000">
              <a:schemeClr val="phClr">
                <a:satMod val="150000"/>
              </a:schemeClr>
            </a:gs>
            <a:gs pos="100000">
              <a:schemeClr val="phClr">
                <a:tint val="75000"/>
                <a:satMod val="20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atMod val="14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  <a:effectStyle>
          <a:effectLst>
            <a:reflection blurRad="12700" stA="26000" endPos="28000" dist="38100" dir="5400000" sy="-100000"/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90500" h="1016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3000"/>
                <a:satMod val="1550000"/>
              </a:schemeClr>
            </a:gs>
            <a:gs pos="1000">
              <a:schemeClr val="phClr">
                <a:tint val="48000"/>
                <a:satMod val="155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r="210000" b="300000"/>
          </a:path>
        </a:gradFill>
        <a:gradFill rotWithShape="1">
          <a:gsLst>
            <a:gs pos="5000">
              <a:schemeClr val="phClr">
                <a:tint val="38000"/>
                <a:satMod val="1800000"/>
              </a:schemeClr>
            </a:gs>
            <a:gs pos="5000">
              <a:schemeClr val="phClr">
                <a:tint val="40000"/>
                <a:satMod val="180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l="20000" t="30000" r="135000" b="10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274</TotalTime>
  <Words>1501</Words>
  <Application>Microsoft Office PowerPoint</Application>
  <PresentationFormat>Předvádění na obrazovce (4:3)</PresentationFormat>
  <Paragraphs>164</Paragraphs>
  <Slides>23</Slides>
  <Notes>1</Notes>
  <HiddenSlides>3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23</vt:i4>
      </vt:variant>
    </vt:vector>
  </HeadingPairs>
  <TitlesOfParts>
    <vt:vector size="25" baseType="lpstr">
      <vt:lpstr>Motiv systému Office</vt:lpstr>
      <vt:lpstr>Deluxe</vt:lpstr>
      <vt:lpstr>Prezentace aplikace PowerPoint</vt:lpstr>
      <vt:lpstr>Hebrejci a peršané - osobnosti</vt:lpstr>
      <vt:lpstr>Mojžíš</vt:lpstr>
      <vt:lpstr>Mojžíš</vt:lpstr>
      <vt:lpstr>Mojžíš</vt:lpstr>
      <vt:lpstr>Mojžíš a Desatero</vt:lpstr>
      <vt:lpstr>Mojžíš a Desatero</vt:lpstr>
      <vt:lpstr>David</vt:lpstr>
      <vt:lpstr>David</vt:lpstr>
      <vt:lpstr>Šalamoun</vt:lpstr>
      <vt:lpstr>Šalamoun</vt:lpstr>
      <vt:lpstr>Dareios I. </vt:lpstr>
      <vt:lpstr>Dareios I. </vt:lpstr>
      <vt:lpstr>Dareios I.</vt:lpstr>
      <vt:lpstr>Dareios I.</vt:lpstr>
      <vt:lpstr>Dareios I.</vt:lpstr>
      <vt:lpstr>Persepolis – zbytky bájného města</vt:lpstr>
      <vt:lpstr>Xerxés I.</vt:lpstr>
      <vt:lpstr>Xerxés I.</vt:lpstr>
      <vt:lpstr>Xerxés I.</vt:lpstr>
      <vt:lpstr>Opakovací otázky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Lenka </cp:lastModifiedBy>
  <cp:revision>42</cp:revision>
  <dcterms:created xsi:type="dcterms:W3CDTF">2012-11-16T13:07:37Z</dcterms:created>
  <dcterms:modified xsi:type="dcterms:W3CDTF">2012-12-13T10:19:17Z</dcterms:modified>
</cp:coreProperties>
</file>