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0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33CC"/>
    <a:srgbClr val="08B2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30732E-7B7D-4D0F-8366-7350235AC563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CD8E6-8A8F-4F7E-9CB6-7692D7E910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143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CD8E6-8A8F-4F7E-9CB6-7692D7E910D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9185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CD8E6-8A8F-4F7E-9CB6-7692D7E910DB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2037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CD8E6-8A8F-4F7E-9CB6-7692D7E910DB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2141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419872"/>
      </p:ext>
    </p:extLst>
  </p:cSld>
  <p:clrMapOvr>
    <a:masterClrMapping/>
  </p:clrMapOvr>
  <p:transition spd="slow">
    <p:pull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603342"/>
      </p:ext>
    </p:extLst>
  </p:cSld>
  <p:clrMapOvr>
    <a:masterClrMapping/>
  </p:clrMapOvr>
  <p:transition spd="slow">
    <p:pull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137565"/>
      </p:ext>
    </p:extLst>
  </p:cSld>
  <p:clrMapOvr>
    <a:masterClrMapping/>
  </p:clrMapOvr>
  <p:transition spd="slow">
    <p:pull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964856"/>
      </p:ext>
    </p:extLst>
  </p:cSld>
  <p:clrMapOvr>
    <a:masterClrMapping/>
  </p:clrMapOvr>
  <p:transition spd="slow">
    <p:pull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311235"/>
      </p:ext>
    </p:extLst>
  </p:cSld>
  <p:clrMapOvr>
    <a:masterClrMapping/>
  </p:clrMapOvr>
  <p:transition spd="slow">
    <p:pull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838159"/>
      </p:ext>
    </p:extLst>
  </p:cSld>
  <p:clrMapOvr>
    <a:masterClrMapping/>
  </p:clrMapOvr>
  <p:transition spd="slow">
    <p:pull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924068"/>
      </p:ext>
    </p:extLst>
  </p:cSld>
  <p:clrMapOvr>
    <a:masterClrMapping/>
  </p:clrMapOvr>
  <p:transition spd="slow">
    <p:pull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269187"/>
      </p:ext>
    </p:extLst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42258"/>
      </p:ext>
    </p:extLst>
  </p:cSld>
  <p:clrMapOvr>
    <a:masterClrMapping/>
  </p:clrMapOvr>
  <p:transition spd="slow">
    <p:pull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470274"/>
      </p:ext>
    </p:extLst>
  </p:cSld>
  <p:clrMapOvr>
    <a:masterClrMapping/>
  </p:clrMapOvr>
  <p:transition spd="slow">
    <p:pull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748066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3C9EF5-931F-4BB7-AB9B-9A67B0F1613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A9A17A-E01E-49B4-B1E4-064FEA473A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821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ramor-alekos.cz/boky/b9.jpg" TargetMode="External"/><Relationship Id="rId3" Type="http://schemas.openxmlformats.org/officeDocument/2006/relationships/hyperlink" Target="http://upload.wikimedia.org/wikipedia/commons/thumb/1/1a/HippocraticOath.jpg/220px-HippocraticOath.jpg" TargetMode="External"/><Relationship Id="rId7" Type="http://schemas.openxmlformats.org/officeDocument/2006/relationships/hyperlink" Target="http://vitpokorny.files.wordpress.com/2009/10/aristotle.jpg" TargetMode="External"/><Relationship Id="rId2" Type="http://schemas.openxmlformats.org/officeDocument/2006/relationships/hyperlink" Target="http://www.google.cz/imgres?q=hippokrat%C3%A9s&amp;hl=cs&amp;lr=lang_cs&amp;sa=X&amp;biw=1366&amp;bih=664&amp;tbs=lr:lang_1cs&amp;tbm=isch&amp;prmd=imvnsb&amp;tbnid=saXTtYLqbWWMnM:&amp;imgrefurl=http://opioids.com/opium/hippocrates.html&amp;docid=jDX-enQA_mP5LM&amp;imgurl=http://opioids.com/opium/hippocrates.gif&amp;w=200&amp;h=287&amp;ei=7KGsUN2_K4PUtAaEZw&amp;zoom=1&amp;iact=hc&amp;vpx=473&amp;vpy=281&amp;dur=1046&amp;hovh=229&amp;hovw=160&amp;tx=96&amp;ty=175&amp;sig=112104737216312992688&amp;page=1&amp;tbnh=135&amp;tbnw=94&amp;start=0&amp;ndsp=26&amp;ved=1t:429,r:10,s:0,i:100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semena-rostliny.cz/14873-thickbox/dilenie-indick-rostlina-dillenia-indica-semen.jpg" TargetMode="External"/><Relationship Id="rId5" Type="http://schemas.openxmlformats.org/officeDocument/2006/relationships/hyperlink" Target="http://www.google.cz/imgres?q=indick%C3%A9+rostliny&amp;hl=cs&amp;client=firefox-a&amp;hs=OW9&amp;rls=org.mozilla:cs:official&amp;channel=np&amp;biw=1366&amp;bih=664&amp;tbm=isch&amp;tbnid=SYfOqm9Z4gELdM:&amp;imgrefurl=http://www.rostliny-semena.cz/nabidka-semena-tropicke-a-subtropicke-rostliny-osiva/okrasne-rostliny-semena/semena-osivo-rostliny-lotos/semena-osivo-lotos-indicky/&amp;docid=dIr6ZxkLWcLPJM&amp;imgurl=http://www.rostliny-semena.cz/galerie/max_1286366336.jpg&amp;w=800&amp;h=637&amp;ei=w7asUPKsJtDZsgbOq4H4Ag&amp;zoom=1&amp;iact=hc&amp;vpx=191&amp;vpy=147&amp;dur=986&amp;hovh=200&amp;hovw=252&amp;tx=142&amp;ty=162&amp;sig=112104737216312992688&amp;page=1&amp;tbnh=135&amp;tbnw=189&amp;start=0&amp;ndsp=20&amp;ved=1t:429,r:0,s:0,i:66" TargetMode="External"/><Relationship Id="rId10" Type="http://schemas.openxmlformats.org/officeDocument/2006/relationships/hyperlink" Target="http://www.office.microsoft.com/" TargetMode="External"/><Relationship Id="rId4" Type="http://schemas.openxmlformats.org/officeDocument/2006/relationships/hyperlink" Target="http://upload.wikimedia.org/wikipedia/commons/thumb/9/9a/Theophrastus_(cropped).jpg/220px-Theophrastus_(cropped).jpg" TargetMode="External"/><Relationship Id="rId9" Type="http://schemas.openxmlformats.org/officeDocument/2006/relationships/hyperlink" Target="http://www.nazlim.net/wp-content/uploads/2012/06/Thukydid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</a:t>
            </a:r>
            <a:r>
              <a:rPr lang="cs-CZ" sz="2800" smtClean="0">
                <a:solidFill>
                  <a:schemeClr val="tx1"/>
                </a:solidFill>
              </a:rPr>
              <a:t>:</a:t>
            </a:r>
            <a:r>
              <a:rPr lang="cs-CZ" sz="2800" smtClean="0"/>
              <a:t> </a:t>
            </a:r>
            <a:r>
              <a:rPr lang="cs-CZ" sz="2800" smtClean="0">
                <a:solidFill>
                  <a:schemeClr val="tx1"/>
                </a:solidFill>
              </a:rPr>
              <a:t>VY_32_INOVACE_04_B</a:t>
            </a:r>
            <a:r>
              <a:rPr lang="cs-CZ" sz="2800" smtClean="0">
                <a:solidFill>
                  <a:schemeClr val="tx1"/>
                </a:solidFill>
                <a:latin typeface="Arial" charset="0"/>
              </a:rPr>
              <a:t>_08  </a:t>
            </a:r>
            <a:r>
              <a:rPr lang="cs-CZ" sz="2800" smtClean="0">
                <a:solidFill>
                  <a:schemeClr val="tx1"/>
                </a:solidFill>
                <a:latin typeface="Arial" charset="0"/>
              </a:rPr>
              <a:t>Osobnosti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řecké vědy II. – lékařství, botanika, dějepis 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6. 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- starověké Řecko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37562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osobnosti řecké vědy II. lékařství, botanika, dějepis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Lenka Kudrnová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12956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lékařství - </a:t>
            </a:r>
            <a:r>
              <a:rPr lang="cs-CZ" dirty="0" err="1" smtClean="0"/>
              <a:t>hippokratés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6139408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žil v 5. a 4. stol. př. n. l.</a:t>
            </a:r>
          </a:p>
          <a:p>
            <a:r>
              <a:rPr lang="cs-CZ" sz="2400" dirty="0" smtClean="0"/>
              <a:t>nejslavnější lékař starověku a </a:t>
            </a:r>
            <a:r>
              <a:rPr lang="cs-CZ" sz="2400" dirty="0" smtClean="0">
                <a:solidFill>
                  <a:srgbClr val="C00000"/>
                </a:solidFill>
              </a:rPr>
              <a:t>otec medicíny i racionálního lékařství</a:t>
            </a:r>
          </a:p>
          <a:p>
            <a:r>
              <a:rPr lang="cs-CZ" sz="2400" dirty="0" smtClean="0"/>
              <a:t>pocházel z lékařské rodiny, která svůj původ odvozovala od boha Asklépia</a:t>
            </a:r>
          </a:p>
          <a:p>
            <a:r>
              <a:rPr lang="cs-CZ" sz="2400" dirty="0" smtClean="0"/>
              <a:t>v mládí cestoval po Řecku, Malé Asii a Egyptu</a:t>
            </a:r>
          </a:p>
          <a:p>
            <a:r>
              <a:rPr lang="cs-CZ" sz="2400" dirty="0" smtClean="0"/>
              <a:t>největší věhlas získal v dobách </a:t>
            </a:r>
            <a:r>
              <a:rPr lang="cs-CZ" sz="2400" dirty="0" smtClean="0">
                <a:solidFill>
                  <a:srgbClr val="C00000"/>
                </a:solidFill>
              </a:rPr>
              <a:t>peloponéské války</a:t>
            </a:r>
          </a:p>
          <a:p>
            <a:r>
              <a:rPr lang="cs-CZ" sz="2400" dirty="0" smtClean="0"/>
              <a:t>zažehnal v Athénách </a:t>
            </a:r>
            <a:r>
              <a:rPr lang="cs-CZ" sz="2400" dirty="0" smtClean="0">
                <a:solidFill>
                  <a:srgbClr val="C00000"/>
                </a:solidFill>
              </a:rPr>
              <a:t>mor</a:t>
            </a:r>
            <a:r>
              <a:rPr lang="cs-CZ" sz="2400" dirty="0" smtClean="0"/>
              <a:t>, za což mu bylo uděleno </a:t>
            </a:r>
            <a:r>
              <a:rPr lang="cs-CZ" sz="2400" dirty="0" smtClean="0">
                <a:solidFill>
                  <a:srgbClr val="C00000"/>
                </a:solidFill>
              </a:rPr>
              <a:t>čestné občanství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8640"/>
            <a:ext cx="2286000" cy="327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627330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lékařství - </a:t>
            </a:r>
            <a:r>
              <a:rPr lang="cs-CZ" dirty="0" err="1"/>
              <a:t>hippokratés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je mu přisuzováno autorství nejstarší části sbírky </a:t>
            </a:r>
            <a:r>
              <a:rPr lang="cs-CZ" sz="2400" dirty="0" smtClean="0">
                <a:solidFill>
                  <a:srgbClr val="C00000"/>
                </a:solidFill>
              </a:rPr>
              <a:t>Corpus </a:t>
            </a:r>
            <a:r>
              <a:rPr lang="cs-CZ" sz="2400" dirty="0" err="1" smtClean="0">
                <a:solidFill>
                  <a:srgbClr val="C00000"/>
                </a:solidFill>
              </a:rPr>
              <a:t>Hippocratikum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/>
              <a:t>jeho léčebné metody byly založeny na </a:t>
            </a:r>
            <a:r>
              <a:rPr lang="cs-CZ" sz="2400" dirty="0" smtClean="0">
                <a:solidFill>
                  <a:srgbClr val="C00000"/>
                </a:solidFill>
              </a:rPr>
              <a:t>soustavném pozorování</a:t>
            </a:r>
            <a:r>
              <a:rPr lang="cs-CZ" sz="2400" dirty="0" smtClean="0"/>
              <a:t> a logické úvaze nikoli na magii, jak tomu bylo do té doby</a:t>
            </a:r>
          </a:p>
          <a:p>
            <a:r>
              <a:rPr lang="cs-CZ" sz="2400" dirty="0" smtClean="0"/>
              <a:t>zajímaly ho </a:t>
            </a:r>
            <a:r>
              <a:rPr lang="cs-CZ" sz="2400" dirty="0" smtClean="0">
                <a:solidFill>
                  <a:srgbClr val="C00000"/>
                </a:solidFill>
              </a:rPr>
              <a:t>duševní poruchy</a:t>
            </a:r>
            <a:r>
              <a:rPr lang="cs-CZ" sz="2400" dirty="0" smtClean="0"/>
              <a:t>, zkoumal existující léky a vymýšlel nové</a:t>
            </a:r>
          </a:p>
          <a:p>
            <a:r>
              <a:rPr lang="cs-CZ" sz="2400" dirty="0" smtClean="0"/>
              <a:t>odhalil, že </a:t>
            </a:r>
            <a:r>
              <a:rPr lang="cs-CZ" sz="2400" dirty="0" smtClean="0">
                <a:solidFill>
                  <a:srgbClr val="C00000"/>
                </a:solidFill>
              </a:rPr>
              <a:t>nemoci mají své přirozené příčiny</a:t>
            </a:r>
            <a:r>
              <a:rPr lang="cs-CZ" sz="2400" dirty="0" smtClean="0"/>
              <a:t>, jimž odpovídá terapie</a:t>
            </a:r>
          </a:p>
          <a:p>
            <a:r>
              <a:rPr lang="cs-CZ" sz="2400" dirty="0" err="1" smtClean="0"/>
              <a:t>Hippokratés</a:t>
            </a:r>
            <a:r>
              <a:rPr lang="cs-CZ" sz="2400" dirty="0" smtClean="0"/>
              <a:t> za původ všech nemocí považoval </a:t>
            </a:r>
            <a:r>
              <a:rPr lang="cs-CZ" sz="2400" dirty="0" smtClean="0">
                <a:solidFill>
                  <a:srgbClr val="C00000"/>
                </a:solidFill>
              </a:rPr>
              <a:t>hromadění jedné ze 4 tělesných šťáv v těle</a:t>
            </a:r>
            <a:r>
              <a:rPr lang="cs-CZ" sz="2400" dirty="0" smtClean="0"/>
              <a:t> (krev, žluč, hlen, černá žluč)</a:t>
            </a:r>
          </a:p>
          <a:p>
            <a:r>
              <a:rPr lang="cs-CZ" sz="2400" dirty="0" smtClean="0"/>
              <a:t>podle převahy těchto šťáv vymezuje základní </a:t>
            </a:r>
            <a:r>
              <a:rPr lang="cs-CZ" sz="2400" dirty="0" smtClean="0">
                <a:solidFill>
                  <a:srgbClr val="C00000"/>
                </a:solidFill>
              </a:rPr>
              <a:t>typy temperamentu</a:t>
            </a:r>
            <a:r>
              <a:rPr lang="cs-CZ" sz="2400" dirty="0" smtClean="0"/>
              <a:t> (cholerik, sangvinik, melancholik a flegmatik)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4468422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lékařství - </a:t>
            </a:r>
            <a:r>
              <a:rPr lang="cs-CZ" dirty="0" err="1"/>
              <a:t>hippokratés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toto členění užívá v různých obměnách psychologie dodnes</a:t>
            </a:r>
          </a:p>
          <a:p>
            <a:r>
              <a:rPr lang="cs-CZ" sz="2400" dirty="0" smtClean="0"/>
              <a:t>velkou pozornost věnuje </a:t>
            </a:r>
            <a:r>
              <a:rPr lang="cs-CZ" sz="2400" dirty="0" smtClean="0">
                <a:solidFill>
                  <a:srgbClr val="C00000"/>
                </a:solidFill>
              </a:rPr>
              <a:t>předcházení nemocem </a:t>
            </a:r>
            <a:r>
              <a:rPr lang="cs-CZ" sz="2400" dirty="0" smtClean="0"/>
              <a:t>– přichází s myšlenkou </a:t>
            </a:r>
            <a:r>
              <a:rPr lang="cs-CZ" sz="2400" dirty="0" smtClean="0">
                <a:solidFill>
                  <a:srgbClr val="C00000"/>
                </a:solidFill>
              </a:rPr>
              <a:t>zdravého životního stylu a otužování</a:t>
            </a:r>
          </a:p>
          <a:p>
            <a:r>
              <a:rPr lang="cs-CZ" sz="2400" dirty="0" smtClean="0"/>
              <a:t>věnuje se také </a:t>
            </a:r>
            <a:r>
              <a:rPr lang="cs-CZ" sz="2400" dirty="0" smtClean="0">
                <a:solidFill>
                  <a:srgbClr val="C00000"/>
                </a:solidFill>
              </a:rPr>
              <a:t>dietě a vlivu prostředí</a:t>
            </a:r>
          </a:p>
          <a:p>
            <a:r>
              <a:rPr lang="cs-CZ" sz="2400" dirty="0" smtClean="0"/>
              <a:t>popsal spoustu zajímavých případů ze své bohaté lékařské praxe</a:t>
            </a:r>
          </a:p>
          <a:p>
            <a:r>
              <a:rPr lang="cs-CZ" sz="2400" dirty="0" smtClean="0"/>
              <a:t>nebyl dobrým anatomem, protože se obával pitvat mrtvoly</a:t>
            </a:r>
          </a:p>
          <a:p>
            <a:r>
              <a:rPr lang="cs-CZ" sz="2400" dirty="0" smtClean="0"/>
              <a:t>věnoval se také </a:t>
            </a:r>
            <a:r>
              <a:rPr lang="cs-CZ" sz="2400" dirty="0" smtClean="0">
                <a:solidFill>
                  <a:srgbClr val="C00000"/>
                </a:solidFill>
              </a:rPr>
              <a:t>geografii</a:t>
            </a:r>
            <a:r>
              <a:rPr lang="cs-CZ" sz="2400" dirty="0" smtClean="0"/>
              <a:t> – rozdělil Zemi na pásy podle předpokladů pro život lidí – na suchý (jižní – Afrika, Egypt, Asie), chladný (severní – Skythové) a nejpříznivější (mírný – např. Řecko)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801284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Hippokratova přísaha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851376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obsahuje </a:t>
            </a:r>
            <a:r>
              <a:rPr lang="cs-CZ" sz="2400" dirty="0" smtClean="0">
                <a:solidFill>
                  <a:srgbClr val="C00000"/>
                </a:solidFill>
              </a:rPr>
              <a:t>základní etické principy</a:t>
            </a:r>
          </a:p>
          <a:p>
            <a:r>
              <a:rPr lang="cs-CZ" sz="2400" dirty="0" smtClean="0"/>
              <a:t>přikazuje dbát </a:t>
            </a:r>
            <a:r>
              <a:rPr lang="cs-CZ" sz="2400" dirty="0" smtClean="0">
                <a:solidFill>
                  <a:srgbClr val="C00000"/>
                </a:solidFill>
              </a:rPr>
              <a:t>blaha pacienta, pomoci mu, či alespoň neškodit</a:t>
            </a:r>
          </a:p>
          <a:p>
            <a:r>
              <a:rPr lang="cs-CZ" sz="2400" dirty="0" smtClean="0"/>
              <a:t>přináší myšlenku </a:t>
            </a:r>
            <a:r>
              <a:rPr lang="cs-CZ" sz="2400" dirty="0" smtClean="0">
                <a:solidFill>
                  <a:srgbClr val="C00000"/>
                </a:solidFill>
              </a:rPr>
              <a:t>lékařského tajemství </a:t>
            </a:r>
            <a:r>
              <a:rPr lang="cs-CZ" sz="2400" dirty="0" smtClean="0"/>
              <a:t>(uchovávat vědění mezi zasvěcenými lékaři a zdarma vyučovat i neprozradit nic o pacientovi a jeho léčení a nemocech)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zakazuje</a:t>
            </a:r>
            <a:r>
              <a:rPr lang="cs-CZ" sz="2400" dirty="0" smtClean="0"/>
              <a:t> eutanázii a potraty</a:t>
            </a:r>
          </a:p>
          <a:p>
            <a:r>
              <a:rPr lang="cs-CZ" sz="2400" dirty="0" smtClean="0"/>
              <a:t>v různých obměnách je používána jako </a:t>
            </a:r>
            <a:r>
              <a:rPr lang="cs-CZ" sz="2400" dirty="0" smtClean="0">
                <a:solidFill>
                  <a:srgbClr val="C00000"/>
                </a:solidFill>
              </a:rPr>
              <a:t>slavnostní slib lékařů 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12776"/>
            <a:ext cx="2724150" cy="3850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51911" y="5570859"/>
            <a:ext cx="22939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Hippokratova přísaha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v byzantském přepisu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08717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přírodní vědy - </a:t>
            </a:r>
            <a:r>
              <a:rPr lang="cs-CZ" dirty="0" err="1" smtClean="0"/>
              <a:t>theofrastos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923384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vynikal </a:t>
            </a:r>
            <a:r>
              <a:rPr lang="cs-CZ" sz="2400" dirty="0" smtClean="0">
                <a:solidFill>
                  <a:srgbClr val="C00000"/>
                </a:solidFill>
              </a:rPr>
              <a:t>mnohostranností svého nadání</a:t>
            </a:r>
          </a:p>
          <a:p>
            <a:r>
              <a:rPr lang="cs-CZ" sz="2400" dirty="0" smtClean="0"/>
              <a:t>byl filosofem, rétorikem, politikem, historikem a vědcem – botanikem, mineralogem</a:t>
            </a:r>
          </a:p>
          <a:p>
            <a:r>
              <a:rPr lang="cs-CZ" sz="2400" dirty="0" smtClean="0"/>
              <a:t>je zakladatelem </a:t>
            </a:r>
            <a:r>
              <a:rPr lang="cs-CZ" sz="2400" dirty="0" smtClean="0">
                <a:solidFill>
                  <a:srgbClr val="C00000"/>
                </a:solidFill>
              </a:rPr>
              <a:t>dendrologie </a:t>
            </a:r>
            <a:r>
              <a:rPr lang="cs-CZ" sz="2400" dirty="0" smtClean="0"/>
              <a:t>(lesnických věd) a systematické botaniky</a:t>
            </a:r>
          </a:p>
          <a:p>
            <a:r>
              <a:rPr lang="cs-CZ" sz="2400" dirty="0" smtClean="0"/>
              <a:t>spolu s Aristotelem (kromě působení na poli filosofickém byl také botanik a zoolog) jej přizval Alexandr Veliký na </a:t>
            </a:r>
            <a:r>
              <a:rPr lang="cs-CZ" sz="2400" dirty="0" smtClean="0">
                <a:solidFill>
                  <a:srgbClr val="C00000"/>
                </a:solidFill>
              </a:rPr>
              <a:t>vědeckou výpravu až do Indie</a:t>
            </a:r>
          </a:p>
          <a:p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060848"/>
            <a:ext cx="2724150" cy="3231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847572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přírodní vědy - </a:t>
            </a:r>
            <a:r>
              <a:rPr lang="cs-CZ" dirty="0" err="1"/>
              <a:t>theofrastos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pozorovali zejména zvyklosti tamních národů, podali zeměpisnou charakteristiku území, popsali rostliny, zvířata a nerosty, které objevili</a:t>
            </a:r>
          </a:p>
          <a:p>
            <a:r>
              <a:rPr lang="cs-CZ" sz="2400" dirty="0" smtClean="0"/>
              <a:t>ve své botanické zahradě v Athénách pěstoval rostliny pro své výzkumy</a:t>
            </a:r>
          </a:p>
          <a:p>
            <a:r>
              <a:rPr lang="cs-CZ" sz="2400" dirty="0" smtClean="0"/>
              <a:t>ve svém </a:t>
            </a:r>
            <a:r>
              <a:rPr lang="cs-CZ" sz="2400" dirty="0" smtClean="0">
                <a:solidFill>
                  <a:srgbClr val="C00000"/>
                </a:solidFill>
              </a:rPr>
              <a:t>Rostlinopisu</a:t>
            </a:r>
            <a:r>
              <a:rPr lang="cs-CZ" sz="2400" dirty="0" smtClean="0"/>
              <a:t> se zaměřuje na rostliny z pohledu vnějšího pozorovatele – </a:t>
            </a:r>
            <a:r>
              <a:rPr lang="cs-CZ" sz="2400" dirty="0" smtClean="0">
                <a:solidFill>
                  <a:srgbClr val="C00000"/>
                </a:solidFill>
              </a:rPr>
              <a:t>zkoumá květy, listy a plody</a:t>
            </a:r>
          </a:p>
          <a:p>
            <a:r>
              <a:rPr lang="cs-CZ" sz="2400" dirty="0" smtClean="0"/>
              <a:t>dále dělí rostliny na </a:t>
            </a:r>
            <a:r>
              <a:rPr lang="cs-CZ" sz="2400" dirty="0" smtClean="0">
                <a:solidFill>
                  <a:srgbClr val="C00000"/>
                </a:solidFill>
              </a:rPr>
              <a:t>4 skupiny </a:t>
            </a:r>
            <a:r>
              <a:rPr lang="cs-CZ" sz="2400" dirty="0" smtClean="0"/>
              <a:t>– stromy, křoviny, trvalky a byliny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zdůrazňuje vnější vlivy</a:t>
            </a:r>
            <a:r>
              <a:rPr lang="cs-CZ" sz="2400" dirty="0" smtClean="0"/>
              <a:t>, které působí na růst rostlin (zeměpisná poloha a klimatické podmínky) – založil </a:t>
            </a:r>
            <a:r>
              <a:rPr lang="cs-CZ" sz="2400" dirty="0" smtClean="0">
                <a:solidFill>
                  <a:srgbClr val="C00000"/>
                </a:solidFill>
              </a:rPr>
              <a:t>botanickou geografii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020740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přírodní vědy - </a:t>
            </a:r>
            <a:r>
              <a:rPr lang="cs-CZ" dirty="0" err="1"/>
              <a:t>theofrastos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ve své druhé práci </a:t>
            </a:r>
            <a:r>
              <a:rPr lang="cs-CZ" sz="2400" dirty="0" smtClean="0">
                <a:solidFill>
                  <a:srgbClr val="C00000"/>
                </a:solidFill>
              </a:rPr>
              <a:t>Fyziologie rostlin </a:t>
            </a:r>
            <a:r>
              <a:rPr lang="cs-CZ" sz="2400" dirty="0" smtClean="0"/>
              <a:t>se zabývá vývojem rostlin, jejich růstem a způsobem rozmnožování</a:t>
            </a:r>
          </a:p>
          <a:p>
            <a:r>
              <a:rPr lang="cs-CZ" sz="2400" dirty="0" smtClean="0"/>
              <a:t>stal se </a:t>
            </a:r>
            <a:r>
              <a:rPr lang="cs-CZ" sz="2400" dirty="0" smtClean="0">
                <a:solidFill>
                  <a:srgbClr val="C00000"/>
                </a:solidFill>
              </a:rPr>
              <a:t>inspirací pro pozdější přírodovědce</a:t>
            </a:r>
            <a:r>
              <a:rPr lang="cs-CZ" sz="2400" dirty="0" smtClean="0"/>
              <a:t>, ve své době ale nebylo jeho dílo uznáváno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789040"/>
            <a:ext cx="3360420" cy="266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43" b="14243"/>
          <a:stretch/>
        </p:blipFill>
        <p:spPr bwMode="auto">
          <a:xfrm>
            <a:off x="4644008" y="2852936"/>
            <a:ext cx="3714750" cy="2656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11960" y="5949280"/>
            <a:ext cx="2493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Ukázky indických rostlin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279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zoologie - </a:t>
            </a:r>
            <a:r>
              <a:rPr lang="cs-CZ" dirty="0" err="1" smtClean="0"/>
              <a:t>aristotelés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kromě filosofických spisů, zkoumá a píše o</a:t>
            </a:r>
          </a:p>
          <a:p>
            <a:pPr marL="0" indent="0">
              <a:buNone/>
            </a:pPr>
            <a:r>
              <a:rPr lang="cs-CZ" sz="2400" dirty="0" smtClean="0"/>
              <a:t>živých organismech a je také geografem</a:t>
            </a:r>
          </a:p>
          <a:p>
            <a:r>
              <a:rPr lang="cs-CZ" sz="2400" dirty="0" smtClean="0"/>
              <a:t>je </a:t>
            </a:r>
            <a:r>
              <a:rPr lang="cs-CZ" sz="2400" dirty="0" smtClean="0">
                <a:solidFill>
                  <a:srgbClr val="C00000"/>
                </a:solidFill>
              </a:rPr>
              <a:t>zakladatelem zoologie</a:t>
            </a:r>
            <a:r>
              <a:rPr lang="cs-CZ" sz="2400" dirty="0" smtClean="0"/>
              <a:t>, popsal na 500 živo-</a:t>
            </a:r>
          </a:p>
          <a:p>
            <a:pPr marL="0" indent="0">
              <a:buNone/>
            </a:pPr>
            <a:r>
              <a:rPr lang="cs-CZ" sz="2400" dirty="0" smtClean="0"/>
              <a:t>čichů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charakterizuje obecně vlastnosti všeho živého </a:t>
            </a:r>
            <a:r>
              <a:rPr lang="cs-CZ" sz="2400" dirty="0" smtClean="0"/>
              <a:t>– potřeba potravy, zrození, růst a zánik, schopnost pohybu, vnímavost a rozmnožování</a:t>
            </a:r>
          </a:p>
          <a:p>
            <a:r>
              <a:rPr lang="cs-CZ" sz="2400" dirty="0" smtClean="0"/>
              <a:t>tvrdí, že </a:t>
            </a:r>
            <a:r>
              <a:rPr lang="cs-CZ" sz="2400" dirty="0" smtClean="0">
                <a:solidFill>
                  <a:srgbClr val="C00000"/>
                </a:solidFill>
              </a:rPr>
              <a:t>vše živé má duši </a:t>
            </a:r>
            <a:r>
              <a:rPr lang="cs-CZ" sz="2400" dirty="0" smtClean="0"/>
              <a:t>– rostliny vegetativní (vznik, růst, zánik), živočichové vnímavou (pohyb a vnímání)</a:t>
            </a:r>
          </a:p>
          <a:p>
            <a:r>
              <a:rPr lang="cs-CZ" sz="2400" dirty="0" smtClean="0"/>
              <a:t>v </a:t>
            </a:r>
            <a:r>
              <a:rPr lang="cs-CZ" sz="2400" dirty="0" smtClean="0">
                <a:solidFill>
                  <a:srgbClr val="C00000"/>
                </a:solidFill>
              </a:rPr>
              <a:t>geografii</a:t>
            </a:r>
            <a:r>
              <a:rPr lang="cs-CZ" sz="2400" dirty="0" smtClean="0"/>
              <a:t> se věnuje atmosféře, koloběhu vody, meteorologickým jevům  i zemskému povrchu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57347"/>
            <a:ext cx="1762125" cy="260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69819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- </a:t>
            </a:r>
            <a:r>
              <a:rPr lang="cs-CZ" dirty="0" err="1" smtClean="0"/>
              <a:t>Hérodotós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9854" y="1554162"/>
            <a:ext cx="8686800" cy="4525963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pocházel z </a:t>
            </a:r>
            <a:r>
              <a:rPr lang="cs-CZ" sz="2400" dirty="0" err="1" smtClean="0"/>
              <a:t>Halikarnássu</a:t>
            </a:r>
            <a:r>
              <a:rPr lang="cs-CZ" sz="2400" dirty="0" smtClean="0"/>
              <a:t>, žil v 5. století př. n. l.</a:t>
            </a:r>
          </a:p>
          <a:p>
            <a:r>
              <a:rPr lang="cs-CZ" sz="2400" dirty="0" smtClean="0"/>
              <a:t>Cicero jej nazval </a:t>
            </a:r>
            <a:r>
              <a:rPr lang="cs-CZ" sz="2400" dirty="0" smtClean="0">
                <a:solidFill>
                  <a:srgbClr val="C00000"/>
                </a:solidFill>
              </a:rPr>
              <a:t>otcem dějepisu</a:t>
            </a:r>
          </a:p>
          <a:p>
            <a:r>
              <a:rPr lang="cs-CZ" sz="2400" dirty="0" smtClean="0"/>
              <a:t>jako první zdůraznil </a:t>
            </a:r>
            <a:r>
              <a:rPr lang="cs-CZ" sz="2400" dirty="0" smtClean="0">
                <a:solidFill>
                  <a:srgbClr val="C00000"/>
                </a:solidFill>
              </a:rPr>
              <a:t>provázanost dějepisných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a zeměpisných poznatků</a:t>
            </a:r>
          </a:p>
          <a:p>
            <a:r>
              <a:rPr lang="cs-CZ" sz="2400" dirty="0" smtClean="0"/>
              <a:t>své rodné město musel opustit, protože se spolupodílel na pokusu o odstranění místního tyranského vládce</a:t>
            </a:r>
          </a:p>
          <a:p>
            <a:r>
              <a:rPr lang="cs-CZ" sz="2400" dirty="0" smtClean="0"/>
              <a:t>později se vrátil a tyrana skutečně svrhl</a:t>
            </a:r>
          </a:p>
          <a:p>
            <a:r>
              <a:rPr lang="cs-CZ" sz="2400" dirty="0" smtClean="0"/>
              <a:t>žil na Samosu a v Athénách, seznámil se se spoustou osobností své doby – např. Sofoklem a Periklem</a:t>
            </a:r>
          </a:p>
          <a:p>
            <a:r>
              <a:rPr lang="cs-CZ" sz="2400" dirty="0" smtClean="0"/>
              <a:t>konec života strávil v italských </a:t>
            </a:r>
            <a:r>
              <a:rPr lang="cs-CZ" sz="2400" dirty="0" err="1" smtClean="0"/>
              <a:t>Thúriích</a:t>
            </a:r>
            <a:r>
              <a:rPr lang="cs-CZ" sz="2400" dirty="0" smtClean="0"/>
              <a:t>, tam také zveřejňuje celoživotní dílo – </a:t>
            </a:r>
            <a:r>
              <a:rPr lang="cs-CZ" sz="2400" dirty="0" smtClean="0">
                <a:solidFill>
                  <a:srgbClr val="C00000"/>
                </a:solidFill>
              </a:rPr>
              <a:t>devítisvazkové Dějiny </a:t>
            </a:r>
            <a:r>
              <a:rPr lang="cs-CZ" sz="2400" dirty="0" smtClean="0"/>
              <a:t>(424 př. n. l.)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8640"/>
            <a:ext cx="196596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41569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Historie - </a:t>
            </a:r>
            <a:r>
              <a:rPr lang="cs-CZ" dirty="0" err="1"/>
              <a:t>Hérodotós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nejpodrobněji se věnuje vzniku a dějinám Perské říše, přesně popisuje události </a:t>
            </a:r>
            <a:r>
              <a:rPr lang="cs-CZ" sz="2400" dirty="0" smtClean="0">
                <a:solidFill>
                  <a:srgbClr val="C00000"/>
                </a:solidFill>
              </a:rPr>
              <a:t>Řecko – perských válek</a:t>
            </a:r>
            <a:r>
              <a:rPr lang="cs-CZ" sz="2400" dirty="0" smtClean="0"/>
              <a:t>, popisuje i další aktéry tohoto sporu</a:t>
            </a:r>
          </a:p>
          <a:p>
            <a:r>
              <a:rPr lang="cs-CZ" sz="2400" dirty="0" smtClean="0"/>
              <a:t>byť se snaží o </a:t>
            </a:r>
            <a:r>
              <a:rPr lang="cs-CZ" sz="2400" dirty="0" smtClean="0">
                <a:solidFill>
                  <a:srgbClr val="C00000"/>
                </a:solidFill>
              </a:rPr>
              <a:t>objektivitu a nestrannost</a:t>
            </a:r>
            <a:r>
              <a:rPr lang="cs-CZ" sz="2400" dirty="0" smtClean="0"/>
              <a:t>, ne vždy se mu to daří</a:t>
            </a:r>
          </a:p>
          <a:p>
            <a:r>
              <a:rPr lang="cs-CZ" sz="2400" dirty="0" smtClean="0"/>
              <a:t>snaží se zanechat detailní obraz světa v 5. století př. n. l.</a:t>
            </a:r>
          </a:p>
          <a:p>
            <a:r>
              <a:rPr lang="cs-CZ" sz="2400" dirty="0" smtClean="0"/>
              <a:t>věnuje se také Egyptu, Černomoří a Evropě vůbec</a:t>
            </a:r>
          </a:p>
          <a:p>
            <a:r>
              <a:rPr lang="cs-CZ" sz="2400" dirty="0" err="1" smtClean="0"/>
              <a:t>Hérodotós</a:t>
            </a:r>
            <a:r>
              <a:rPr lang="cs-CZ" sz="2400" dirty="0" smtClean="0"/>
              <a:t> poskytuje velmi </a:t>
            </a:r>
            <a:r>
              <a:rPr lang="cs-CZ" sz="2400" dirty="0" smtClean="0">
                <a:solidFill>
                  <a:srgbClr val="C00000"/>
                </a:solidFill>
              </a:rPr>
              <a:t>vyčerpávající zeměpisný popis </a:t>
            </a:r>
            <a:r>
              <a:rPr lang="cs-CZ" sz="2400" dirty="0" smtClean="0"/>
              <a:t>všech oblastí tehdy známého světa (povrch, řeky, podnebí, rostliny a živočichové)</a:t>
            </a:r>
          </a:p>
          <a:p>
            <a:r>
              <a:rPr lang="cs-CZ" sz="2400" dirty="0" smtClean="0"/>
              <a:t>v jeho díle se objevují </a:t>
            </a:r>
            <a:r>
              <a:rPr lang="cs-CZ" sz="2400" dirty="0" smtClean="0">
                <a:solidFill>
                  <a:srgbClr val="C00000"/>
                </a:solidFill>
              </a:rPr>
              <a:t>četné mýty </a:t>
            </a:r>
            <a:r>
              <a:rPr lang="cs-CZ" sz="2400" dirty="0" smtClean="0"/>
              <a:t>– o jednookých </a:t>
            </a:r>
            <a:r>
              <a:rPr lang="cs-CZ" sz="2400" dirty="0" err="1" smtClean="0"/>
              <a:t>Arimaspech</a:t>
            </a:r>
            <a:r>
              <a:rPr lang="cs-CZ" sz="2400" dirty="0" smtClean="0"/>
              <a:t>, o grifech střežících zlaté poklady a o jejich vzájemných bojích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778812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 - </a:t>
            </a:r>
            <a:r>
              <a:rPr lang="cs-CZ" dirty="0" err="1" smtClean="0"/>
              <a:t>Thúkididés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většinu života prožil v 5. století př. n. l.</a:t>
            </a:r>
          </a:p>
          <a:p>
            <a:r>
              <a:rPr lang="cs-CZ" sz="2400" dirty="0" smtClean="0"/>
              <a:t>je autorem díla </a:t>
            </a:r>
            <a:r>
              <a:rPr lang="cs-CZ" sz="2400" dirty="0" smtClean="0">
                <a:solidFill>
                  <a:srgbClr val="C00000"/>
                </a:solidFill>
              </a:rPr>
              <a:t>Dějiny peloponéské války</a:t>
            </a:r>
          </a:p>
          <a:p>
            <a:r>
              <a:rPr lang="cs-CZ" sz="2400" dirty="0" smtClean="0"/>
              <a:t>je zakladatelem oboru </a:t>
            </a:r>
            <a:r>
              <a:rPr lang="cs-CZ" sz="2400" dirty="0" smtClean="0">
                <a:solidFill>
                  <a:srgbClr val="C00000"/>
                </a:solidFill>
              </a:rPr>
              <a:t>historické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monografie omezené na současnost</a:t>
            </a:r>
          </a:p>
          <a:p>
            <a:r>
              <a:rPr lang="cs-CZ" sz="2400" dirty="0" smtClean="0"/>
              <a:t>o jeho životě víme velmi málo – snad pocházel z </a:t>
            </a:r>
            <a:r>
              <a:rPr lang="cs-CZ" sz="2400" dirty="0" err="1" smtClean="0"/>
              <a:t>Trákie</a:t>
            </a:r>
            <a:r>
              <a:rPr lang="cs-CZ" sz="2400" dirty="0" smtClean="0"/>
              <a:t>, jeho dílo je ovlivněno soudobými myšlenkami athénské školy</a:t>
            </a:r>
          </a:p>
          <a:p>
            <a:r>
              <a:rPr lang="cs-CZ" sz="2400" dirty="0" smtClean="0"/>
              <a:t>je pragmatickým historikem – objektivním, historie má jediný cíl – vychovat  dobrého státníka</a:t>
            </a:r>
          </a:p>
          <a:p>
            <a:r>
              <a:rPr lang="cs-CZ" sz="2400" dirty="0" smtClean="0"/>
              <a:t>jeho dílo je založeno </a:t>
            </a:r>
            <a:r>
              <a:rPr lang="cs-CZ" sz="2400" dirty="0" smtClean="0">
                <a:solidFill>
                  <a:srgbClr val="C00000"/>
                </a:solidFill>
              </a:rPr>
              <a:t>na studiu pramenného materiálu</a:t>
            </a:r>
          </a:p>
          <a:p>
            <a:r>
              <a:rPr lang="cs-CZ" sz="2400" dirty="0" smtClean="0"/>
              <a:t>byl velmi bohatý (vlastnil zlaté doly), v roce 424  př. n. l. se stal</a:t>
            </a:r>
          </a:p>
          <a:p>
            <a:pPr marL="0" indent="0">
              <a:buNone/>
            </a:pPr>
            <a:r>
              <a:rPr lang="cs-CZ" sz="2400" dirty="0" smtClean="0"/>
              <a:t>jedním ze stratégů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8640"/>
            <a:ext cx="2520315" cy="2977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85642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Historie  - </a:t>
            </a:r>
            <a:r>
              <a:rPr lang="cs-CZ" dirty="0" err="1"/>
              <a:t>Thúkididés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brzy však ve svém úřadě selhal – nepodařilo se mu včas zajistit podporu spřátelenému městskému státu proti spartskému králi</a:t>
            </a:r>
          </a:p>
          <a:p>
            <a:r>
              <a:rPr lang="cs-CZ" sz="2400" dirty="0" smtClean="0"/>
              <a:t>byl poslán </a:t>
            </a:r>
            <a:r>
              <a:rPr lang="cs-CZ" sz="2400" dirty="0" smtClean="0">
                <a:solidFill>
                  <a:srgbClr val="C00000"/>
                </a:solidFill>
              </a:rPr>
              <a:t>do vyhnanství </a:t>
            </a:r>
            <a:r>
              <a:rPr lang="cs-CZ" sz="2400" dirty="0" smtClean="0"/>
              <a:t>na dlouhých 28 let, teprve po ukončení Peloponéské války se smí vrátit do Athén</a:t>
            </a:r>
          </a:p>
          <a:p>
            <a:r>
              <a:rPr lang="cs-CZ" sz="2400" dirty="0" smtClean="0"/>
              <a:t>předpokládá se, že několik let po svém návratu umírá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jeho dílo ovlivnilo nejen starověkou, ale i moderní historii</a:t>
            </a:r>
          </a:p>
          <a:p>
            <a:r>
              <a:rPr lang="cs-CZ" sz="2400" dirty="0" smtClean="0"/>
              <a:t>zcela mizí mytický nádech a zásahy Bohů, </a:t>
            </a:r>
            <a:r>
              <a:rPr lang="cs-CZ" sz="2400" dirty="0" err="1" smtClean="0"/>
              <a:t>Thúkididés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hledá příčiny</a:t>
            </a:r>
            <a:r>
              <a:rPr lang="cs-CZ" sz="2400" dirty="0" smtClean="0"/>
              <a:t> událostí i konfliktů </a:t>
            </a:r>
            <a:r>
              <a:rPr lang="cs-CZ" sz="2400" dirty="0" smtClean="0">
                <a:solidFill>
                  <a:srgbClr val="C00000"/>
                </a:solidFill>
              </a:rPr>
              <a:t>v rozdílném hospodářském vývoji</a:t>
            </a:r>
            <a:r>
              <a:rPr lang="cs-CZ" sz="2400" dirty="0" smtClean="0"/>
              <a:t>, snaží se odhalit i </a:t>
            </a:r>
            <a:r>
              <a:rPr lang="cs-CZ" sz="2400" dirty="0" smtClean="0">
                <a:solidFill>
                  <a:srgbClr val="C00000"/>
                </a:solidFill>
              </a:rPr>
              <a:t>psychologické motivy </a:t>
            </a:r>
            <a:r>
              <a:rPr lang="cs-CZ" sz="2400" dirty="0" smtClean="0"/>
              <a:t>jednotlivých aktérů</a:t>
            </a:r>
          </a:p>
          <a:p>
            <a:r>
              <a:rPr lang="cs-CZ" sz="2400" dirty="0" smtClean="0"/>
              <a:t>na jeho dílo navazuje </a:t>
            </a:r>
            <a:r>
              <a:rPr lang="cs-CZ" sz="2400" dirty="0" err="1" smtClean="0"/>
              <a:t>Xenofón</a:t>
            </a:r>
            <a:r>
              <a:rPr lang="cs-CZ" sz="2400" dirty="0" smtClean="0"/>
              <a:t> i spousta římských historiků, v novějším období se k němu vrací italská renesance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628140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Proč o Hippokratovi tvrdíme, že je otcem moderní medicíny?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V čem je pro nás dodnes důležitá Hippokratova přísaha?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Čím se zabývá dendrologie?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Jakým způsobem dělí </a:t>
            </a:r>
            <a:r>
              <a:rPr lang="cs-CZ" sz="2400" dirty="0" err="1" smtClean="0"/>
              <a:t>Theofrastos</a:t>
            </a:r>
            <a:r>
              <a:rPr lang="cs-CZ" sz="2400" dirty="0" smtClean="0"/>
              <a:t> rostliny?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 charakterizuje </a:t>
            </a:r>
            <a:r>
              <a:rPr lang="cs-CZ" sz="2400" dirty="0" err="1" smtClean="0"/>
              <a:t>Aristotelés</a:t>
            </a:r>
            <a:r>
              <a:rPr lang="cs-CZ" sz="2400" dirty="0" smtClean="0"/>
              <a:t> živý organismus?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Mají opravdu živé organismy duši?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Proč byl </a:t>
            </a:r>
            <a:r>
              <a:rPr lang="cs-CZ" sz="2400" dirty="0" err="1" smtClean="0"/>
              <a:t>Thúkididúv</a:t>
            </a:r>
            <a:r>
              <a:rPr lang="cs-CZ" sz="2400" dirty="0" smtClean="0"/>
              <a:t> přístup k dějinám lepší a modernější než </a:t>
            </a:r>
            <a:r>
              <a:rPr lang="cs-CZ" sz="2400" dirty="0" err="1" smtClean="0"/>
              <a:t>Hérodotův</a:t>
            </a:r>
            <a:r>
              <a:rPr lang="cs-CZ" sz="2400" dirty="0" smtClean="0"/>
              <a:t>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Který z nich kladl důraz na geografický popis a který na souvislosti hospodářského vývoje?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O jakých konfliktech psali?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4673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14118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2090938"/>
              </p:ext>
            </p:extLst>
          </p:nvPr>
        </p:nvGraphicFramePr>
        <p:xfrm>
          <a:off x="1187624" y="1556792"/>
          <a:ext cx="6834187" cy="342328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20. 11.  2012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řecké vědy II. – lékařství, botanika, zoologie, historie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6. ročník –  starověké Řecko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Hippokratés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Theofrastos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Aristotelés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Hérodotós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Thúkididés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88443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2726411"/>
              </p:ext>
            </p:extLst>
          </p:nvPr>
        </p:nvGraphicFramePr>
        <p:xfrm>
          <a:off x="827584" y="692696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6. ročník. Časová dotace cca 30 min. Materiál obsahuje několik opakovacích otázek, které vyplývají z prezentace, proto není přiloženo řešení.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832638"/>
              </p:ext>
            </p:extLst>
          </p:nvPr>
        </p:nvGraphicFramePr>
        <p:xfrm>
          <a:off x="827584" y="2060849"/>
          <a:ext cx="7358063" cy="41451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360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 marT="45698" marB="45698"/>
                </a:tc>
              </a:tr>
              <a:tr h="3028760">
                <a:tc>
                  <a:txBody>
                    <a:bodyPr/>
                    <a:lstStyle/>
                    <a:p>
                      <a:r>
                        <a:rPr lang="cs-CZ" sz="1100" baseline="0" dirty="0" smtClean="0"/>
                        <a:t>Vlastní tvorba.</a:t>
                      </a:r>
                      <a:endParaRPr lang="cs-CZ" sz="1100" dirty="0" smtClean="0"/>
                    </a:p>
                    <a:p>
                      <a:r>
                        <a:rPr lang="cs-CZ" sz="11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www.google.cz/imgres?q=hippokrat%C3%A9s&amp;hl=cs&amp;lr=lang_cs&amp;sa=X&amp;biw=1366&amp;bih=664&amp;tbs=lr:lang_1cs&amp;tbm=isch&amp;prmd=imvnsb&amp;tbnid=saXTtYLqbWWMnM:&amp;imgrefurl=http://opioids.com/opium/hippocrates.html&amp;docid=jDX-enQA_mP5LM&amp;imgurl=http://opioids.com/opium/hippocrates.gif&amp;w=200&amp;h=287&amp;ei=7KGsUN2_K4PUtAaEZw&amp;zoom=1&amp;iact=hc&amp;vpx=473&amp;vpy=281&amp;dur=1046&amp;hovh=229&amp;hovw=160&amp;tx=96&amp;ty=175&amp;sig=112104737216312992688&amp;page=1&amp;tbnh=135&amp;tbnw=94&amp;start=0&amp;ndsp=26&amp;ved=1t:429,r:10,s:0,i:100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</a:t>
                      </a:r>
                      <a:r>
                        <a:rPr lang="cs-CZ" sz="1100" u="sng" kern="1200" dirty="0" smtClean="0"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upload.wikimedia.org/wikipedia/commons/thumb/1/1a/HippocraticOath.jpg/220px-HippocraticOath.jpg</a:t>
                      </a:r>
                      <a:endParaRPr lang="cs-CZ" sz="1100" kern="1200" dirty="0" smtClean="0">
                        <a:solidFill>
                          <a:srgbClr val="0070C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http://upload.wikimedia.org/wikipedia/commons/thumb/9/9a/Theophrastus_(cropped).jpg/220px-Theophrastus_(cropped).jpg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www.google.cz/imgres?q=indick%C3%A9+rostliny&amp;hl=cs&amp;client=firefox-a&amp;hs=OW9&amp;rls=org.mozilla:cs:official&amp;channel=np&amp;biw=1366&amp;bih=664&amp;tbm=isch&amp;tbnid=SYfOqm9Z4gELdM:&amp;imgrefurl=http://www.rostliny-semena.cz/nabidka-semena-tropicke-a-subtropicke-rostliny-osiva/okrasne-rostliny-semena/semena-osivo-rostliny-lotos/semena-osivo-lotos-indicky/&amp;docid=dIr6ZxkLWcLPJM&amp;imgurl=http://www.rostliny-semena.cz/galerie/max_1286366336.jpg&amp;w=800&amp;h=637&amp;ei=w7asUPKsJtDZsgbOq4H4Ag&amp;zoom=1&amp;iact=hc&amp;vpx=191&amp;vpy=147&amp;dur=986&amp;hovh=200&amp;hovw=252&amp;tx=142&amp;ty=162&amp;sig=112104737216312992688&amp;page=1&amp;tbnh=135&amp;tbnw=189&amp;start=0&amp;ndsp=20&amp;ved=1t:429,r:0,s:0,i:66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http://semena-rostliny.cz/14873-thickbox/dilenie-indick-rostlina-dillenia-indica-semen.jpg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http://vitpokorny.files.wordpress.com/2009/10/aristotle.jpg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http://www.mramor-alekos.cz/boky/b9.jpg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http://www.nazlim.net/wp-content/uploads/2012/06/Thukydides.jpg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dirty="0" smtClean="0"/>
                        <a:t>otevřená galerie </a:t>
                      </a:r>
                      <a:r>
                        <a:rPr lang="cs-CZ" sz="1100" baseline="0" dirty="0" smtClean="0">
                          <a:hlinkClick r:id="rId10"/>
                        </a:rPr>
                        <a:t>www.office.microsoft.com</a:t>
                      </a:r>
                      <a:endParaRPr lang="cs-CZ" sz="11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44373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</TotalTime>
  <Words>1274</Words>
  <Application>Microsoft Office PowerPoint</Application>
  <PresentationFormat>Předvádění na obrazovce (4:3)</PresentationFormat>
  <Paragraphs>138</Paragraphs>
  <Slides>17</Slides>
  <Notes>4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Cesta</vt:lpstr>
      <vt:lpstr>Motiv systému Office</vt:lpstr>
      <vt:lpstr>Prezentace aplikace PowerPoint</vt:lpstr>
      <vt:lpstr>osobnosti řecké vědy II. lékařství, botanika, dějepis</vt:lpstr>
      <vt:lpstr>lékařství - hippokratés</vt:lpstr>
      <vt:lpstr>lékařství - hippokratés</vt:lpstr>
      <vt:lpstr>lékařství - hippokratés</vt:lpstr>
      <vt:lpstr>Hippokratova přísaha</vt:lpstr>
      <vt:lpstr>přírodní vědy - theofrastos</vt:lpstr>
      <vt:lpstr>přírodní vědy - theofrastos</vt:lpstr>
      <vt:lpstr>přírodní vědy - theofrastos</vt:lpstr>
      <vt:lpstr>zoologie - aristotelés</vt:lpstr>
      <vt:lpstr>Historie - Hérodotós</vt:lpstr>
      <vt:lpstr>Historie - Hérodotós</vt:lpstr>
      <vt:lpstr>Historie  - Thúkididés</vt:lpstr>
      <vt:lpstr>Historie  - Thúkididés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29</cp:revision>
  <dcterms:created xsi:type="dcterms:W3CDTF">2012-11-21T09:31:20Z</dcterms:created>
  <dcterms:modified xsi:type="dcterms:W3CDTF">2012-12-13T10:17:59Z</dcterms:modified>
</cp:coreProperties>
</file>