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1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2AC6BA-34CF-4B22-9F4E-05C83379F884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2EA6AE-F918-4974-8EEE-9ED4DFE9E7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2594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2EA6AE-F918-4974-8EEE-9ED4DFE9E7C7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9077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17731-F0A4-4261-A20A-BAC5C099A900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663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7297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4859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003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091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640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1835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3907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0218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0758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0078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8770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0666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93183019-2AB5-4908-B78C-167C696A8753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BD13FC45-7834-4CAC-B42E-06BB611B6B3F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antic-writers.info/i/p/hesiodos.jpg" TargetMode="External"/><Relationship Id="rId13" Type="http://schemas.openxmlformats.org/officeDocument/2006/relationships/hyperlink" Target="http://www.office.microsoft.com/" TargetMode="External"/><Relationship Id="rId3" Type="http://schemas.openxmlformats.org/officeDocument/2006/relationships/hyperlink" Target="http://upload.wikimedia.org/wikipedia/commons/thumb/1/1c/Homer_British_Museum.jpg/220px-Homer_British_Museum.jpg" TargetMode="External"/><Relationship Id="rId7" Type="http://schemas.openxmlformats.org/officeDocument/2006/relationships/hyperlink" Target="http://www.google.cz/imgres?q=sapf%C3%B3&amp;num=10&amp;hl=cs&amp;client=firefox-a&amp;rls=org.mozilla:cs:official&amp;channel=np&amp;biw=1366&amp;bih=664&amp;tbm=isch&amp;tbnid=MZNrsPDOVZP-fM:&amp;imgrefurl=https://udalosti.signaly.cz/1202/zakonzervovane-mesto&amp;docid=_yUEmvJadnB-lM&amp;imgurl=https://img.signaly.cz/upload/8/4/072c79c23682ab623035b07660768b/sapf%2525C3%2525B3.jpg&amp;w=300&amp;h=322&amp;ei=jRmuUPfBDsfMsgas9oHgBQ&amp;zoom=1&amp;iact=hc&amp;vpx=281&amp;vpy=172&amp;dur=1041&amp;hovh=233&amp;hovw=217&amp;tx=138&amp;ty=146&amp;sig=112104737216312992688&amp;sqi=2&amp;page=1&amp;tbnh=147&amp;tbnw=125&amp;start=0&amp;ndsp=24&amp;ved=1t:429,r:1,s:0,i:83" TargetMode="External"/><Relationship Id="rId12" Type="http://schemas.openxmlformats.org/officeDocument/2006/relationships/hyperlink" Target="http://www.ideayayinevi.com/felsefe_tarihi/sokrates/aristophanes.jpg" TargetMode="External"/><Relationship Id="rId2" Type="http://schemas.openxmlformats.org/officeDocument/2006/relationships/hyperlink" Target="http://www.cesky-jazyk.cz/citanka/sapfo/modlitba-k-afrodite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rtbohemia.cz/img/lada-josef/3613-ovranesyru1.jpg" TargetMode="External"/><Relationship Id="rId11" Type="http://schemas.openxmlformats.org/officeDocument/2006/relationships/hyperlink" Target="http://upload.wikimedia.org/wikipedia/commons/4/4a/Euripides_Pio-Clementino_Inv302.jpg" TargetMode="External"/><Relationship Id="rId5" Type="http://schemas.openxmlformats.org/officeDocument/2006/relationships/hyperlink" Target="http://t0.gstatic.com/images?q=tbn:ANd9GcTyb_mlVS71PgimUJDKvw5OMq4v5nJEOcOVh3_vzkskOA7rGeZK" TargetMode="External"/><Relationship Id="rId10" Type="http://schemas.openxmlformats.org/officeDocument/2006/relationships/hyperlink" Target="http://www.denstoredanske.dk/@api/deki/files/26445/=463836.501.jpg" TargetMode="External"/><Relationship Id="rId4" Type="http://schemas.openxmlformats.org/officeDocument/2006/relationships/hyperlink" Target="http://www.suvaci.cz/img/Minulost/2011_odyssey_map_B.jpg" TargetMode="External"/><Relationship Id="rId9" Type="http://schemas.openxmlformats.org/officeDocument/2006/relationships/hyperlink" Target="http://viamus.uni-goettingen.de/mmdb/Institut/Images?Object.Id:record:int=592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571500" y="908721"/>
            <a:ext cx="7929563" cy="5449218"/>
          </a:xfrm>
        </p:spPr>
        <p:txBody>
          <a:bodyPr/>
          <a:lstStyle/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Autor:  Mgr. Lenka Kudrnová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Název: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VY_32_INOVACE_04_B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_09</a:t>
            </a:r>
            <a:r>
              <a:rPr lang="cs-CZ" sz="2800" dirty="0" smtClean="0">
                <a:latin typeface="Arial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Osobnosti řecké 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literatury </a:t>
            </a:r>
            <a:endParaRPr lang="cs-CZ" sz="2800" dirty="0" smtClean="0">
              <a:solidFill>
                <a:schemeClr val="tx1"/>
              </a:solidFill>
              <a:latin typeface="Arial" charset="0"/>
            </a:endParaRP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Téma: Dějepis 6. ročník 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- starověké Řecko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7568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1800" dirty="0" smtClean="0"/>
              <a:t>Mgr. Lenka Kudrnová</a:t>
            </a:r>
            <a:endParaRPr lang="cs-CZ" sz="1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65400" y="1484784"/>
            <a:ext cx="4013200" cy="151241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Osobnosti řecké </a:t>
            </a:r>
            <a:r>
              <a:rPr lang="cs-CZ" sz="3200" dirty="0" smtClean="0"/>
              <a:t>literatury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1302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FF0000"/>
                </a:solidFill>
              </a:rPr>
              <a:t>nejstarší řecký básník</a:t>
            </a:r>
            <a:r>
              <a:rPr lang="cs-CZ" sz="2400" dirty="0" smtClean="0"/>
              <a:t>, přisuzují se mu eposy </a:t>
            </a:r>
            <a:r>
              <a:rPr lang="cs-CZ" sz="2400" dirty="0" err="1" smtClean="0">
                <a:solidFill>
                  <a:srgbClr val="FF0000"/>
                </a:solidFill>
              </a:rPr>
              <a:t>Iliás</a:t>
            </a:r>
            <a:endParaRPr lang="cs-CZ" sz="2400" dirty="0" smtClean="0">
              <a:solidFill>
                <a:srgbClr val="FF0000"/>
              </a:solidFill>
            </a:endParaRPr>
          </a:p>
          <a:p>
            <a:pPr algn="l"/>
            <a:r>
              <a:rPr lang="cs-CZ" sz="2400" dirty="0" smtClean="0">
                <a:solidFill>
                  <a:srgbClr val="FF0000"/>
                </a:solidFill>
              </a:rPr>
              <a:t>a </a:t>
            </a:r>
            <a:r>
              <a:rPr lang="cs-CZ" sz="2400" dirty="0" err="1" smtClean="0">
                <a:solidFill>
                  <a:srgbClr val="FF0000"/>
                </a:solidFill>
              </a:rPr>
              <a:t>Odysseia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kromě obou eposů se mu přisuzují i tzv. Homérské hymny a satirická báseň Válka myší a žab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jeho jméno je spíše přezdívkou – Slepý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o jeho životě nic určitého nevíme, čerpáme pouze z </a:t>
            </a:r>
            <a:r>
              <a:rPr lang="cs-CZ" sz="2400" dirty="0" err="1" smtClean="0"/>
              <a:t>Hérodotovy</a:t>
            </a:r>
            <a:r>
              <a:rPr lang="cs-CZ" sz="2400" dirty="0" smtClean="0"/>
              <a:t> legendy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několik řeckých měst vede spory o místo jeho narození, nejčastěji je udávána Smyrna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Homér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0" y="113331"/>
            <a:ext cx="2095500" cy="263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8773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předpokládá se, že žil někdy mezi léty </a:t>
            </a:r>
            <a:r>
              <a:rPr lang="cs-CZ" sz="2400" dirty="0" smtClean="0">
                <a:solidFill>
                  <a:srgbClr val="FF0000"/>
                </a:solidFill>
              </a:rPr>
              <a:t>1 200 a 800 př. n. l.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dodnes </a:t>
            </a:r>
            <a:r>
              <a:rPr lang="cs-CZ" sz="2400" dirty="0" smtClean="0">
                <a:solidFill>
                  <a:srgbClr val="FF0000"/>
                </a:solidFill>
              </a:rPr>
              <a:t>není zcela jasné</a:t>
            </a:r>
            <a:r>
              <a:rPr lang="cs-CZ" sz="2400" dirty="0" smtClean="0"/>
              <a:t>, zdali skutečně </a:t>
            </a:r>
            <a:r>
              <a:rPr lang="cs-CZ" sz="2400" dirty="0" smtClean="0">
                <a:solidFill>
                  <a:srgbClr val="FF0000"/>
                </a:solidFill>
              </a:rPr>
              <a:t>existoval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bývá spojován s osobou slepého putujícího starce – pěvce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tato představa však neodpovídá znalosti života aristokratických kruhů tak, jak ji ukázal ve svých eposech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jazykem eposů je </a:t>
            </a:r>
            <a:r>
              <a:rPr lang="cs-CZ" sz="2400" dirty="0" err="1" smtClean="0"/>
              <a:t>iónština</a:t>
            </a:r>
            <a:r>
              <a:rPr lang="cs-CZ" sz="2400" dirty="0" smtClean="0"/>
              <a:t>, jejich děj odkazuje k událostem 8. století př. n. l.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mezi Iliadou a </a:t>
            </a:r>
            <a:r>
              <a:rPr lang="cs-CZ" sz="2400" dirty="0" err="1" smtClean="0"/>
              <a:t>Odysseiou</a:t>
            </a:r>
            <a:r>
              <a:rPr lang="cs-CZ" sz="2400" dirty="0" smtClean="0"/>
              <a:t> leží zhruba 50 let, v dnešní době se historikové kloní k názoru, že </a:t>
            </a:r>
            <a:r>
              <a:rPr lang="cs-CZ" sz="2400" dirty="0" smtClean="0">
                <a:solidFill>
                  <a:srgbClr val="FF0000"/>
                </a:solidFill>
              </a:rPr>
              <a:t>mají také odlišného autora </a:t>
            </a:r>
            <a:r>
              <a:rPr lang="cs-CZ" sz="2400" dirty="0" smtClean="0"/>
              <a:t>či okruh autorů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/>
              <a:t>Homér</a:t>
            </a:r>
          </a:p>
        </p:txBody>
      </p:sp>
    </p:spTree>
    <p:extLst>
      <p:ext uri="{BB962C8B-B14F-4D97-AF65-F5344CB8AC3E}">
        <p14:creationId xmlns:p14="http://schemas.microsoft.com/office/powerpoint/2010/main" val="1580473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457200" y="1844824"/>
            <a:ext cx="8229600" cy="4824536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má 24 zpěvů a pře 15 000 veršů, je psán daktylským hexametrem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vznikl </a:t>
            </a:r>
            <a:r>
              <a:rPr lang="cs-CZ" sz="2400" dirty="0" smtClean="0">
                <a:solidFill>
                  <a:srgbClr val="FF0000"/>
                </a:solidFill>
              </a:rPr>
              <a:t>v polovině 8. století př. n. l., </a:t>
            </a:r>
            <a:r>
              <a:rPr lang="cs-CZ" sz="2400" dirty="0" smtClean="0"/>
              <a:t>sepsat jej dal </a:t>
            </a:r>
            <a:r>
              <a:rPr lang="cs-CZ" sz="2400" dirty="0" err="1" smtClean="0"/>
              <a:t>Peisistratos</a:t>
            </a:r>
            <a:r>
              <a:rPr lang="cs-CZ" sz="2400" dirty="0" smtClean="0"/>
              <a:t> v 6. století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popisuje pouze </a:t>
            </a:r>
            <a:r>
              <a:rPr lang="cs-CZ" sz="2400" dirty="0" smtClean="0">
                <a:solidFill>
                  <a:srgbClr val="FF0000"/>
                </a:solidFill>
              </a:rPr>
              <a:t>51 dní z desátého roku obléhání </a:t>
            </a:r>
            <a:r>
              <a:rPr lang="cs-CZ" sz="2400" dirty="0" err="1" smtClean="0">
                <a:solidFill>
                  <a:srgbClr val="FF0000"/>
                </a:solidFill>
              </a:rPr>
              <a:t>Tróje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err="1" smtClean="0"/>
              <a:t>Achillés</a:t>
            </a:r>
            <a:r>
              <a:rPr lang="cs-CZ" sz="2400" dirty="0" smtClean="0"/>
              <a:t> se kvůli sporům s </a:t>
            </a:r>
            <a:r>
              <a:rPr lang="cs-CZ" sz="2400" dirty="0" err="1" smtClean="0"/>
              <a:t>Agamemnónem</a:t>
            </a:r>
            <a:r>
              <a:rPr lang="cs-CZ" sz="2400" dirty="0" smtClean="0"/>
              <a:t> odmítá účastnit bojů, </a:t>
            </a:r>
            <a:r>
              <a:rPr lang="cs-CZ" sz="2400" dirty="0" err="1" smtClean="0"/>
              <a:t>Trójané</a:t>
            </a:r>
            <a:r>
              <a:rPr lang="cs-CZ" sz="2400" dirty="0" smtClean="0"/>
              <a:t> proniknou do řeckého tábora, proto je </a:t>
            </a:r>
            <a:r>
              <a:rPr lang="cs-CZ" sz="2400" dirty="0" err="1" smtClean="0"/>
              <a:t>Patroklés</a:t>
            </a:r>
            <a:r>
              <a:rPr lang="cs-CZ" sz="2400" dirty="0" smtClean="0"/>
              <a:t> </a:t>
            </a:r>
            <a:r>
              <a:rPr lang="cs-CZ" sz="2400" dirty="0" err="1" smtClean="0"/>
              <a:t>nusen</a:t>
            </a:r>
            <a:r>
              <a:rPr lang="cs-CZ" sz="2400" dirty="0" smtClean="0"/>
              <a:t> obléknout si Achillovu zbroj, v boji je však zabit Hektorem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err="1" smtClean="0"/>
              <a:t>Achillés</a:t>
            </a:r>
            <a:r>
              <a:rPr lang="cs-CZ" sz="2400" dirty="0" smtClean="0"/>
              <a:t> se rozhněvá, vrací se do boje, zabije Hektora a jeho mrtvolu vláčí za vozem okolo hradeb 9 dní, poté ji vydá otci Priamovi</a:t>
            </a:r>
            <a:endParaRPr lang="cs-CZ" sz="2400" dirty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epos končí pohřbem Hektora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Iliás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08656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i ona je psána daktylským hexametrem, má 24 zpěvů a 12 111 veršů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počítačová analýza prokázala, že je </a:t>
            </a:r>
            <a:r>
              <a:rPr lang="cs-CZ" sz="2400" dirty="0" smtClean="0">
                <a:solidFill>
                  <a:srgbClr val="FF0000"/>
                </a:solidFill>
              </a:rPr>
              <a:t>o 50 až 100 let mladší </a:t>
            </a:r>
            <a:r>
              <a:rPr lang="cs-CZ" sz="2400" dirty="0" smtClean="0"/>
              <a:t>než Iliada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FF0000"/>
                </a:solidFill>
              </a:rPr>
              <a:t>dějem </a:t>
            </a:r>
            <a:r>
              <a:rPr lang="cs-CZ" sz="2400" dirty="0" smtClean="0"/>
              <a:t>na sebe oba eposy </a:t>
            </a:r>
            <a:r>
              <a:rPr lang="cs-CZ" sz="2400" dirty="0" smtClean="0">
                <a:solidFill>
                  <a:srgbClr val="FF0000"/>
                </a:solidFill>
              </a:rPr>
              <a:t>navazují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popisuje </a:t>
            </a:r>
            <a:r>
              <a:rPr lang="cs-CZ" sz="2400" dirty="0" smtClean="0">
                <a:solidFill>
                  <a:srgbClr val="FF0000"/>
                </a:solidFill>
              </a:rPr>
              <a:t>desetileté putování</a:t>
            </a:r>
            <a:r>
              <a:rPr lang="cs-CZ" sz="2400" dirty="0" smtClean="0"/>
              <a:t> hrdiny trójské války – </a:t>
            </a:r>
            <a:r>
              <a:rPr lang="cs-CZ" sz="2400" dirty="0" err="1" smtClean="0">
                <a:solidFill>
                  <a:srgbClr val="FF0000"/>
                </a:solidFill>
              </a:rPr>
              <a:t>Odysseia</a:t>
            </a:r>
            <a:r>
              <a:rPr lang="cs-CZ" sz="2400" dirty="0" smtClean="0">
                <a:solidFill>
                  <a:srgbClr val="FF0000"/>
                </a:solidFill>
              </a:rPr>
              <a:t> domů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cestou musí zdolat spoustu nástrah –  např. bojuje se zuřivou saní Skyllou, musí zdolat vodní vír obludy Charybdy, přelstí kouzelnici </a:t>
            </a:r>
            <a:r>
              <a:rPr lang="cs-CZ" sz="2400" dirty="0" err="1" smtClean="0"/>
              <a:t>Kirké</a:t>
            </a:r>
            <a:r>
              <a:rPr lang="cs-CZ" sz="2400" dirty="0" smtClean="0"/>
              <a:t> a vydá se i do podsvětí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Odysseia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22793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nakonec se musí vyrovnat se </a:t>
            </a:r>
            <a:r>
              <a:rPr lang="cs-CZ" sz="2400" dirty="0" smtClean="0"/>
              <a:t>spoustou </a:t>
            </a:r>
            <a:r>
              <a:rPr lang="cs-CZ" sz="2400" dirty="0" smtClean="0"/>
              <a:t>nápadníků své ženy Penelopé, dá se jí poznat a spolu se svým synem </a:t>
            </a:r>
            <a:r>
              <a:rPr lang="cs-CZ" sz="2400" dirty="0" err="1" smtClean="0"/>
              <a:t>Telemachem</a:t>
            </a:r>
            <a:r>
              <a:rPr lang="cs-CZ" sz="2400" dirty="0" smtClean="0"/>
              <a:t> všechny nápadníky pozabíjí 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/>
              <a:t>Odysseia</a:t>
            </a:r>
            <a:endParaRPr lang="cs-CZ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6" t="12291" r="4223" b="8097"/>
          <a:stretch/>
        </p:blipFill>
        <p:spPr bwMode="auto">
          <a:xfrm>
            <a:off x="3419872" y="3152531"/>
            <a:ext cx="5358319" cy="3512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4409780"/>
            <a:ext cx="21368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Odysseova cesta</a:t>
            </a:r>
            <a:endParaRPr lang="cs-CZ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06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Ezop je tvůrce řeckých </a:t>
            </a:r>
            <a:r>
              <a:rPr lang="cs-CZ" sz="2400" dirty="0" smtClean="0">
                <a:solidFill>
                  <a:srgbClr val="FF0000"/>
                </a:solidFill>
              </a:rPr>
              <a:t>bajek</a:t>
            </a:r>
            <a:r>
              <a:rPr lang="cs-CZ" sz="2400" dirty="0" smtClean="0"/>
              <a:t>, zakladatel tohoto</a:t>
            </a:r>
          </a:p>
          <a:p>
            <a:pPr algn="l"/>
            <a:r>
              <a:rPr lang="cs-CZ" sz="2400" dirty="0" smtClean="0"/>
              <a:t> literárního útvaru, je dodnes nejznámějším autorem</a:t>
            </a:r>
          </a:p>
          <a:p>
            <a:pPr algn="l"/>
            <a:r>
              <a:rPr lang="cs-CZ" sz="2400" dirty="0" smtClean="0"/>
              <a:t> píšícím bajky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pocházel z Malé Asie, žil v Athénách a na ostrově Samos zhruba v 6. století př. n. l.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narodil se jako otrok, některé zdroje uvádějí, že byl mrzák či duševně chorý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podle pověsti byl obviněn ze svatokrádeže v Delfách, byl odsouzen k smrti a shozen ze skály do propasti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EZOP</a:t>
            </a:r>
            <a:endParaRPr lang="cs-CZ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491"/>
            <a:ext cx="1743075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876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své bajky přednášel ústně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jednalo se o krátké prozaické příběhy se stručným dějem, v nichž vystupují zvířata, rostliny, či skupiny lidí, které jsou nositelem určitého charakteru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v závěru bajky najdeme ponaučení, častý je v nich dialog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Ezop</a:t>
            </a:r>
            <a:endParaRPr lang="cs-CZ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7" t="8032" r="6261" b="25959"/>
          <a:stretch/>
        </p:blipFill>
        <p:spPr bwMode="auto">
          <a:xfrm>
            <a:off x="827584" y="4221087"/>
            <a:ext cx="2438400" cy="2466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221087"/>
            <a:ext cx="978114" cy="978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860032" y="4525491"/>
            <a:ext cx="324127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Poznáš o jakou bajku se jedná?</a:t>
            </a:r>
          </a:p>
          <a:p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Dokážeš ji převyprávět?</a:t>
            </a:r>
          </a:p>
          <a:p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Jaké je její ponaučení?</a:t>
            </a:r>
            <a:endParaRPr lang="cs-CZ" sz="20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42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starořecká </a:t>
            </a:r>
            <a:r>
              <a:rPr lang="cs-CZ" sz="2400" dirty="0" smtClean="0">
                <a:solidFill>
                  <a:srgbClr val="FF0000"/>
                </a:solidFill>
              </a:rPr>
              <a:t>básnířka </a:t>
            </a:r>
            <a:r>
              <a:rPr lang="cs-CZ" sz="2400" dirty="0" smtClean="0"/>
              <a:t>z města </a:t>
            </a:r>
            <a:r>
              <a:rPr lang="cs-CZ" sz="2400" dirty="0" err="1" smtClean="0"/>
              <a:t>Mytilény</a:t>
            </a:r>
            <a:r>
              <a:rPr lang="cs-CZ" sz="2400" dirty="0" smtClean="0"/>
              <a:t> na ostrově</a:t>
            </a:r>
          </a:p>
          <a:p>
            <a:pPr algn="l"/>
            <a:r>
              <a:rPr lang="cs-CZ" sz="2400" dirty="0" smtClean="0"/>
              <a:t> Lesbos, kde vedla internátní školu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pocházela z aristokratické rodiny, byla politicky činná, provdala se za bohatého kupce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s jejím životem je spojena </a:t>
            </a:r>
            <a:r>
              <a:rPr lang="cs-CZ" sz="2400" dirty="0" smtClean="0">
                <a:solidFill>
                  <a:srgbClr val="FF0000"/>
                </a:solidFill>
              </a:rPr>
              <a:t>spousta legend </a:t>
            </a:r>
            <a:r>
              <a:rPr lang="cs-CZ" sz="2400" dirty="0" smtClean="0"/>
              <a:t>– legenda o tom, že z nešťastné lásky spáchala sebevraždu skokem do moře, je nepravdivá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byla známa svou nákloností k některým členkám svého básnířského kroužku,  jméno jejího rodiště (Lesbos) je dodnes synonymem pro ženskou homosexualitu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sapfó</a:t>
            </a:r>
            <a:endParaRPr lang="cs-CZ" sz="3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00013"/>
            <a:ext cx="2066925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6322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z jejího díla se dochovaly pouhopouhé zlomky milostné a svatební písně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skládala </a:t>
            </a:r>
            <a:r>
              <a:rPr lang="cs-CZ" sz="2400" dirty="0" smtClean="0"/>
              <a:t>především </a:t>
            </a:r>
            <a:r>
              <a:rPr lang="cs-CZ" sz="2400" dirty="0" smtClean="0">
                <a:solidFill>
                  <a:srgbClr val="FF0000"/>
                </a:solidFill>
              </a:rPr>
              <a:t>elegie a hymny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její poezie je inspirována </a:t>
            </a:r>
            <a:r>
              <a:rPr lang="cs-CZ" sz="2400" dirty="0" smtClean="0">
                <a:solidFill>
                  <a:srgbClr val="FF0000"/>
                </a:solidFill>
              </a:rPr>
              <a:t>ústní tradicí pěvců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sapfó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06446" y="3718679"/>
            <a:ext cx="3708412" cy="286232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Modlitba </a:t>
            </a:r>
            <a:r>
              <a:rPr lang="cs-CZ" b="1" dirty="0">
                <a:solidFill>
                  <a:schemeClr val="accent5">
                    <a:lumMod val="75000"/>
                  </a:schemeClr>
                </a:solidFill>
              </a:rPr>
              <a:t>k Afroditě</a:t>
            </a:r>
          </a:p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Afrodito 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na zdobném trůnu, věčná,</a:t>
            </a:r>
            <a:br>
              <a:rPr lang="cs-CZ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dcero Dia předoucí lsti, ó prosím,</a:t>
            </a:r>
            <a:br>
              <a:rPr lang="cs-CZ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nepokořuj trudy a útrapami,</a:t>
            </a:r>
            <a:br>
              <a:rPr lang="cs-CZ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paní, mé srdce!</a:t>
            </a:r>
          </a:p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Sem přijď, </a:t>
            </a:r>
            <a:r>
              <a:rPr lang="cs-CZ" dirty="0" err="1">
                <a:solidFill>
                  <a:schemeClr val="accent5">
                    <a:lumMod val="75000"/>
                  </a:schemeClr>
                </a:solidFill>
              </a:rPr>
              <a:t>jakos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 jindy už vyslyšela</a:t>
            </a:r>
            <a:br>
              <a:rPr lang="cs-CZ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hlas mé prosby znějící k tobě z dálky,</a:t>
            </a:r>
            <a:br>
              <a:rPr lang="cs-CZ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vystrojila zlatý svůj vůz a přišla</a:t>
            </a:r>
            <a:br>
              <a:rPr lang="cs-CZ" dirty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z otcova domu.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32040" y="4719047"/>
            <a:ext cx="3240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Přečti si úryvek básně a pokus </a:t>
            </a:r>
          </a:p>
          <a:p>
            <a:r>
              <a:rPr lang="cs-CZ" sz="2000" dirty="0" smtClean="0"/>
              <a:t>se vysvětlit o čem hovoří.</a:t>
            </a:r>
            <a:endParaRPr lang="cs-CZ" sz="20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83361"/>
            <a:ext cx="978114" cy="978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276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FF0000"/>
                </a:solidFill>
              </a:rPr>
              <a:t>básník</a:t>
            </a:r>
            <a:r>
              <a:rPr lang="cs-CZ" sz="2400" dirty="0" smtClean="0"/>
              <a:t> poloviny 7. století př. n. l.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jeho otec snad obchodoval při pobřeží Malé Asie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bohužel nakonec zkrachoval a usadil se v malé vesnici </a:t>
            </a:r>
            <a:r>
              <a:rPr lang="cs-CZ" sz="2400" dirty="0" err="1" smtClean="0"/>
              <a:t>Askře</a:t>
            </a:r>
            <a:r>
              <a:rPr lang="cs-CZ" sz="2400" dirty="0" smtClean="0"/>
              <a:t>, kde zakoupil drobné hospodářství, o které vedl </a:t>
            </a:r>
            <a:r>
              <a:rPr lang="cs-CZ" sz="2400" dirty="0" err="1" smtClean="0"/>
              <a:t>Hesiodós</a:t>
            </a:r>
            <a:r>
              <a:rPr lang="cs-CZ" sz="2400" dirty="0" smtClean="0"/>
              <a:t> spor se svým bratrem - prohrál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FF0000"/>
                </a:solidFill>
              </a:rPr>
              <a:t>O původu bohů </a:t>
            </a:r>
            <a:r>
              <a:rPr lang="cs-CZ" sz="2400" dirty="0" smtClean="0"/>
              <a:t>– líčí po sobě jdoucí epochy a generace řeckých bohů, je hlavním pramenem pro studium řecké mytologie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err="1" smtClean="0"/>
              <a:t>Hesiódovi</a:t>
            </a:r>
            <a:r>
              <a:rPr lang="cs-CZ" sz="2400" dirty="0" smtClean="0"/>
              <a:t> je vytýkáno, že zobrazil bohy podle </a:t>
            </a:r>
            <a:r>
              <a:rPr lang="cs-CZ" sz="2400" dirty="0" smtClean="0">
                <a:solidFill>
                  <a:srgbClr val="FF0000"/>
                </a:solidFill>
              </a:rPr>
              <a:t>nejhorších lidských vlastností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483768" y="908720"/>
            <a:ext cx="4114800" cy="701040"/>
          </a:xfrm>
        </p:spPr>
        <p:txBody>
          <a:bodyPr>
            <a:normAutofit/>
          </a:bodyPr>
          <a:lstStyle/>
          <a:p>
            <a:r>
              <a:rPr lang="cs-CZ" sz="3200" dirty="0" err="1" smtClean="0"/>
              <a:t>Hesiodós</a:t>
            </a:r>
            <a:endParaRPr lang="cs-CZ" sz="32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23827"/>
            <a:ext cx="1976438" cy="2743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8642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naučná báseň </a:t>
            </a:r>
            <a:r>
              <a:rPr lang="cs-CZ" sz="2400" dirty="0" smtClean="0">
                <a:solidFill>
                  <a:srgbClr val="FF0000"/>
                </a:solidFill>
              </a:rPr>
              <a:t>Práce a dni </a:t>
            </a:r>
            <a:r>
              <a:rPr lang="cs-CZ" sz="2400" dirty="0" smtClean="0"/>
              <a:t>– jejím posláním je vylíčit, jak má rolník správně žít a pracovat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toto ponaučení zasazuje do širšího rámce mytologie, nejprve vysvětluje </a:t>
            </a:r>
            <a:r>
              <a:rPr lang="cs-CZ" sz="2400" dirty="0" smtClean="0">
                <a:solidFill>
                  <a:srgbClr val="FF0000"/>
                </a:solidFill>
              </a:rPr>
              <a:t>původ zla na světě </a:t>
            </a:r>
            <a:r>
              <a:rPr lang="cs-CZ" sz="2400" dirty="0" smtClean="0"/>
              <a:t>( mýty o </a:t>
            </a:r>
            <a:r>
              <a:rPr lang="cs-CZ" sz="2400" dirty="0" err="1" smtClean="0"/>
              <a:t>Proméhteovi</a:t>
            </a:r>
            <a:r>
              <a:rPr lang="cs-CZ" sz="2400" dirty="0" smtClean="0"/>
              <a:t> a Pandořině skříňce)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minulost dělí do pěti věků – na současný věk železný si trpce stěžuje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obsahuje </a:t>
            </a:r>
            <a:r>
              <a:rPr lang="cs-CZ" sz="2400" dirty="0" smtClean="0">
                <a:solidFill>
                  <a:srgbClr val="FF0000"/>
                </a:solidFill>
              </a:rPr>
              <a:t>rady pro rolníky</a:t>
            </a:r>
            <a:r>
              <a:rPr lang="cs-CZ" sz="2400" dirty="0" smtClean="0"/>
              <a:t>, jež jsou uspořádány podle kalendáře (kdy a co se má dělat), radí i námořníkům a v závěru jsou určitá </a:t>
            </a:r>
            <a:r>
              <a:rPr lang="cs-CZ" sz="2400" dirty="0" smtClean="0">
                <a:solidFill>
                  <a:srgbClr val="FF0000"/>
                </a:solidFill>
              </a:rPr>
              <a:t>magická pravidla</a:t>
            </a:r>
            <a:r>
              <a:rPr lang="cs-CZ" sz="2400" dirty="0" smtClean="0"/>
              <a:t>, která určují čemu se máme vyhnout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/>
              <a:t>Hesiodós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777925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432512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velký řecký </a:t>
            </a:r>
            <a:r>
              <a:rPr lang="cs-CZ" sz="2400" dirty="0" smtClean="0">
                <a:solidFill>
                  <a:srgbClr val="FF0000"/>
                </a:solidFill>
              </a:rPr>
              <a:t>dramatik, tvůrce tragédií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žil v Athénách, povoláním byl </a:t>
            </a:r>
            <a:r>
              <a:rPr lang="cs-CZ" sz="2400" dirty="0" smtClean="0">
                <a:solidFill>
                  <a:srgbClr val="FF0000"/>
                </a:solidFill>
              </a:rPr>
              <a:t>voják</a:t>
            </a:r>
            <a:r>
              <a:rPr lang="cs-CZ" sz="2400" dirty="0" smtClean="0"/>
              <a:t> – účastnil se</a:t>
            </a:r>
          </a:p>
          <a:p>
            <a:pPr algn="l"/>
            <a:r>
              <a:rPr lang="cs-CZ" sz="2400" dirty="0" smtClean="0"/>
              <a:t> bitev u Marathónu a </a:t>
            </a:r>
            <a:r>
              <a:rPr lang="cs-CZ" sz="2400" dirty="0" err="1" smtClean="0"/>
              <a:t>Salamíny</a:t>
            </a:r>
            <a:endParaRPr lang="cs-CZ" sz="2400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podle legendy zemřel poté, co mu </a:t>
            </a:r>
            <a:r>
              <a:rPr lang="cs-CZ" sz="2400" dirty="0" smtClean="0">
                <a:solidFill>
                  <a:srgbClr val="FF0000"/>
                </a:solidFill>
              </a:rPr>
              <a:t>orel shodil na hlavu želvu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je považován za </a:t>
            </a:r>
            <a:r>
              <a:rPr lang="cs-CZ" sz="2400" dirty="0" smtClean="0">
                <a:solidFill>
                  <a:srgbClr val="FF0000"/>
                </a:solidFill>
              </a:rPr>
              <a:t>zakladatele tragédie</a:t>
            </a:r>
            <a:r>
              <a:rPr lang="cs-CZ" sz="2400" dirty="0" smtClean="0"/>
              <a:t>, jeho náměty jsou převážně mytologické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prosazuje </a:t>
            </a:r>
            <a:r>
              <a:rPr lang="cs-CZ" sz="2400" dirty="0" smtClean="0">
                <a:solidFill>
                  <a:srgbClr val="FF0000"/>
                </a:solidFill>
              </a:rPr>
              <a:t>demokratické ideály</a:t>
            </a:r>
            <a:r>
              <a:rPr lang="cs-CZ" sz="2400" dirty="0" smtClean="0"/>
              <a:t>, svobodu, lásku k vlasti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zastává názor, že </a:t>
            </a:r>
            <a:r>
              <a:rPr lang="cs-CZ" sz="2400" dirty="0" smtClean="0">
                <a:solidFill>
                  <a:srgbClr val="FF0000"/>
                </a:solidFill>
              </a:rPr>
              <a:t>svět je řízen božskou spravedlností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ve svých tragédiích staví hrdinu do bezvýchodných situací, kdy se musí dopustit činu, který je nutností a zároveň největším proviněním</a:t>
            </a:r>
          </a:p>
          <a:p>
            <a:pPr marL="342900" indent="-342900" algn="l">
              <a:buFont typeface="Arial" pitchFamily="34" charset="0"/>
              <a:buChar char="•"/>
            </a:pP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Aischylos</a:t>
            </a:r>
            <a:endParaRPr lang="cs-CZ" sz="32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16632"/>
            <a:ext cx="2147888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386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je po něm pojmenována planetka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je autorem 90 tragédií, z nichž je nejslavnější trilogie Oresteia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dalších 72 her známe alespoň názvem ( např. Peršané, Upoutaný Prometheus, Sedm proti Thébám)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FF0000"/>
                </a:solidFill>
              </a:rPr>
              <a:t>Oresteia</a:t>
            </a:r>
            <a:r>
              <a:rPr lang="cs-CZ" sz="2400" dirty="0" smtClean="0"/>
              <a:t> – král </a:t>
            </a:r>
            <a:r>
              <a:rPr lang="cs-CZ" sz="2400" dirty="0" err="1" smtClean="0"/>
              <a:t>Agamemnón</a:t>
            </a:r>
            <a:r>
              <a:rPr lang="cs-CZ" sz="2400" dirty="0" smtClean="0"/>
              <a:t> obětuje svoji dceru, aby mohl odjet válčit. Po návratu domů z trójské války je zabit svou ženou a jejím  milencem. Jeho syn </a:t>
            </a:r>
            <a:r>
              <a:rPr lang="cs-CZ" sz="2400" dirty="0" err="1" smtClean="0"/>
              <a:t>Orestés</a:t>
            </a:r>
            <a:r>
              <a:rPr lang="cs-CZ" sz="2400" dirty="0" smtClean="0"/>
              <a:t> otce na radu bohů pomstí. Je však za vraždu matky a jejího milence potrestán – pronásledují ho Lítice, zešílí a hledá pomoc u Athény. Ta nakonec Lítice usmíří a </a:t>
            </a:r>
            <a:r>
              <a:rPr lang="cs-CZ" sz="2400" dirty="0" err="1" smtClean="0"/>
              <a:t>Oresteiovi</a:t>
            </a:r>
            <a:r>
              <a:rPr lang="cs-CZ" sz="2400" dirty="0" smtClean="0"/>
              <a:t> je odpuštěno.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/>
              <a:t>Aischylos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557390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576528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byl starořecký dramatik, </a:t>
            </a:r>
            <a:r>
              <a:rPr lang="cs-CZ" sz="2400" dirty="0" smtClean="0">
                <a:solidFill>
                  <a:srgbClr val="FF0000"/>
                </a:solidFill>
              </a:rPr>
              <a:t>tvůrce tragédií</a:t>
            </a:r>
            <a:r>
              <a:rPr lang="cs-CZ" sz="2400" dirty="0" smtClean="0"/>
              <a:t>, politik a</a:t>
            </a:r>
          </a:p>
          <a:p>
            <a:pPr algn="l"/>
            <a:r>
              <a:rPr lang="cs-CZ" sz="2400" dirty="0" smtClean="0"/>
              <a:t>kněz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spolu s Periklem se stal </a:t>
            </a:r>
            <a:r>
              <a:rPr lang="cs-CZ" sz="2400" dirty="0" smtClean="0">
                <a:solidFill>
                  <a:srgbClr val="FF0000"/>
                </a:solidFill>
              </a:rPr>
              <a:t>stratégem </a:t>
            </a:r>
            <a:r>
              <a:rPr lang="cs-CZ" sz="2400" dirty="0" smtClean="0"/>
              <a:t>ve válce proti Samu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byl také pokladníkem athénského námořního </a:t>
            </a:r>
            <a:r>
              <a:rPr lang="cs-CZ" sz="2400" dirty="0" smtClean="0"/>
              <a:t>spolku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měl velmi dobré múzické a gymnastické vzdělání, ve svých prvních hrách dokonce účinkoval jako herec, herectví však brzy zanechal pro slabý hlas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jako kněz přispěl k zavedení </a:t>
            </a:r>
            <a:r>
              <a:rPr lang="cs-CZ" sz="2400" dirty="0" err="1" smtClean="0">
                <a:solidFill>
                  <a:srgbClr val="FF0000"/>
                </a:solidFill>
              </a:rPr>
              <a:t>Asklépiova</a:t>
            </a:r>
            <a:r>
              <a:rPr lang="cs-CZ" sz="2400" dirty="0" smtClean="0">
                <a:solidFill>
                  <a:srgbClr val="FF0000"/>
                </a:solidFill>
              </a:rPr>
              <a:t> kultu </a:t>
            </a:r>
            <a:r>
              <a:rPr lang="cs-CZ" sz="2400" dirty="0" smtClean="0"/>
              <a:t>do Athén (za tento čin byl po smrti uctíván)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ve stáří se jej syn snažil zbavit svéprávnosti pro duševní poruchu, </a:t>
            </a:r>
            <a:r>
              <a:rPr lang="cs-CZ" sz="2400" dirty="0" err="1" smtClean="0"/>
              <a:t>Sofoklés</a:t>
            </a:r>
            <a:r>
              <a:rPr lang="cs-CZ" sz="2400" dirty="0" smtClean="0"/>
              <a:t> se však očistil před soudem citováním ze své poslední tragédie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Sofoklés</a:t>
            </a:r>
            <a:endParaRPr lang="cs-CZ" sz="32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60648"/>
            <a:ext cx="1776413" cy="245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2852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576528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napsal 123 tragédií, kompletně se jich dochovalo pouze 7, z ostatních zbyly jen nepatrné zlomky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mezi nejslavnější patří </a:t>
            </a:r>
            <a:r>
              <a:rPr lang="cs-CZ" sz="2400" dirty="0" err="1" smtClean="0">
                <a:solidFill>
                  <a:srgbClr val="FF0000"/>
                </a:solidFill>
              </a:rPr>
              <a:t>Antigona</a:t>
            </a:r>
            <a:r>
              <a:rPr lang="cs-CZ" sz="2400" dirty="0" smtClean="0">
                <a:solidFill>
                  <a:srgbClr val="FF0000"/>
                </a:solidFill>
              </a:rPr>
              <a:t>, Král Oidipus a </a:t>
            </a:r>
            <a:r>
              <a:rPr lang="cs-CZ" sz="2400" dirty="0" err="1" smtClean="0">
                <a:solidFill>
                  <a:srgbClr val="FF0000"/>
                </a:solidFill>
              </a:rPr>
              <a:t>Élektra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Král Oidipus je thébským králem, jehož otci je předpovězeno, že jej zabije a ožení se s vlastní matkou, proto má být jako nemluvně pohozen ve skalách. Otrok jej však dá pastýři a dál se dostane do rodiny korintského krále. Jako dospělý z království uteče a po cestě v potyčce zabije muže, o němž neví, že je jeho otcem. Doputuje do Théb, vyřeší hádanku sfingy, zabije nestvůru a vděčný lid ho učiní králem a dá mu za manželku </a:t>
            </a:r>
            <a:r>
              <a:rPr lang="cs-CZ" sz="2400" dirty="0" err="1" smtClean="0"/>
              <a:t>Iokasté</a:t>
            </a:r>
            <a:r>
              <a:rPr lang="cs-CZ" sz="2400" dirty="0" smtClean="0"/>
              <a:t> (vlastní matku). Při hledání příčiny moru se Oidipus dozví pravdu, nechá se oslepit a je vyhoštěn z města. </a:t>
            </a:r>
            <a:r>
              <a:rPr lang="cs-CZ" sz="2400" dirty="0" err="1" smtClean="0"/>
              <a:t>Iokasté</a:t>
            </a:r>
            <a:r>
              <a:rPr lang="cs-CZ" sz="2400" dirty="0" smtClean="0"/>
              <a:t> se oběsí. 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sofoklés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559528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celý život prožil na ostrově </a:t>
            </a:r>
            <a:r>
              <a:rPr lang="cs-CZ" sz="2400" dirty="0" err="1" smtClean="0"/>
              <a:t>Salamína</a:t>
            </a:r>
            <a:r>
              <a:rPr lang="cs-CZ" sz="2400" dirty="0" smtClean="0"/>
              <a:t>, na kterém si pro svou tvorbu zřídil malou jeskyni s výhledem na moře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byl </a:t>
            </a:r>
            <a:r>
              <a:rPr lang="cs-CZ" sz="2400" dirty="0" smtClean="0">
                <a:solidFill>
                  <a:srgbClr val="FF0000"/>
                </a:solidFill>
              </a:rPr>
              <a:t>plachý</a:t>
            </a:r>
            <a:r>
              <a:rPr lang="cs-CZ" sz="2400" dirty="0" smtClean="0"/>
              <a:t>, hrdý a nepřístupný, vyhýbal se veřejným shromážděním a politickým funkcím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velmi rád se </a:t>
            </a:r>
            <a:r>
              <a:rPr lang="cs-CZ" sz="2400" dirty="0" smtClean="0">
                <a:solidFill>
                  <a:srgbClr val="FF0000"/>
                </a:solidFill>
              </a:rPr>
              <a:t>stýkal s filosofy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ke konci života se kvůli demagogickým štvanicím uchýlil na dvůr makedonského krále do </a:t>
            </a:r>
            <a:r>
              <a:rPr lang="cs-CZ" sz="2400" dirty="0" err="1" smtClean="0"/>
              <a:t>Pelly</a:t>
            </a:r>
            <a:endParaRPr lang="cs-CZ" sz="2400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ve svých dílech zpracovával </a:t>
            </a:r>
            <a:r>
              <a:rPr lang="cs-CZ" sz="2400" dirty="0" smtClean="0">
                <a:solidFill>
                  <a:srgbClr val="FF0000"/>
                </a:solidFill>
              </a:rPr>
              <a:t>tradiční mýty zcela novým způsobem</a:t>
            </a:r>
            <a:r>
              <a:rPr lang="cs-CZ" sz="2400" dirty="0" smtClean="0"/>
              <a:t>, oplýval vynikající znalostí psychologie, takže si mohl dovolil klást důraz na vnitřní život svých hrdinů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euripidés</a:t>
            </a:r>
            <a:endParaRPr lang="cs-CZ" sz="3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586" y="188640"/>
            <a:ext cx="1524000" cy="202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6416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FF0000"/>
                </a:solidFill>
              </a:rPr>
              <a:t>emoce</a:t>
            </a:r>
            <a:r>
              <a:rPr lang="cs-CZ" sz="2400" dirty="0" smtClean="0"/>
              <a:t> zpravidla hlavní </a:t>
            </a:r>
            <a:r>
              <a:rPr lang="cs-CZ" sz="2400" dirty="0" smtClean="0">
                <a:solidFill>
                  <a:srgbClr val="FF0000"/>
                </a:solidFill>
              </a:rPr>
              <a:t>postavu zcela pohltí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kritizoval poměry v Athénách, zejména náboženské a morální předsudky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napsal 92 her, z nichž se dochovalo 18 tragédií a 1 satyrské drama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v jeho hrách jsou zpravidla hlavními </a:t>
            </a:r>
            <a:r>
              <a:rPr lang="cs-CZ" sz="2400" dirty="0" smtClean="0">
                <a:solidFill>
                  <a:srgbClr val="FF0000"/>
                </a:solidFill>
              </a:rPr>
              <a:t>hrdinkami ženy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rgbClr val="FF0000"/>
                </a:solidFill>
              </a:rPr>
              <a:t>zodpovědnost</a:t>
            </a:r>
            <a:r>
              <a:rPr lang="cs-CZ" sz="2400" dirty="0" smtClean="0"/>
              <a:t> za stav společnosti nenesou bohové, ale </a:t>
            </a:r>
            <a:r>
              <a:rPr lang="cs-CZ" sz="2400" dirty="0" smtClean="0">
                <a:solidFill>
                  <a:srgbClr val="FF0000"/>
                </a:solidFill>
              </a:rPr>
              <a:t>lidé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v jeho hrách se poprvé objevují otroci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mezi jeho nejslavnější díla patří </a:t>
            </a:r>
            <a:r>
              <a:rPr lang="cs-CZ" sz="2400" dirty="0" smtClean="0">
                <a:solidFill>
                  <a:srgbClr val="FF0000"/>
                </a:solidFill>
              </a:rPr>
              <a:t>Médeia, </a:t>
            </a:r>
            <a:r>
              <a:rPr lang="cs-CZ" sz="2400" dirty="0" err="1" smtClean="0">
                <a:solidFill>
                  <a:srgbClr val="FF0000"/>
                </a:solidFill>
              </a:rPr>
              <a:t>Héraklés</a:t>
            </a:r>
            <a:r>
              <a:rPr lang="cs-CZ" sz="2400" dirty="0" smtClean="0">
                <a:solidFill>
                  <a:srgbClr val="FF0000"/>
                </a:solidFill>
              </a:rPr>
              <a:t> a </a:t>
            </a:r>
            <a:r>
              <a:rPr lang="cs-CZ" sz="2400" dirty="0" err="1" smtClean="0">
                <a:solidFill>
                  <a:srgbClr val="FF0000"/>
                </a:solidFill>
              </a:rPr>
              <a:t>Ifigénie</a:t>
            </a:r>
            <a:r>
              <a:rPr lang="cs-CZ" sz="2400" dirty="0" smtClean="0">
                <a:solidFill>
                  <a:srgbClr val="FF0000"/>
                </a:solidFill>
              </a:rPr>
              <a:t> v Aulidě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/>
              <a:t>euripidés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422405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360504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starořecký dramatik, nejznámější </a:t>
            </a:r>
            <a:r>
              <a:rPr lang="cs-CZ" sz="2400" dirty="0" smtClean="0">
                <a:solidFill>
                  <a:srgbClr val="FF0000"/>
                </a:solidFill>
              </a:rPr>
              <a:t>tvůrce komedií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první komedii napsal anonymně, účastnil se Dionýských her a pravidelně obsazoval první dvě místa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byl váženým občanem, zastával </a:t>
            </a:r>
            <a:r>
              <a:rPr lang="cs-CZ" sz="2400" dirty="0" smtClean="0">
                <a:solidFill>
                  <a:srgbClr val="FF0000"/>
                </a:solidFill>
              </a:rPr>
              <a:t>úřad </a:t>
            </a:r>
            <a:r>
              <a:rPr lang="cs-CZ" sz="2400" dirty="0" err="1" smtClean="0">
                <a:solidFill>
                  <a:srgbClr val="FF0000"/>
                </a:solidFill>
              </a:rPr>
              <a:t>prytana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napsal 40 her, ale dochovalo se jich pouze 11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jeho komedie se vždy týkají </a:t>
            </a:r>
            <a:r>
              <a:rPr lang="cs-CZ" sz="2400" dirty="0" smtClean="0">
                <a:solidFill>
                  <a:srgbClr val="FF0000"/>
                </a:solidFill>
              </a:rPr>
              <a:t>aktuálních starostí </a:t>
            </a:r>
            <a:r>
              <a:rPr lang="cs-CZ" sz="2400" dirty="0" smtClean="0"/>
              <a:t>a problémů Athén – zkažené mravy mladých, Peloponéská válka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tropí si posměšky a </a:t>
            </a:r>
            <a:r>
              <a:rPr lang="cs-CZ" sz="2400" dirty="0" smtClean="0">
                <a:solidFill>
                  <a:srgbClr val="FF0000"/>
                </a:solidFill>
              </a:rPr>
              <a:t>kritizuje i slavné osobnosti doby </a:t>
            </a:r>
            <a:r>
              <a:rPr lang="cs-CZ" sz="2400" dirty="0" smtClean="0"/>
              <a:t>– </a:t>
            </a:r>
            <a:r>
              <a:rPr lang="cs-CZ" sz="2400" dirty="0" err="1" smtClean="0"/>
              <a:t>Euripída</a:t>
            </a:r>
            <a:r>
              <a:rPr lang="cs-CZ" sz="2400" dirty="0" smtClean="0"/>
              <a:t>, </a:t>
            </a:r>
            <a:r>
              <a:rPr lang="cs-CZ" sz="2400" dirty="0" err="1" smtClean="0"/>
              <a:t>Sókrata</a:t>
            </a:r>
            <a:endParaRPr lang="cs-CZ" sz="2400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byl velice populárním autorem, čerpají z něj tvůrci římských komedií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Aristofanés</a:t>
            </a:r>
            <a:endParaRPr lang="cs-CZ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1" y="332653"/>
            <a:ext cx="1847850" cy="2129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2510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648536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/>
              <a:t>K jeho nejznámějším dílům patří:</a:t>
            </a:r>
          </a:p>
          <a:p>
            <a:pPr algn="l"/>
            <a:r>
              <a:rPr lang="cs-CZ" sz="2400" dirty="0" smtClean="0">
                <a:solidFill>
                  <a:srgbClr val="FF0000"/>
                </a:solidFill>
              </a:rPr>
              <a:t>Jezdc</a:t>
            </a:r>
            <a:r>
              <a:rPr lang="cs-CZ" sz="2400" dirty="0" smtClean="0"/>
              <a:t>i – zesměšňuje Athénského vládce </a:t>
            </a:r>
            <a:r>
              <a:rPr lang="cs-CZ" sz="2400" dirty="0" err="1" smtClean="0"/>
              <a:t>Kleona</a:t>
            </a:r>
            <a:r>
              <a:rPr lang="cs-CZ" sz="2400" dirty="0" smtClean="0"/>
              <a:t>, ukazuje úskalí athénské demokracie, kdy si lid neváhá, uplacen sliby, zvolit ještě horšího vládce než je ten původní</a:t>
            </a:r>
          </a:p>
          <a:p>
            <a:pPr algn="l"/>
            <a:r>
              <a:rPr lang="cs-CZ" sz="2400" dirty="0" smtClean="0">
                <a:solidFill>
                  <a:srgbClr val="FF0000"/>
                </a:solidFill>
              </a:rPr>
              <a:t>Mír</a:t>
            </a:r>
            <a:r>
              <a:rPr lang="cs-CZ" sz="2400" dirty="0" smtClean="0"/>
              <a:t> – kritika války</a:t>
            </a:r>
          </a:p>
          <a:p>
            <a:pPr algn="l"/>
            <a:r>
              <a:rPr lang="cs-CZ" sz="2400" dirty="0" smtClean="0">
                <a:solidFill>
                  <a:srgbClr val="FF0000"/>
                </a:solidFill>
              </a:rPr>
              <a:t>Oblaka</a:t>
            </a:r>
            <a:r>
              <a:rPr lang="cs-CZ" sz="2400" dirty="0" smtClean="0"/>
              <a:t> – zesměšňuje </a:t>
            </a:r>
            <a:r>
              <a:rPr lang="cs-CZ" sz="2400" dirty="0" err="1" smtClean="0"/>
              <a:t>Sókratovu</a:t>
            </a:r>
            <a:r>
              <a:rPr lang="cs-CZ" sz="2400" dirty="0" smtClean="0"/>
              <a:t> filosofickou školu</a:t>
            </a:r>
          </a:p>
          <a:p>
            <a:pPr algn="l"/>
            <a:r>
              <a:rPr lang="cs-CZ" sz="2400" dirty="0" smtClean="0">
                <a:solidFill>
                  <a:srgbClr val="FF0000"/>
                </a:solidFill>
              </a:rPr>
              <a:t>Žáby</a:t>
            </a:r>
            <a:r>
              <a:rPr lang="cs-CZ" sz="2400" dirty="0" smtClean="0"/>
              <a:t> - 	bůh vína Dionýsos se vydá do podsvětí pro dramatika </a:t>
            </a:r>
            <a:r>
              <a:rPr lang="cs-CZ" sz="2400" dirty="0" err="1" smtClean="0"/>
              <a:t>Euripída</a:t>
            </a:r>
            <a:r>
              <a:rPr lang="cs-CZ" sz="2400" dirty="0" smtClean="0"/>
              <a:t>, aby zachránil skomírající tragédii. Nalezne ho, kterak se hádá s </a:t>
            </a:r>
            <a:r>
              <a:rPr lang="cs-CZ" sz="2400" dirty="0" err="1" smtClean="0"/>
              <a:t>Aischylem</a:t>
            </a:r>
            <a:r>
              <a:rPr lang="cs-CZ" sz="2400" dirty="0" smtClean="0"/>
              <a:t> o tom, kdo je větší tragéd. Po dlouhých a vtipných sporech je nakonec největším dramatikem zvolen </a:t>
            </a:r>
            <a:r>
              <a:rPr lang="cs-CZ" sz="2400" dirty="0" err="1" smtClean="0"/>
              <a:t>Sofoklés</a:t>
            </a:r>
            <a:r>
              <a:rPr lang="cs-CZ" sz="2400" dirty="0" smtClean="0"/>
              <a:t>.</a:t>
            </a:r>
          </a:p>
          <a:p>
            <a:pPr algn="l"/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/>
              <a:t>Aristofanés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712727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288496"/>
          </a:xfrm>
        </p:spPr>
        <p:txBody>
          <a:bodyPr>
            <a:normAutofit/>
          </a:bodyPr>
          <a:lstStyle/>
          <a:p>
            <a:pPr marL="457200" indent="-457200" algn="l">
              <a:buAutoNum type="arabicPeriod"/>
            </a:pPr>
            <a:r>
              <a:rPr lang="cs-CZ" sz="2400" dirty="0" smtClean="0"/>
              <a:t>Vysvětli literární pojmy – tragédie </a:t>
            </a:r>
            <a:r>
              <a:rPr lang="cs-CZ" sz="2400" smtClean="0"/>
              <a:t>a komedie, bajka.</a:t>
            </a:r>
            <a:endParaRPr lang="cs-CZ" sz="2400" dirty="0" smtClean="0"/>
          </a:p>
          <a:p>
            <a:pPr marL="457200" indent="-457200" algn="l">
              <a:buAutoNum type="arabicPeriod"/>
            </a:pPr>
            <a:r>
              <a:rPr lang="cs-CZ" sz="2400" dirty="0" smtClean="0"/>
              <a:t>Jakou mají oba tyto pojmy souvislost s divadlem?</a:t>
            </a:r>
          </a:p>
          <a:p>
            <a:pPr marL="457200" indent="-457200" algn="l">
              <a:buAutoNum type="arabicPeriod"/>
            </a:pPr>
            <a:r>
              <a:rPr lang="cs-CZ" sz="2400" dirty="0" smtClean="0"/>
              <a:t>Komu se přisuzuje autorství prvních dvou eposů? Jak se jmenují? O čem jsou?</a:t>
            </a:r>
          </a:p>
          <a:p>
            <a:pPr marL="457200" indent="-457200" algn="l">
              <a:buAutoNum type="arabicPeriod"/>
            </a:pPr>
            <a:r>
              <a:rPr lang="cs-CZ" sz="2400" dirty="0" smtClean="0"/>
              <a:t>Jak se jmenovala nejznámější řecká básnířka? Co tě na ní upoutalo?</a:t>
            </a:r>
          </a:p>
          <a:p>
            <a:pPr marL="457200" indent="-457200" algn="l">
              <a:buAutoNum type="arabicPeriod"/>
            </a:pPr>
            <a:r>
              <a:rPr lang="cs-CZ" sz="2400" dirty="0" smtClean="0"/>
              <a:t>Vzpomeň si na 3 autory řeckých tragédií. Vyber si jednu tragédii a převyprávěj její obsah.</a:t>
            </a:r>
          </a:p>
          <a:p>
            <a:pPr marL="457200" indent="-457200" algn="l">
              <a:buAutoNum type="arabicPeriod"/>
            </a:pPr>
            <a:r>
              <a:rPr lang="cs-CZ" sz="2400" dirty="0" smtClean="0"/>
              <a:t>Jak se jmenoval nejvýznamnější autor řeckých komedií? Které z jeho děl tě zaujalo?</a:t>
            </a:r>
          </a:p>
          <a:p>
            <a:pPr marL="457200" indent="-457200" algn="l">
              <a:buAutoNum type="arabicPeriod"/>
            </a:pP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/>
              <a:t>opakovací otázky</a:t>
            </a:r>
            <a:endParaRPr lang="cs-CZ" sz="3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764704"/>
            <a:ext cx="978114" cy="978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2222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9238000"/>
              </p:ext>
            </p:extLst>
          </p:nvPr>
        </p:nvGraphicFramePr>
        <p:xfrm>
          <a:off x="1187624" y="1556792"/>
          <a:ext cx="6834187" cy="3211830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B2E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Mgr. Lenka Kudrnová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B2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22.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11.  2012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společnost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Osobnosti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řecké literatury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Dějepis 6. ročník –  starověké Řecko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Homér, Ezop,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Hesiodós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Sapfó,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Aischylos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Sofoklés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Euripídés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Aristofanés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4244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121132"/>
              </p:ext>
            </p:extLst>
          </p:nvPr>
        </p:nvGraphicFramePr>
        <p:xfrm>
          <a:off x="827584" y="692696"/>
          <a:ext cx="7358063" cy="1371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0809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689" marB="45689"/>
                </a:tc>
              </a:tr>
              <a:tr h="84735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400" dirty="0" smtClean="0"/>
                        <a:t>Výkladový</a:t>
                      </a:r>
                      <a:r>
                        <a:rPr lang="cs-CZ" sz="1400" baseline="0" dirty="0" smtClean="0"/>
                        <a:t> materiál obsahově rozvíjející učebnici dějepisu pro 6. ročník. Časová dotace cca </a:t>
                      </a:r>
                      <a:r>
                        <a:rPr lang="cs-CZ" sz="1400" baseline="0" dirty="0" smtClean="0"/>
                        <a:t>35 </a:t>
                      </a:r>
                      <a:r>
                        <a:rPr lang="cs-CZ" sz="1400" baseline="0" dirty="0" smtClean="0"/>
                        <a:t>min. Materiál obsahuje několik opakovacích otázek, které vyplývají z prezentace, proto není přiloženo řešení. </a:t>
                      </a:r>
                      <a:endParaRPr lang="cs-CZ" sz="1400" dirty="0" smtClean="0"/>
                    </a:p>
                    <a:p>
                      <a:pPr marL="0" indent="0">
                        <a:buNone/>
                      </a:pPr>
                      <a:endParaRPr lang="cs-CZ" sz="1800" dirty="0" smtClean="0"/>
                    </a:p>
                  </a:txBody>
                  <a:tcPr marL="91439" marR="91439" marT="45689" marB="45689"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3875184"/>
              </p:ext>
            </p:extLst>
          </p:nvPr>
        </p:nvGraphicFramePr>
        <p:xfrm>
          <a:off x="827584" y="2060849"/>
          <a:ext cx="7358063" cy="364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28360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POUŽITÉ  ZDROJE</a:t>
                      </a:r>
                      <a:endParaRPr lang="cs-CZ" sz="1800" dirty="0"/>
                    </a:p>
                  </a:txBody>
                  <a:tcPr marL="91439" marR="91439" marT="45698" marB="45698"/>
                </a:tc>
              </a:tr>
              <a:tr h="3028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aseline="0" dirty="0" smtClean="0"/>
                        <a:t>Vlastní </a:t>
                      </a:r>
                      <a:r>
                        <a:rPr lang="cs-CZ" sz="1100" baseline="0" dirty="0" smtClean="0"/>
                        <a:t>tvorba, ukázka textu - </a:t>
                      </a:r>
                      <a:r>
                        <a:rPr lang="cs-CZ" sz="11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/>
                        </a:rPr>
                        <a:t>http://www.cesky-jazyk.cz/citanka/sapfo/modlitba-k-afrodite.html#ixzz2CxHW63FY</a:t>
                      </a:r>
                      <a:endParaRPr lang="cs-CZ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100" dirty="0" smtClean="0"/>
                        <a:t>Zdroje </a:t>
                      </a:r>
                      <a:r>
                        <a:rPr lang="cs-CZ" sz="1100" dirty="0" smtClean="0"/>
                        <a:t>obrazového materiálu</a:t>
                      </a:r>
                      <a:r>
                        <a:rPr lang="cs-CZ" sz="1100" dirty="0" smtClean="0"/>
                        <a:t>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http://upload.wikimedia.org/wikipedia/commons/thumb/1/1c/Homer_British_Museum.jpg/220px-Homer_British_Museum.jpg</a:t>
                      </a:r>
                      <a:endParaRPr lang="cs-CZ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http://www.suvaci.cz/img/Minulost/2011_odyssey_map_B.jpg</a:t>
                      </a:r>
                      <a:endParaRPr lang="cs-CZ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http://t0.gstatic.com/images?q=tbn:ANd9GcTyb_mlVS71PgimUJDKvw5OMq4v5nJEOcOVh3_vzkskOA7rGeZK</a:t>
                      </a:r>
                      <a:endParaRPr lang="cs-CZ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http://www.artbohemia.cz/img/lada-josef/3613-ovranesyru1.jpg</a:t>
                      </a:r>
                      <a:endParaRPr lang="cs-CZ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7"/>
                        </a:rPr>
                        <a:t>http://www.google.cz/imgres?q=sapf%C3%B3&amp;num=10&amp;hl=cs&amp;client=firefox-a&amp;rls=org.mozilla:cs:official&amp;channel=np&amp;biw=1366&amp;bih=664&amp;tbm=isch&amp;tbnid=MZNrsPDOVZP-fM:&amp;imgrefurl=https://udalosti.signaly.cz/1202/zakonzervovane-mesto&amp;docid=_yUEmvJadnB-lM&amp;imgurl=https://img.signaly.cz/upload/8/4/072c79c23682ab623035b07660768b/sapf%2525C3%2525B3.jpg&amp;w=300&amp;h=322&amp;ei=jRmuUPfBDsfMsgas9oHgBQ&amp;zoom=1&amp;iact=hc&amp;vpx=281&amp;vpy=172&amp;dur=1041&amp;hovh=233&amp;hovw=217&amp;tx=138&amp;ty=146&amp;sig=112104737216312992688&amp;sqi=2&amp;page=1&amp;tbnh=147&amp;tbnw=125&amp;start=0&amp;ndsp=24&amp;ved=1t:429,r:1,s:0,i:83</a:t>
                      </a:r>
                      <a:endParaRPr lang="cs-CZ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8"/>
                        </a:rPr>
                        <a:t>http://antic-writers.info/i/p/hesiodos.jpg</a:t>
                      </a:r>
                      <a:endParaRPr lang="cs-CZ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9"/>
                        </a:rPr>
                        <a:t>http://viamus.uni-goettingen.de/mmdb/Institut/Images?Object.Id:record:int=5926</a:t>
                      </a:r>
                      <a:endParaRPr lang="cs-CZ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0"/>
                        </a:rPr>
                        <a:t>http://www.denstoredanske.dk/@api/deki/files/26445/=463836.501.jpg</a:t>
                      </a:r>
                      <a:endParaRPr lang="cs-CZ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1"/>
                        </a:rPr>
                        <a:t>http://upload.wikimedia.org/wikipedia/commons/4/4a/Euripides_Pio-Clementino_Inv302.jpg</a:t>
                      </a:r>
                      <a:endParaRPr lang="cs-CZ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2"/>
                        </a:rPr>
                        <a:t>http://www.ideayayinevi.com/felsefe_tarihi/sokrates/aristophanes.jpg</a:t>
                      </a:r>
                      <a:endParaRPr lang="cs-CZ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aseline="0" dirty="0" smtClean="0"/>
                        <a:t>otevřená </a:t>
                      </a:r>
                      <a:r>
                        <a:rPr lang="cs-CZ" sz="1100" baseline="0" dirty="0" smtClean="0"/>
                        <a:t>galerie </a:t>
                      </a:r>
                      <a:r>
                        <a:rPr lang="cs-CZ" sz="1100" baseline="0" dirty="0" smtClean="0">
                          <a:hlinkClick r:id="rId13"/>
                        </a:rPr>
                        <a:t>www.office.microsoft.com</a:t>
                      </a:r>
                      <a:endParaRPr lang="cs-CZ" sz="1100" dirty="0"/>
                    </a:p>
                  </a:txBody>
                  <a:tcPr marL="91439" marR="91439" marT="45698" marB="4569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664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lackTie">
  <a:themeElements>
    <a:clrScheme name="Vlastní 8">
      <a:dk1>
        <a:srgbClr val="84BACB"/>
      </a:dk1>
      <a:lt1>
        <a:srgbClr val="FFFFFF"/>
      </a:lt1>
      <a:dk2>
        <a:srgbClr val="C7B3EF"/>
      </a:dk2>
      <a:lt2>
        <a:srgbClr val="E3DCCF"/>
      </a:lt2>
      <a:accent1>
        <a:srgbClr val="8D3FA5"/>
      </a:accent1>
      <a:accent2>
        <a:srgbClr val="70C7D0"/>
      </a:accent2>
      <a:accent3>
        <a:srgbClr val="A6A3DD"/>
      </a:accent3>
      <a:accent4>
        <a:srgbClr val="92A9B9"/>
      </a:accent4>
      <a:accent5>
        <a:srgbClr val="CB68EA"/>
      </a:accent5>
      <a:accent6>
        <a:srgbClr val="C7B3EF"/>
      </a:accent6>
      <a:hlink>
        <a:srgbClr val="FFFFFF"/>
      </a:hlink>
      <a:folHlink>
        <a:srgbClr val="C7B3EF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414</TotalTime>
  <Words>1755</Words>
  <Application>Microsoft Office PowerPoint</Application>
  <PresentationFormat>Předvádění na obrazovce (4:3)</PresentationFormat>
  <Paragraphs>173</Paragraphs>
  <Slides>24</Slides>
  <Notes>2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Motiv systému Office</vt:lpstr>
      <vt:lpstr>BlackTie</vt:lpstr>
      <vt:lpstr>Prezentace aplikace PowerPoint</vt:lpstr>
      <vt:lpstr>Osobnosti řecké literatury</vt:lpstr>
      <vt:lpstr>Homér</vt:lpstr>
      <vt:lpstr>Homér</vt:lpstr>
      <vt:lpstr>Iliás</vt:lpstr>
      <vt:lpstr>Odysseia</vt:lpstr>
      <vt:lpstr>Odysseia</vt:lpstr>
      <vt:lpstr>EZOP</vt:lpstr>
      <vt:lpstr>Ezop</vt:lpstr>
      <vt:lpstr>sapfó</vt:lpstr>
      <vt:lpstr>sapfó</vt:lpstr>
      <vt:lpstr>Hesiodós</vt:lpstr>
      <vt:lpstr>Hesiodós</vt:lpstr>
      <vt:lpstr>Aischylos</vt:lpstr>
      <vt:lpstr>Aischylos</vt:lpstr>
      <vt:lpstr>Sofoklés</vt:lpstr>
      <vt:lpstr>sofoklés</vt:lpstr>
      <vt:lpstr>euripidés</vt:lpstr>
      <vt:lpstr>euripidés</vt:lpstr>
      <vt:lpstr>Aristofanés</vt:lpstr>
      <vt:lpstr>Aristofanés</vt:lpstr>
      <vt:lpstr>opakovací otázky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 </cp:lastModifiedBy>
  <cp:revision>49</cp:revision>
  <dcterms:created xsi:type="dcterms:W3CDTF">2012-11-22T10:42:35Z</dcterms:created>
  <dcterms:modified xsi:type="dcterms:W3CDTF">2012-11-23T10:45:47Z</dcterms:modified>
</cp:coreProperties>
</file>