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5AD7E4-BFD5-4A68-9F91-B806B9D0E7F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50646-ABE7-4B73-88CB-ED1BBDA6A9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50646-ABE7-4B73-88CB-ED1BBDA6A9F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471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4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9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994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99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63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154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562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517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527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620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318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372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E508CE74-9A35-4DE4-AF8C-E5D904472EF5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05934573-C849-456B-A2B2-8978EF687C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7/Byzanc_za_Justini%C3%A1na.png" TargetMode="External"/><Relationship Id="rId13" Type="http://schemas.openxmlformats.org/officeDocument/2006/relationships/hyperlink" Target="http://upload.wikimedia.org/wikipedia/commons/thumb/9/9f/Ota1_kronika.jpg/170px-Ota1_kronika.jpg" TargetMode="External"/><Relationship Id="rId3" Type="http://schemas.openxmlformats.org/officeDocument/2006/relationships/hyperlink" Target="http://leccos.com/pics/pic/stehovani_narodu-_mapa.jpg" TargetMode="External"/><Relationship Id="rId7" Type="http://schemas.openxmlformats.org/officeDocument/2006/relationships/hyperlink" Target="http://upload.wikimedia.org/wikipedia/commons/4/4a/Aya_sofya.jpg" TargetMode="External"/><Relationship Id="rId12" Type="http://schemas.openxmlformats.org/officeDocument/2006/relationships/hyperlink" Target="http://dejiny-stredoveku.bloger.cz/obrazky/dejiny-stredoveku.bloger.cz/ver.png" TargetMode="External"/><Relationship Id="rId2" Type="http://schemas.openxmlformats.org/officeDocument/2006/relationships/hyperlink" Target="http://cs.wikipedia.org/wiki/Soubor:Atilla_fl%C3%A9au_de_dieu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rkeo3d.com/byzantium1200/images/justinian.jpg" TargetMode="External"/><Relationship Id="rId11" Type="http://schemas.openxmlformats.org/officeDocument/2006/relationships/hyperlink" Target="http://static.urbarama.com/photos/original/744.jpg" TargetMode="External"/><Relationship Id="rId5" Type="http://schemas.openxmlformats.org/officeDocument/2006/relationships/hyperlink" Target="http://www.prvnia.xf.cz/nitra/chlodvik_mapa2.JPG" TargetMode="External"/><Relationship Id="rId10" Type="http://schemas.openxmlformats.org/officeDocument/2006/relationships/hyperlink" Target="http://www.iereus.wz.cz/obr_pamatky/aachendom_celek.jpg" TargetMode="External"/><Relationship Id="rId4" Type="http://schemas.openxmlformats.org/officeDocument/2006/relationships/hyperlink" Target="http://upload.wikimedia.org/wikipedia/commons/c/cc/Portrait_Roi_de_france_Clovis.jpg" TargetMode="External"/><Relationship Id="rId9" Type="http://schemas.openxmlformats.org/officeDocument/2006/relationships/hyperlink" Target="http://files.iob.webnode.cz/200000025-53cdb55c17/A01_CharlemagneBust_psd_2.jpg" TargetMode="External"/><Relationship Id="rId1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_11 Tvůrci nové Evropy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- raný středověk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481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Tvůrci nové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532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Atilla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40012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přezdívaný Bič Boží, byl </a:t>
            </a:r>
            <a:r>
              <a:rPr lang="cs-CZ" sz="2400" dirty="0" smtClean="0">
                <a:solidFill>
                  <a:srgbClr val="C00000"/>
                </a:solidFill>
              </a:rPr>
              <a:t>nejmocnějším králem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hunské říše</a:t>
            </a:r>
          </a:p>
          <a:p>
            <a:r>
              <a:rPr lang="cs-CZ" sz="2400" dirty="0" smtClean="0"/>
              <a:t>jeho otcem byl hunský náčelník </a:t>
            </a:r>
            <a:r>
              <a:rPr lang="cs-CZ" sz="2400" dirty="0" err="1" smtClean="0"/>
              <a:t>Mundiuch</a:t>
            </a:r>
            <a:r>
              <a:rPr lang="cs-CZ" sz="2400" dirty="0" smtClean="0"/>
              <a:t> , všichni jeho bratři byli hunskými náčelníky</a:t>
            </a:r>
          </a:p>
          <a:p>
            <a:r>
              <a:rPr lang="cs-CZ" sz="2400" dirty="0" smtClean="0"/>
              <a:t>jednoho z nich </a:t>
            </a:r>
            <a:r>
              <a:rPr lang="cs-CZ" sz="2400" dirty="0" err="1" smtClean="0"/>
              <a:t>Atilla</a:t>
            </a:r>
            <a:r>
              <a:rPr lang="cs-CZ" sz="2400" dirty="0" smtClean="0"/>
              <a:t> zabil, čímž sjednotil vládu nad Huny do svých rukou</a:t>
            </a:r>
          </a:p>
          <a:p>
            <a:r>
              <a:rPr lang="cs-CZ" sz="2400" dirty="0" smtClean="0"/>
              <a:t>toužil po ovládnutí celé Evropy – vydrancoval Balkán, Galii a Itálii, vedl několik nájezdů až do nitra Římského impéria</a:t>
            </a:r>
          </a:p>
          <a:p>
            <a:r>
              <a:rPr lang="cs-CZ" sz="2400" dirty="0" smtClean="0"/>
              <a:t>krátce byli zastaveni v roce </a:t>
            </a:r>
            <a:r>
              <a:rPr lang="cs-CZ" sz="2400" dirty="0" smtClean="0">
                <a:solidFill>
                  <a:srgbClr val="C00000"/>
                </a:solidFill>
              </a:rPr>
              <a:t>451 v bitvě na </a:t>
            </a:r>
            <a:r>
              <a:rPr lang="cs-CZ" sz="2400" dirty="0" err="1" smtClean="0">
                <a:solidFill>
                  <a:srgbClr val="C00000"/>
                </a:solidFill>
              </a:rPr>
              <a:t>Katalaunských</a:t>
            </a:r>
            <a:r>
              <a:rPr lang="cs-CZ" sz="2400" dirty="0" smtClean="0">
                <a:solidFill>
                  <a:srgbClr val="C00000"/>
                </a:solidFill>
              </a:rPr>
              <a:t> polích </a:t>
            </a:r>
            <a:r>
              <a:rPr lang="cs-CZ" sz="2400" dirty="0" smtClean="0"/>
              <a:t>sjednocenými silami Říma a vizigótského krále </a:t>
            </a:r>
            <a:r>
              <a:rPr lang="cs-CZ" sz="2400" dirty="0" err="1" smtClean="0"/>
              <a:t>Theodoricha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672"/>
            <a:ext cx="190500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9141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/>
              <a:t>Atilla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4721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následujícím roce opět </a:t>
            </a:r>
            <a:r>
              <a:rPr lang="cs-CZ" sz="2400" dirty="0" smtClean="0">
                <a:solidFill>
                  <a:srgbClr val="C00000"/>
                </a:solidFill>
              </a:rPr>
              <a:t>vydrancoval Itálii</a:t>
            </a:r>
          </a:p>
          <a:p>
            <a:r>
              <a:rPr lang="cs-CZ" sz="2400" dirty="0" smtClean="0"/>
              <a:t>při nájezdu však v jeho vojsku vypukly nakažlivé nemoci, a proto byl </a:t>
            </a:r>
            <a:r>
              <a:rPr lang="cs-CZ" sz="2400" dirty="0" smtClean="0">
                <a:solidFill>
                  <a:srgbClr val="C00000"/>
                </a:solidFill>
              </a:rPr>
              <a:t>nucen uzavřít mír </a:t>
            </a:r>
            <a:r>
              <a:rPr lang="cs-CZ" sz="2400" dirty="0" smtClean="0"/>
              <a:t>s papežem Lvem I.</a:t>
            </a:r>
          </a:p>
          <a:p>
            <a:r>
              <a:rPr lang="cs-CZ" sz="2400" dirty="0" smtClean="0"/>
              <a:t>není známo, jak vypadal, víme jen, že byl menší postavy s výraznými asiatskými rysy a velkou hlavou</a:t>
            </a:r>
          </a:p>
          <a:p>
            <a:r>
              <a:rPr lang="cs-CZ" sz="2400" dirty="0" smtClean="0"/>
              <a:t>v následujícím roce se oženil s germánskou dívkou </a:t>
            </a:r>
            <a:r>
              <a:rPr lang="cs-CZ" sz="2400" dirty="0" err="1" smtClean="0"/>
              <a:t>Ildico</a:t>
            </a:r>
            <a:r>
              <a:rPr lang="cs-CZ" sz="2400" dirty="0" smtClean="0"/>
              <a:t> (17. manželka), ráno po svatební noci jej našli mrtvého v kaluži krve</a:t>
            </a:r>
          </a:p>
          <a:p>
            <a:r>
              <a:rPr lang="cs-CZ" sz="2400" dirty="0" smtClean="0"/>
              <a:t>legendy tvrdí, že jej zabila sama </a:t>
            </a:r>
            <a:r>
              <a:rPr lang="cs-CZ" sz="2400" dirty="0" err="1" smtClean="0"/>
              <a:t>Illdico</a:t>
            </a:r>
            <a:r>
              <a:rPr lang="cs-CZ" sz="2400" dirty="0" smtClean="0"/>
              <a:t> schovaným nožem, historikové zastávají názor, že se udusil, když mu začala v noci téct krev z nosu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87588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/>
              <a:t>Atilla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 jeho smrti začali jeho synové mezi sebou bojovat o moc, vzbouřily se i porobené národy</a:t>
            </a:r>
          </a:p>
          <a:p>
            <a:r>
              <a:rPr lang="cs-CZ" sz="2400" dirty="0" smtClean="0"/>
              <a:t>po porážce v bitvě na řece </a:t>
            </a:r>
            <a:r>
              <a:rPr lang="cs-CZ" sz="2400" dirty="0" err="1" smtClean="0"/>
              <a:t>Nedao</a:t>
            </a:r>
            <a:r>
              <a:rPr lang="cs-CZ" sz="2400" dirty="0" smtClean="0"/>
              <a:t> odcházejí zbylí Hunové </a:t>
            </a:r>
            <a:r>
              <a:rPr lang="cs-CZ" sz="2400" dirty="0" smtClean="0">
                <a:solidFill>
                  <a:srgbClr val="C00000"/>
                </a:solidFill>
              </a:rPr>
              <a:t>zpátky do černomořských stepí</a:t>
            </a:r>
            <a:r>
              <a:rPr lang="cs-CZ" sz="2400" dirty="0" smtClean="0"/>
              <a:t> a po dvou desítkách let se vytrácejí z historických pramenů</a:t>
            </a:r>
          </a:p>
          <a:p>
            <a:r>
              <a:rPr lang="cs-CZ" sz="2400" dirty="0" smtClean="0"/>
              <a:t>koluje mnoho pověstí o jeho hrobě, který oplývá obrovským bohatstvím a dosud se nenašel</a:t>
            </a:r>
          </a:p>
          <a:p>
            <a:r>
              <a:rPr lang="cs-CZ" sz="2400" dirty="0" err="1" smtClean="0"/>
              <a:t>Atilla</a:t>
            </a:r>
            <a:r>
              <a:rPr lang="cs-CZ" sz="2400" dirty="0" smtClean="0"/>
              <a:t> je v něm údajně pohřben ve 3 rakvích – zlaté, stříbrné a železné, přes hrob je svedena řeka a chrání ho nápis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7677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Stěhování národů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9427"/>
            <a:ext cx="7711440" cy="4526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6899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/>
              <a:t>Chlodvík</a:t>
            </a:r>
            <a:r>
              <a:rPr lang="cs-CZ" sz="4400" dirty="0" smtClean="0"/>
              <a:t> I.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franckým králem </a:t>
            </a:r>
            <a:r>
              <a:rPr lang="cs-CZ" sz="2400" dirty="0" smtClean="0"/>
              <a:t>v letech 481 – 511</a:t>
            </a:r>
          </a:p>
          <a:p>
            <a:r>
              <a:rPr lang="cs-CZ" sz="2400" dirty="0" smtClean="0"/>
              <a:t>pocházel z rodu </a:t>
            </a:r>
            <a:r>
              <a:rPr lang="cs-CZ" sz="2400" dirty="0" smtClean="0">
                <a:solidFill>
                  <a:srgbClr val="C00000"/>
                </a:solidFill>
              </a:rPr>
              <a:t>Merovejců</a:t>
            </a:r>
            <a:r>
              <a:rPr lang="cs-CZ" sz="2400" dirty="0" smtClean="0"/>
              <a:t>, původně sálských</a:t>
            </a:r>
          </a:p>
          <a:p>
            <a:pPr marL="0" indent="0">
              <a:buNone/>
            </a:pPr>
            <a:r>
              <a:rPr lang="cs-CZ" sz="2400" dirty="0" smtClean="0"/>
              <a:t>Franků,  je považován za zakladatele francké říše</a:t>
            </a:r>
          </a:p>
          <a:p>
            <a:r>
              <a:rPr lang="cs-CZ" sz="2400" dirty="0" smtClean="0"/>
              <a:t>vládl obrovské říši, nejprve v 481 sjednotil všechny Franky,  poté si </a:t>
            </a:r>
            <a:r>
              <a:rPr lang="cs-CZ" sz="2400" dirty="0" smtClean="0">
                <a:solidFill>
                  <a:srgbClr val="C00000"/>
                </a:solidFill>
              </a:rPr>
              <a:t>podmanil téměř celou Galii </a:t>
            </a:r>
            <a:r>
              <a:rPr lang="cs-CZ" sz="2400" dirty="0" smtClean="0"/>
              <a:t>(od Rýna až k Pyrenejím)</a:t>
            </a:r>
          </a:p>
          <a:p>
            <a:r>
              <a:rPr lang="cs-CZ" sz="2400" dirty="0" smtClean="0"/>
              <a:t>v roce 486 vyhrál nad římským králem </a:t>
            </a:r>
            <a:r>
              <a:rPr lang="cs-CZ" sz="2400" dirty="0" err="1" smtClean="0"/>
              <a:t>Syagriem</a:t>
            </a:r>
            <a:r>
              <a:rPr lang="cs-CZ" sz="2400" dirty="0" smtClean="0"/>
              <a:t> a rozšířil své území dále na západ</a:t>
            </a:r>
          </a:p>
          <a:p>
            <a:r>
              <a:rPr lang="cs-CZ" sz="2400" dirty="0" smtClean="0"/>
              <a:t>po porážce Vizigótů v roce 507 je vytlačil na Pyrenejský poloostrov a zabral jejich území v Galii, jen </a:t>
            </a:r>
            <a:r>
              <a:rPr lang="cs-CZ" sz="2400" dirty="0" err="1" smtClean="0"/>
              <a:t>Burgundi</a:t>
            </a:r>
            <a:r>
              <a:rPr lang="cs-CZ" sz="2400" dirty="0" smtClean="0"/>
              <a:t> si své území ubránili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219075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296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/>
              <a:t>Chlodvík</a:t>
            </a:r>
            <a:r>
              <a:rPr lang="cs-CZ" sz="4400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nakonec připojil </a:t>
            </a:r>
            <a:r>
              <a:rPr lang="cs-CZ" sz="2400" dirty="0" smtClean="0">
                <a:solidFill>
                  <a:srgbClr val="C00000"/>
                </a:solidFill>
              </a:rPr>
              <a:t>i germánská území </a:t>
            </a:r>
            <a:r>
              <a:rPr lang="cs-CZ" sz="2400" dirty="0" smtClean="0"/>
              <a:t>na pravém břehu Rýna</a:t>
            </a:r>
          </a:p>
          <a:p>
            <a:r>
              <a:rPr lang="cs-CZ" sz="2400" dirty="0" smtClean="0"/>
              <a:t>byl také schopným </a:t>
            </a:r>
            <a:r>
              <a:rPr lang="cs-CZ" sz="2400" dirty="0" smtClean="0">
                <a:solidFill>
                  <a:srgbClr val="C00000"/>
                </a:solidFill>
              </a:rPr>
              <a:t>politikem a diplomatem</a:t>
            </a:r>
            <a:r>
              <a:rPr lang="cs-CZ" sz="2400" dirty="0" smtClean="0"/>
              <a:t>, v roce 496 přijal </a:t>
            </a:r>
            <a:r>
              <a:rPr lang="cs-CZ" sz="2400" dirty="0" smtClean="0">
                <a:solidFill>
                  <a:srgbClr val="C00000"/>
                </a:solidFill>
              </a:rPr>
              <a:t>křesťanství</a:t>
            </a:r>
          </a:p>
          <a:p>
            <a:r>
              <a:rPr lang="cs-CZ" sz="2400" dirty="0" smtClean="0"/>
              <a:t>díky jeho ženě </a:t>
            </a:r>
            <a:r>
              <a:rPr lang="cs-CZ" sz="2400" dirty="0" err="1" smtClean="0"/>
              <a:t>Chlotildě</a:t>
            </a:r>
            <a:r>
              <a:rPr lang="cs-CZ" sz="2400" dirty="0" smtClean="0"/>
              <a:t> je přijal v tzv. </a:t>
            </a:r>
            <a:r>
              <a:rPr lang="cs-CZ" sz="2400" dirty="0" err="1" smtClean="0"/>
              <a:t>nikájské</a:t>
            </a:r>
            <a:r>
              <a:rPr lang="cs-CZ" sz="2400" dirty="0" smtClean="0"/>
              <a:t> podobě (katolické) nikoli ariánské, jak bylo v té době mezi pohany běžné</a:t>
            </a:r>
          </a:p>
          <a:p>
            <a:r>
              <a:rPr lang="cs-CZ" sz="2400" dirty="0" smtClean="0"/>
              <a:t>mezi lety 508-511 nechal sepsat </a:t>
            </a:r>
            <a:r>
              <a:rPr lang="cs-CZ" sz="2400" dirty="0" smtClean="0">
                <a:solidFill>
                  <a:srgbClr val="C00000"/>
                </a:solidFill>
              </a:rPr>
              <a:t>Lex </a:t>
            </a:r>
            <a:r>
              <a:rPr lang="cs-CZ" sz="2400" dirty="0" err="1" smtClean="0">
                <a:solidFill>
                  <a:srgbClr val="C00000"/>
                </a:solidFill>
              </a:rPr>
              <a:t>Salica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(sálský zákoník) na základě franckého zvykového práva</a:t>
            </a:r>
          </a:p>
          <a:p>
            <a:r>
              <a:rPr lang="cs-CZ" sz="2400" dirty="0" smtClean="0"/>
              <a:t>údajně založil Řád svaté ampule</a:t>
            </a:r>
          </a:p>
          <a:p>
            <a:r>
              <a:rPr lang="cs-CZ" sz="2400" dirty="0" smtClean="0"/>
              <a:t>po jeho smrti si říši rozdělili jeho 4 synové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4506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Evropa v době </a:t>
            </a:r>
            <a:r>
              <a:rPr lang="cs-CZ" sz="4400" dirty="0" err="1" smtClean="0"/>
              <a:t>Chlodvíkově</a:t>
            </a:r>
            <a:endParaRPr lang="cs-CZ" sz="4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6720840" cy="4411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4819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Justinián I.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54414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východořímským císařem  </a:t>
            </a:r>
            <a:r>
              <a:rPr lang="cs-CZ" sz="2400" dirty="0" smtClean="0"/>
              <a:t>(</a:t>
            </a:r>
            <a:r>
              <a:rPr lang="cs-CZ" sz="2400" dirty="0" smtClean="0"/>
              <a:t>byzantským)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císařem v letech 527-565</a:t>
            </a:r>
          </a:p>
          <a:p>
            <a:r>
              <a:rPr lang="cs-CZ" sz="2400" dirty="0" smtClean="0"/>
              <a:t>posledním </a:t>
            </a:r>
            <a:r>
              <a:rPr lang="cs-CZ" sz="2400" dirty="0" smtClean="0"/>
              <a:t>císařem, jehož jazykem byla </a:t>
            </a:r>
            <a:r>
              <a:rPr lang="cs-CZ" sz="2400" dirty="0" smtClean="0">
                <a:solidFill>
                  <a:srgbClr val="C00000"/>
                </a:solidFill>
              </a:rPr>
              <a:t>latina</a:t>
            </a:r>
            <a:r>
              <a:rPr lang="cs-CZ" sz="2400" dirty="0" smtClean="0"/>
              <a:t>, období jeho vlády je přeměnou říše v říši byzantskou</a:t>
            </a:r>
          </a:p>
          <a:p>
            <a:r>
              <a:rPr lang="cs-CZ" sz="2400" dirty="0" smtClean="0"/>
              <a:t>snažil se o </a:t>
            </a:r>
            <a:r>
              <a:rPr lang="cs-CZ" sz="2400" dirty="0" smtClean="0">
                <a:solidFill>
                  <a:srgbClr val="C00000"/>
                </a:solidFill>
              </a:rPr>
              <a:t>obnovu impéria</a:t>
            </a:r>
            <a:r>
              <a:rPr lang="cs-CZ" sz="2400" dirty="0" smtClean="0"/>
              <a:t>, uzákonil římské právo, nechal vybudovat řadu architektonických skvostů jako např. chrám </a:t>
            </a:r>
            <a:r>
              <a:rPr lang="cs-CZ" sz="2400" dirty="0" err="1" smtClean="0"/>
              <a:t>Hagia</a:t>
            </a:r>
            <a:r>
              <a:rPr lang="cs-CZ" sz="2400" dirty="0" smtClean="0"/>
              <a:t> Sofia v Konstantinopoli</a:t>
            </a:r>
          </a:p>
          <a:p>
            <a:r>
              <a:rPr lang="cs-CZ" sz="2400" dirty="0" smtClean="0"/>
              <a:t>získal zpět západní oblasti – </a:t>
            </a:r>
            <a:r>
              <a:rPr lang="cs-CZ" sz="2400" dirty="0" smtClean="0">
                <a:solidFill>
                  <a:srgbClr val="C00000"/>
                </a:solidFill>
              </a:rPr>
              <a:t>porazil Vandaly a Ostrogóty</a:t>
            </a:r>
          </a:p>
          <a:p>
            <a:r>
              <a:rPr lang="cs-CZ" sz="2400" dirty="0" smtClean="0"/>
              <a:t>říši značně vyčerpávaly dlouholeté konflikty s Perskou říší – Justiniánovi se </a:t>
            </a:r>
            <a:r>
              <a:rPr lang="cs-CZ" sz="2400" dirty="0" smtClean="0">
                <a:solidFill>
                  <a:srgbClr val="C00000"/>
                </a:solidFill>
              </a:rPr>
              <a:t>podařilo udržet východní hranici </a:t>
            </a:r>
            <a:r>
              <a:rPr lang="cs-CZ" sz="2400" dirty="0" smtClean="0"/>
              <a:t>za cenu placení tributu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672"/>
            <a:ext cx="18859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8235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Justinián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6881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bojoval </a:t>
            </a:r>
            <a:r>
              <a:rPr lang="cs-CZ" sz="2400" dirty="0" smtClean="0">
                <a:solidFill>
                  <a:srgbClr val="C00000"/>
                </a:solidFill>
              </a:rPr>
              <a:t>proti pohanským kultům a římským tradicím </a:t>
            </a:r>
            <a:r>
              <a:rPr lang="cs-CZ" sz="2400" dirty="0" smtClean="0"/>
              <a:t>např. nechal zrušit úřad konzulů</a:t>
            </a:r>
          </a:p>
          <a:p>
            <a:r>
              <a:rPr lang="cs-CZ" sz="2400" dirty="0" smtClean="0"/>
              <a:t>v roce 529 nechal </a:t>
            </a:r>
            <a:r>
              <a:rPr lang="cs-CZ" sz="2400" dirty="0" smtClean="0">
                <a:solidFill>
                  <a:srgbClr val="C00000"/>
                </a:solidFill>
              </a:rPr>
              <a:t>uzavřít </a:t>
            </a:r>
            <a:r>
              <a:rPr lang="cs-CZ" sz="2400" dirty="0" smtClean="0"/>
              <a:t>platónskou </a:t>
            </a:r>
            <a:r>
              <a:rPr lang="cs-CZ" sz="2400" dirty="0" smtClean="0">
                <a:solidFill>
                  <a:srgbClr val="C00000"/>
                </a:solidFill>
              </a:rPr>
              <a:t>Akademii</a:t>
            </a:r>
            <a:r>
              <a:rPr lang="cs-CZ" sz="2400" dirty="0" smtClean="0"/>
              <a:t> v Athénách</a:t>
            </a:r>
          </a:p>
          <a:p>
            <a:r>
              <a:rPr lang="cs-CZ" sz="2400" dirty="0" smtClean="0"/>
              <a:t>jeho životní družkou, rádkyní a oporou se stala </a:t>
            </a:r>
            <a:r>
              <a:rPr lang="cs-CZ" sz="2400" dirty="0" smtClean="0">
                <a:solidFill>
                  <a:srgbClr val="C00000"/>
                </a:solidFill>
              </a:rPr>
              <a:t>Theodora</a:t>
            </a:r>
          </a:p>
          <a:p>
            <a:r>
              <a:rPr lang="cs-CZ" sz="2400" dirty="0" smtClean="0"/>
              <a:t>rozhodnutí oženit se s ní vyvolalo skandál – živila se totiž jako herečka a kurtizána</a:t>
            </a:r>
          </a:p>
          <a:p>
            <a:r>
              <a:rPr lang="cs-CZ" sz="2400" dirty="0" smtClean="0"/>
              <a:t>nastartoval obrovský hospodářský rozmach, bohužel jej v 60.- </a:t>
            </a:r>
            <a:r>
              <a:rPr lang="cs-CZ" sz="2400" dirty="0" err="1" smtClean="0"/>
              <a:t>tých</a:t>
            </a:r>
            <a:r>
              <a:rPr lang="cs-CZ" sz="2400" dirty="0" smtClean="0"/>
              <a:t> letech zastavila epidemie moru</a:t>
            </a:r>
          </a:p>
          <a:p>
            <a:r>
              <a:rPr lang="cs-CZ" sz="2400" dirty="0" smtClean="0"/>
              <a:t>v roce 532 vzplálo v Konstantinopoli </a:t>
            </a:r>
            <a:r>
              <a:rPr lang="cs-CZ" sz="2400" dirty="0" smtClean="0">
                <a:solidFill>
                  <a:srgbClr val="C00000"/>
                </a:solidFill>
              </a:rPr>
              <a:t>povstání</a:t>
            </a:r>
            <a:r>
              <a:rPr lang="cs-CZ" sz="2400" dirty="0" smtClean="0"/>
              <a:t> pod heslem </a:t>
            </a:r>
            <a:r>
              <a:rPr lang="cs-CZ" sz="2400" dirty="0" err="1" smtClean="0">
                <a:solidFill>
                  <a:srgbClr val="C00000"/>
                </a:solidFill>
              </a:rPr>
              <a:t>Niká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(Zvítězíš)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4155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Justinián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40012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původně se jednalo o šarvátku mezi příznivci různých družstev na </a:t>
            </a:r>
            <a:r>
              <a:rPr lang="cs-CZ" sz="2400" dirty="0" err="1" smtClean="0"/>
              <a:t>hippodromu</a:t>
            </a:r>
            <a:r>
              <a:rPr lang="cs-CZ" sz="2400" dirty="0" smtClean="0"/>
              <a:t> (zelených a modrých), brzy se však k povstání přidaly známé osobnosti a povstání získalo politický rozměr </a:t>
            </a:r>
          </a:p>
          <a:p>
            <a:r>
              <a:rPr lang="cs-CZ" sz="2400" dirty="0" smtClean="0"/>
              <a:t>císař jej nechal </a:t>
            </a:r>
            <a:r>
              <a:rPr lang="cs-CZ" sz="2400" dirty="0" smtClean="0">
                <a:solidFill>
                  <a:srgbClr val="C00000"/>
                </a:solidFill>
              </a:rPr>
              <a:t>brutálně potlačit </a:t>
            </a:r>
            <a:r>
              <a:rPr lang="cs-CZ" sz="2400" dirty="0" smtClean="0"/>
              <a:t>(bylo zabito na 30 000 lidí) poté, co povstalci vypálili a zničili velkou část Konstantinopole </a:t>
            </a:r>
          </a:p>
          <a:p>
            <a:r>
              <a:rPr lang="cs-CZ" sz="2400" dirty="0" smtClean="0"/>
              <a:t>následovaly popravy, zabavování majetku a deportace do vyhnanství</a:t>
            </a:r>
          </a:p>
          <a:p>
            <a:r>
              <a:rPr lang="cs-CZ" sz="2400" dirty="0" smtClean="0"/>
              <a:t>císař nyní mohl realizovat v Konstantinopoli svůj monumentální stavební záměr</a:t>
            </a:r>
          </a:p>
          <a:p>
            <a:r>
              <a:rPr lang="cs-CZ" sz="2400" dirty="0" smtClean="0"/>
              <a:t>spiknutí se objevilo znovu po </a:t>
            </a:r>
            <a:r>
              <a:rPr lang="cs-CZ" sz="2400" dirty="0" err="1" smtClean="0"/>
              <a:t>Theodořině</a:t>
            </a:r>
            <a:r>
              <a:rPr lang="cs-CZ" sz="2400" dirty="0" smtClean="0"/>
              <a:t> smrti, dědicem říše se stal synovec </a:t>
            </a:r>
            <a:r>
              <a:rPr lang="cs-CZ" sz="2400" dirty="0" err="1" smtClean="0"/>
              <a:t>Justinius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0730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Chrám </a:t>
            </a:r>
            <a:r>
              <a:rPr lang="cs-CZ" sz="4400" dirty="0" err="1" smtClean="0"/>
              <a:t>Hagia</a:t>
            </a:r>
            <a:r>
              <a:rPr lang="cs-CZ" sz="4400" dirty="0" smtClean="0"/>
              <a:t> Sofia</a:t>
            </a:r>
            <a:endParaRPr lang="cs-CZ" sz="4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6858000" cy="4612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40918" y="3212976"/>
            <a:ext cx="16204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Minarety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pocházejí z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15. století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758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Justiniánovy výboje</a:t>
            </a:r>
            <a:endParaRPr lang="cs-CZ" sz="4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7620000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2533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Karel Veliký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5554960" cy="414496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francký král </a:t>
            </a:r>
            <a:r>
              <a:rPr lang="cs-CZ" sz="2400" dirty="0" smtClean="0"/>
              <a:t>a </a:t>
            </a:r>
            <a:r>
              <a:rPr lang="cs-CZ" sz="2400" dirty="0" smtClean="0">
                <a:solidFill>
                  <a:srgbClr val="C00000"/>
                </a:solidFill>
              </a:rPr>
              <a:t>první středověký římský císař</a:t>
            </a:r>
          </a:p>
          <a:p>
            <a:r>
              <a:rPr lang="cs-CZ" sz="2400" dirty="0" smtClean="0"/>
              <a:t>byl synem majordoma a pozdějšího franckého krále Pipina III. Krátkého</a:t>
            </a:r>
          </a:p>
          <a:p>
            <a:r>
              <a:rPr lang="cs-CZ" sz="2400" dirty="0" smtClean="0"/>
              <a:t>začíná vládnout s bratrem </a:t>
            </a:r>
            <a:r>
              <a:rPr lang="cs-CZ" sz="2400" dirty="0" err="1" smtClean="0"/>
              <a:t>Karlomanem</a:t>
            </a:r>
            <a:r>
              <a:rPr lang="cs-CZ" sz="2400" dirty="0" smtClean="0"/>
              <a:t>, po jeho smrti se stává jediným vládcem říše</a:t>
            </a:r>
          </a:p>
          <a:p>
            <a:r>
              <a:rPr lang="cs-CZ" sz="2400" dirty="0" smtClean="0"/>
              <a:t>hlavní náplní jeho vlády byla </a:t>
            </a:r>
            <a:r>
              <a:rPr lang="cs-CZ" sz="2400" dirty="0" smtClean="0">
                <a:solidFill>
                  <a:srgbClr val="C00000"/>
                </a:solidFill>
              </a:rPr>
              <a:t>expanze</a:t>
            </a:r>
          </a:p>
          <a:p>
            <a:r>
              <a:rPr lang="cs-CZ" sz="2400" dirty="0" smtClean="0"/>
              <a:t>přes 30 let bojoval za Rýnem s </a:t>
            </a:r>
            <a:r>
              <a:rPr lang="cs-CZ" sz="2400" dirty="0" smtClean="0">
                <a:solidFill>
                  <a:srgbClr val="C00000"/>
                </a:solidFill>
              </a:rPr>
              <a:t>germánskými Sasy</a:t>
            </a:r>
          </a:p>
          <a:p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60848"/>
            <a:ext cx="2857500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5681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Karel Veliký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zcela </a:t>
            </a:r>
            <a:r>
              <a:rPr lang="cs-CZ" sz="2400" dirty="0" smtClean="0">
                <a:solidFill>
                  <a:srgbClr val="C00000"/>
                </a:solidFill>
              </a:rPr>
              <a:t>zničil říši Avarů</a:t>
            </a:r>
            <a:r>
              <a:rPr lang="cs-CZ" sz="2400" dirty="0" smtClean="0"/>
              <a:t>, bojoval také </a:t>
            </a:r>
            <a:r>
              <a:rPr lang="cs-CZ" sz="2400" dirty="0" smtClean="0">
                <a:solidFill>
                  <a:srgbClr val="C00000"/>
                </a:solidFill>
              </a:rPr>
              <a:t>se Slovany </a:t>
            </a:r>
            <a:r>
              <a:rPr lang="cs-CZ" sz="2400" dirty="0" smtClean="0"/>
              <a:t>– ty se mu nepodařilo si podmanit a spokojil se s tributem</a:t>
            </a:r>
          </a:p>
          <a:p>
            <a:r>
              <a:rPr lang="cs-CZ" sz="2400" dirty="0" smtClean="0"/>
              <a:t>dobyl </a:t>
            </a:r>
            <a:r>
              <a:rPr lang="cs-CZ" sz="2400" dirty="0" smtClean="0">
                <a:solidFill>
                  <a:srgbClr val="C00000"/>
                </a:solidFill>
              </a:rPr>
              <a:t>severní Itálii a pronikl až na Pyrenejský poloostrov</a:t>
            </a:r>
          </a:p>
          <a:p>
            <a:r>
              <a:rPr lang="cs-CZ" sz="2400" dirty="0" smtClean="0"/>
              <a:t>25, prosince </a:t>
            </a:r>
            <a:r>
              <a:rPr lang="cs-CZ" sz="2400" dirty="0" smtClean="0">
                <a:solidFill>
                  <a:srgbClr val="C00000"/>
                </a:solidFill>
              </a:rPr>
              <a:t>800</a:t>
            </a:r>
            <a:r>
              <a:rPr lang="cs-CZ" sz="2400" dirty="0" smtClean="0"/>
              <a:t> se nechal korunovat papežem Lvem III. v Římě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císařem </a:t>
            </a:r>
            <a:r>
              <a:rPr lang="cs-CZ" sz="2400" dirty="0" smtClean="0">
                <a:solidFill>
                  <a:srgbClr val="C00000"/>
                </a:solidFill>
              </a:rPr>
              <a:t>říše římské</a:t>
            </a:r>
          </a:p>
          <a:p>
            <a:r>
              <a:rPr lang="cs-CZ" sz="2400" dirty="0" smtClean="0"/>
              <a:t>říši rozdělil na </a:t>
            </a:r>
            <a:r>
              <a:rPr lang="cs-CZ" sz="2400" dirty="0" smtClean="0">
                <a:solidFill>
                  <a:srgbClr val="C00000"/>
                </a:solidFill>
              </a:rPr>
              <a:t>hrabství</a:t>
            </a:r>
            <a:r>
              <a:rPr lang="cs-CZ" sz="2400" dirty="0" smtClean="0"/>
              <a:t>, v pohraničí byly zřizovány </a:t>
            </a:r>
            <a:r>
              <a:rPr lang="cs-CZ" sz="2400" dirty="0" smtClean="0">
                <a:solidFill>
                  <a:srgbClr val="C00000"/>
                </a:solidFill>
              </a:rPr>
              <a:t>marky </a:t>
            </a:r>
            <a:r>
              <a:rPr lang="cs-CZ" sz="2400" dirty="0" smtClean="0"/>
              <a:t>v čele s markrabími</a:t>
            </a:r>
          </a:p>
          <a:p>
            <a:r>
              <a:rPr lang="cs-CZ" sz="2400" dirty="0" smtClean="0"/>
              <a:t>střediskem správy byly královské dvorce s palácem a statky rozmístěné po celé říši, ty císař objížděl, vybíral daně a poplatky a oblasti vyjídal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0833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Karel Veliký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435280" cy="46161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říše </a:t>
            </a:r>
            <a:r>
              <a:rPr lang="cs-CZ" sz="2400" dirty="0" smtClean="0">
                <a:solidFill>
                  <a:srgbClr val="C00000"/>
                </a:solidFill>
              </a:rPr>
              <a:t>neměla hlavní město</a:t>
            </a:r>
            <a:r>
              <a:rPr lang="cs-CZ" sz="2400" dirty="0" smtClean="0"/>
              <a:t>, ale císař pobýval nejraději v Cáchách</a:t>
            </a:r>
          </a:p>
          <a:p>
            <a:r>
              <a:rPr lang="cs-CZ" sz="2400" dirty="0" smtClean="0"/>
              <a:t>v cášské katedrále Panny Marie, kterou sám založil, je také pohřben</a:t>
            </a:r>
          </a:p>
          <a:p>
            <a:r>
              <a:rPr lang="cs-CZ" sz="2400" dirty="0" smtClean="0"/>
              <a:t>po jeho smrti v roce </a:t>
            </a:r>
            <a:r>
              <a:rPr lang="cs-CZ" sz="2400" dirty="0" smtClean="0">
                <a:solidFill>
                  <a:srgbClr val="C00000"/>
                </a:solidFill>
              </a:rPr>
              <a:t>843 si Verdunskou smlouvou </a:t>
            </a:r>
            <a:r>
              <a:rPr lang="cs-CZ" sz="2400" dirty="0" smtClean="0"/>
              <a:t>rozdělili jeho 3 synové říši</a:t>
            </a:r>
          </a:p>
          <a:p>
            <a:r>
              <a:rPr lang="cs-CZ" sz="2400" dirty="0" smtClean="0"/>
              <a:t>snažil se obnovit kulturu a vzdělanost římské říše, jeho doba je zvána </a:t>
            </a:r>
            <a:r>
              <a:rPr lang="cs-CZ" sz="2400" dirty="0" smtClean="0">
                <a:solidFill>
                  <a:srgbClr val="C00000"/>
                </a:solidFill>
              </a:rPr>
              <a:t>karolinskou renesancí</a:t>
            </a:r>
          </a:p>
          <a:p>
            <a:r>
              <a:rPr lang="cs-CZ" sz="2400" dirty="0" smtClean="0"/>
              <a:t>nechal budovat kostely, kláštery, zřizoval katedrální školy, povolal vzdělance z Anglie, Itálie a Španělska (mnich </a:t>
            </a:r>
            <a:r>
              <a:rPr lang="cs-CZ" sz="2400" dirty="0" err="1" smtClean="0"/>
              <a:t>Alkuin</a:t>
            </a:r>
            <a:r>
              <a:rPr lang="cs-CZ" sz="2400" dirty="0" smtClean="0"/>
              <a:t> z Yorku)</a:t>
            </a:r>
          </a:p>
          <a:p>
            <a:r>
              <a:rPr lang="cs-CZ" sz="2400" dirty="0" smtClean="0"/>
              <a:t>na podnět Fridricha I. Barbarossy byl 1176 </a:t>
            </a:r>
            <a:r>
              <a:rPr lang="cs-CZ" sz="2400" dirty="0" smtClean="0">
                <a:solidFill>
                  <a:srgbClr val="C00000"/>
                </a:solidFill>
              </a:rPr>
              <a:t>svatořečen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180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Katedrála v Cáchách</a:t>
            </a:r>
            <a:endParaRPr lang="cs-CZ" sz="4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1910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92227"/>
            <a:ext cx="41910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9769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Verdunská smlouva – rozdělení říše</a:t>
            </a:r>
            <a:endParaRPr lang="cs-CZ" sz="4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6"/>
            <a:ext cx="62865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6697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Ota I. Veliký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saský vévoda, východofrancký král, král italský 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první </a:t>
            </a:r>
            <a:r>
              <a:rPr lang="cs-CZ" sz="2400" dirty="0" smtClean="0">
                <a:solidFill>
                  <a:srgbClr val="C00000"/>
                </a:solidFill>
              </a:rPr>
              <a:t>císař Svaté říše římské</a:t>
            </a:r>
          </a:p>
          <a:p>
            <a:r>
              <a:rPr lang="cs-CZ" sz="2400" dirty="0" smtClean="0"/>
              <a:t>byl synem Jindřicha Ptáčníka, od nástupu na trůn se cítil být následovníkem Karla Velikého, jehož přímí dědicové 911 vymřeli</a:t>
            </a:r>
          </a:p>
          <a:p>
            <a:r>
              <a:rPr lang="cs-CZ" sz="2400" dirty="0" smtClean="0"/>
              <a:t>chtěl panovat nad církví, ale o církevní hodnostáře se zároveň opíral</a:t>
            </a:r>
          </a:p>
          <a:p>
            <a:r>
              <a:rPr lang="cs-CZ" sz="2400" dirty="0" smtClean="0"/>
              <a:t>byl velmi </a:t>
            </a:r>
            <a:r>
              <a:rPr lang="cs-CZ" sz="2400" dirty="0" smtClean="0"/>
              <a:t>bohatý</a:t>
            </a:r>
            <a:r>
              <a:rPr lang="cs-CZ" sz="2400" dirty="0" smtClean="0"/>
              <a:t>, podařilo se mu objevit velké zásoby stříbra</a:t>
            </a:r>
          </a:p>
          <a:p>
            <a:r>
              <a:rPr lang="cs-CZ" sz="2400" dirty="0" smtClean="0"/>
              <a:t>na počátku vlády se musel vyrovnat s několika revoltami místních panovníků i příbuzných </a:t>
            </a:r>
            <a:endParaRPr lang="cs-CZ" sz="24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943100" cy="1840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1368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Ota I. Veliký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aby předešel dalším povstáním, jmenoval do čela vévodství své příbuzné</a:t>
            </a:r>
          </a:p>
          <a:p>
            <a:r>
              <a:rPr lang="cs-CZ" sz="2400" dirty="0" smtClean="0"/>
              <a:t>oženil se s Adelaidou, vdovou po posledních 3 italských králích</a:t>
            </a:r>
          </a:p>
          <a:p>
            <a:r>
              <a:rPr lang="cs-CZ" sz="2400" dirty="0" smtClean="0"/>
              <a:t>vedl spory s Boleslavem I., jenž byl nakonec roku 950 donucen </a:t>
            </a:r>
            <a:r>
              <a:rPr lang="cs-CZ" sz="2400" dirty="0" smtClean="0">
                <a:solidFill>
                  <a:srgbClr val="C00000"/>
                </a:solidFill>
              </a:rPr>
              <a:t>uznat Otovu svrchovanost</a:t>
            </a:r>
          </a:p>
          <a:p>
            <a:r>
              <a:rPr lang="cs-CZ" sz="2400" dirty="0" smtClean="0"/>
              <a:t>10. srpna </a:t>
            </a:r>
            <a:r>
              <a:rPr lang="cs-CZ" sz="2400" dirty="0" smtClean="0">
                <a:solidFill>
                  <a:srgbClr val="C00000"/>
                </a:solidFill>
              </a:rPr>
              <a:t>955 porazil Maďary v bitvě na Lechu </a:t>
            </a:r>
            <a:r>
              <a:rPr lang="cs-CZ" sz="2400" dirty="0" smtClean="0"/>
              <a:t>u Augsburgu</a:t>
            </a:r>
          </a:p>
          <a:p>
            <a:r>
              <a:rPr lang="cs-CZ" sz="2400" dirty="0" smtClean="0"/>
              <a:t>v roce </a:t>
            </a:r>
            <a:r>
              <a:rPr lang="cs-CZ" sz="2400" dirty="0" smtClean="0">
                <a:solidFill>
                  <a:srgbClr val="C00000"/>
                </a:solidFill>
              </a:rPr>
              <a:t>962</a:t>
            </a:r>
            <a:r>
              <a:rPr lang="cs-CZ" sz="2400" dirty="0" smtClean="0"/>
              <a:t> vedl úspěšnou výpravu do Itálie, při níž vyplenil bohatá severoitalská města, nechal se zde také </a:t>
            </a:r>
            <a:r>
              <a:rPr lang="cs-CZ" sz="2400" dirty="0" smtClean="0">
                <a:solidFill>
                  <a:srgbClr val="C00000"/>
                </a:solidFill>
              </a:rPr>
              <a:t>korunovat</a:t>
            </a:r>
            <a:r>
              <a:rPr lang="cs-CZ" sz="2400" dirty="0" smtClean="0"/>
              <a:t> císařem, čímž nastolil tradici římských korunovací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2221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Opakovací otázky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Jaký národ způsobil stěhování národů?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víš o </a:t>
            </a:r>
            <a:r>
              <a:rPr lang="cs-CZ" sz="2400" dirty="0" err="1" smtClean="0"/>
              <a:t>Atillovi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založil franckou říši?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Jmenuj 3 důležité činy Justiniána.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je karolinská renesance? S jakým panovníkem je spojena?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Kdy a čím se rozdělila Francká říše?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založil Svatou říši římskou? Co o tomto panovníkovi víš?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3903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4548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619078"/>
              </p:ext>
            </p:extLst>
          </p:nvPr>
        </p:nvGraphicFramePr>
        <p:xfrm>
          <a:off x="1187624" y="1556792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26.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Tvůrci nové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 –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raný středověk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Atilla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Chlodvík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Justinián, Karel Veliký, Ota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896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822255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</a:t>
                      </a:r>
                      <a:r>
                        <a:rPr lang="cs-CZ" sz="1400" baseline="0" dirty="0" smtClean="0"/>
                        <a:t>7. </a:t>
                      </a:r>
                      <a:r>
                        <a:rPr lang="cs-CZ" sz="1400" baseline="0" dirty="0" smtClean="0"/>
                        <a:t>ročník. Časová dotace cca </a:t>
                      </a:r>
                      <a:r>
                        <a:rPr lang="cs-CZ" sz="1400" baseline="0" dirty="0" smtClean="0"/>
                        <a:t>40 </a:t>
                      </a:r>
                      <a:r>
                        <a:rPr lang="cs-CZ" sz="1400" baseline="0" dirty="0" smtClean="0"/>
                        <a:t>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13853"/>
              </p:ext>
            </p:extLst>
          </p:nvPr>
        </p:nvGraphicFramePr>
        <p:xfrm>
          <a:off x="827584" y="2060849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POUŽITÉ  ZDROJE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Vlastní tvorba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http://cs.wikipedia.org/wiki/Soubor:Atilla_fl%C3%A9au_de_dieu.jpg</a:t>
                      </a: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http://leccos.com/pics/pic/stehovani_narodu-_mapa.jpg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http://upload.wikimedia.org/wikipedia/commons/c/cc/Portrait_Roi_de_france_Clovis.jpg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http://www.prvnia.xf.cz/nitra/chlodvik_mapa2.JPG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http://www.arkeo3d.com/byzantium1200/images/justinian.jpg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http://upload.wikimedia.org/wikipedia/commons/4/4a/Aya_sofya.jpg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http://upload.wikimedia.org/wikipedia/commons/3/37/Byzanc_za_Justini%C3%A1na.png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http://files.iob.webnode.cz/200000025-53cdb55c17/A01_CharlemagneBust_psd_2.jpg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http://www.iereus.wz.cz/obr_pamatky/aachendom_celek.jpg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http://static.urbarama.com/photos/original/744.jpg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http://dejiny-stredoveku.bloger.cz/obrazky/dejiny-stredoveku.bloger.cz/ver.png</a:t>
                      </a:r>
                      <a:r>
                        <a:rPr lang="cs-CZ" sz="11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http://upload.wikimedia.org/wikipedia/commons/thumb/9/9f/Ota1_kronika.jpg/170px-Ota1_kronika.jpg</a:t>
                      </a:r>
                      <a:endParaRPr lang="cs-CZ" sz="11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smtClean="0"/>
                        <a:t>otevřená </a:t>
                      </a:r>
                      <a:r>
                        <a:rPr lang="cs-CZ" sz="1100" baseline="0" dirty="0" smtClean="0"/>
                        <a:t>galerie </a:t>
                      </a:r>
                      <a:r>
                        <a:rPr lang="cs-CZ" sz="1100" baseline="0" dirty="0" smtClean="0">
                          <a:hlinkClick r:id="rId14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811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acro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1307</Words>
  <Application>Microsoft Office PowerPoint</Application>
  <PresentationFormat>Předvádění na obrazovce (4:3)</PresentationFormat>
  <Paragraphs>144</Paragraphs>
  <Slides>24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Macro</vt:lpstr>
      <vt:lpstr>Prezentace aplikace PowerPoint</vt:lpstr>
      <vt:lpstr>Tvůrci nové Evropy</vt:lpstr>
      <vt:lpstr>Atilla</vt:lpstr>
      <vt:lpstr>Atilla</vt:lpstr>
      <vt:lpstr>Atilla</vt:lpstr>
      <vt:lpstr>Stěhování národů</vt:lpstr>
      <vt:lpstr>Chlodvík I.</vt:lpstr>
      <vt:lpstr>Chlodvík I.</vt:lpstr>
      <vt:lpstr>Evropa v době Chlodvíkově</vt:lpstr>
      <vt:lpstr>Justinián I.</vt:lpstr>
      <vt:lpstr>Justinián I.</vt:lpstr>
      <vt:lpstr>Justinián I.</vt:lpstr>
      <vt:lpstr>Chrám Hagia Sofia</vt:lpstr>
      <vt:lpstr>Justiniánovy výboje</vt:lpstr>
      <vt:lpstr>Karel Veliký</vt:lpstr>
      <vt:lpstr>Karel Veliký</vt:lpstr>
      <vt:lpstr>Karel Veliký</vt:lpstr>
      <vt:lpstr>Katedrála v Cáchách</vt:lpstr>
      <vt:lpstr>Verdunská smlouva – rozdělení říše</vt:lpstr>
      <vt:lpstr>Ota I. Veliký</vt:lpstr>
      <vt:lpstr>Ota I. Veliký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29</cp:revision>
  <dcterms:created xsi:type="dcterms:W3CDTF">2012-11-27T09:51:57Z</dcterms:created>
  <dcterms:modified xsi:type="dcterms:W3CDTF">2012-11-28T08:46:55Z</dcterms:modified>
</cp:coreProperties>
</file>