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24"/>
  </p:notesMasterIdLst>
  <p:sldIdLst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7" r:id="rId22"/>
    <p:sldId id="278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8" d="100"/>
          <a:sy n="68" d="100"/>
        </p:scale>
        <p:origin x="-1446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viewProps" Target="view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4E16E0-F307-4356-AD18-FA918696E212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00C16A8-6F81-4A3E-9D41-680646148E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04769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C17731-F0A4-4261-A20A-BAC5C099A900}" type="slidenum">
              <a:rPr lang="cs-CZ" smtClean="0"/>
              <a:t>20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56636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B17807-33A5-4641-B4E7-945A36CA5992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BFA80-458E-4F62-AEB9-0FFEDB7C1B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44800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B17807-33A5-4641-B4E7-945A36CA5992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BFA80-458E-4F62-AEB9-0FFEDB7C1B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22293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B17807-33A5-4641-B4E7-945A36CA5992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BFA80-458E-4F62-AEB9-0FFEDB7C1B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36845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B17807-33A5-4641-B4E7-945A36CA5992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BFA80-458E-4F62-AEB9-0FFEDB7C1B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26942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B17807-33A5-4641-B4E7-945A36CA5992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BFA80-458E-4F62-AEB9-0FFEDB7C1B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09036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B17807-33A5-4641-B4E7-945A36CA5992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BFA80-458E-4F62-AEB9-0FFEDB7C1B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27640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B17807-33A5-4641-B4E7-945A36CA5992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BFA80-458E-4F62-AEB9-0FFEDB7C1B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19520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B17807-33A5-4641-B4E7-945A36CA5992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BFA80-458E-4F62-AEB9-0FFEDB7C1B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26572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B17807-33A5-4641-B4E7-945A36CA5992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BFA80-458E-4F62-AEB9-0FFEDB7C1B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20612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B17807-33A5-4641-B4E7-945A36CA5992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BFA80-458E-4F62-AEB9-0FFEDB7C1B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53228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B17807-33A5-4641-B4E7-945A36CA5992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BFA80-458E-4F62-AEB9-0FFEDB7C1B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32084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B17807-33A5-4641-B4E7-945A36CA5992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BFA80-458E-4F62-AEB9-0FFEDB7C1B5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B17807-33A5-4641-B4E7-945A36CA5992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BFA80-458E-4F62-AEB9-0FFEDB7C1B5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B17807-33A5-4641-B4E7-945A36CA5992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BFA80-458E-4F62-AEB9-0FFEDB7C1B5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B17807-33A5-4641-B4E7-945A36CA5992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BFA80-458E-4F62-AEB9-0FFEDB7C1B5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B17807-33A5-4641-B4E7-945A36CA5992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BFA80-458E-4F62-AEB9-0FFEDB7C1B5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B17807-33A5-4641-B4E7-945A36CA5992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BFA80-458E-4F62-AEB9-0FFEDB7C1B5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B17807-33A5-4641-B4E7-945A36CA5992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BFA80-458E-4F62-AEB9-0FFEDB7C1B5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B17807-33A5-4641-B4E7-945A36CA5992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BFA80-458E-4F62-AEB9-0FFEDB7C1B5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B17807-33A5-4641-B4E7-945A36CA5992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BFA80-458E-4F62-AEB9-0FFEDB7C1B57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B17807-33A5-4641-B4E7-945A36CA5992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BFA80-458E-4F62-AEB9-0FFEDB7C1B5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B17807-33A5-4641-B4E7-945A36CA5992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BFA80-458E-4F62-AEB9-0FFEDB7C1B5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B17807-33A5-4641-B4E7-945A36CA5992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DBFA80-458E-4F62-AEB9-0FFEDB7C1B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68777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B17807-33A5-4641-B4E7-945A36CA5992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DBFA80-458E-4F62-AEB9-0FFEDB7C1B57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d/df/Calixtus_II.jpg/100px-Calixtus_II.jpg" TargetMode="External"/><Relationship Id="rId3" Type="http://schemas.openxmlformats.org/officeDocument/2006/relationships/hyperlink" Target="http://www.maticevelehradska.cz/Resources/Image/Pohled-na-Monte-Cassino.jpg" TargetMode="External"/><Relationship Id="rId7" Type="http://schemas.openxmlformats.org/officeDocument/2006/relationships/hyperlink" Target="http://nd02.jxs.cz/056/793/9fca565ee8_56987305_o2.jpg" TargetMode="External"/><Relationship Id="rId2" Type="http://schemas.openxmlformats.org/officeDocument/2006/relationships/hyperlink" Target="http://img.signaly.cz/blogy/p/r/okopminzr.signaly.cz/2008-10-25-492px-Fra_Angelico_031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nd04.jxs.cz/879/354/ee40eca0f0_70655555_o2.jpg" TargetMode="External"/><Relationship Id="rId5" Type="http://schemas.openxmlformats.org/officeDocument/2006/relationships/hyperlink" Target="http://t2.gstatic.com/images?q=tbn:ANd9GcSlrKNZyQbtZBpMyvOha-J9RRDykJjIky_RXf8I8WO4koDAnFzO7Q" TargetMode="External"/><Relationship Id="rId10" Type="http://schemas.openxmlformats.org/officeDocument/2006/relationships/hyperlink" Target="http://www.office.microsoft.com/" TargetMode="External"/><Relationship Id="rId4" Type="http://schemas.openxmlformats.org/officeDocument/2006/relationships/hyperlink" Target="http://www.cestypozemi.estranky.cz/fotoalbum/neapolsky-zaliv/klaster-monte-cassino-3--italie.-.html" TargetMode="External"/><Relationship Id="rId9" Type="http://schemas.openxmlformats.org/officeDocument/2006/relationships/hyperlink" Target="http://www.frantiskani.sk/aktivity_ekologia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571500" y="908721"/>
            <a:ext cx="7929563" cy="5449218"/>
          </a:xfrm>
        </p:spPr>
        <p:txBody>
          <a:bodyPr/>
          <a:lstStyle/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Autor:  Mgr. Lenka Kudrnová</a:t>
            </a: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Název: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VY_32_INOVACE_04_B</a:t>
            </a:r>
            <a:r>
              <a:rPr lang="cs-CZ" sz="2800" dirty="0" smtClean="0">
                <a:solidFill>
                  <a:schemeClr val="tx1"/>
                </a:solidFill>
                <a:latin typeface="Arial" charset="0"/>
              </a:rPr>
              <a:t>_12 Osobnosti z řad církve </a:t>
            </a: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Téma: Dějepis 7. ročník </a:t>
            </a:r>
            <a:r>
              <a:rPr lang="cs-CZ" sz="2800" dirty="0">
                <a:solidFill>
                  <a:schemeClr val="tx1"/>
                </a:solidFill>
              </a:rPr>
              <a:t> </a:t>
            </a:r>
            <a:endParaRPr lang="cs-CZ" sz="2800" dirty="0" smtClean="0">
              <a:solidFill>
                <a:schemeClr val="tx1"/>
              </a:solidFill>
            </a:endParaRP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Číslo projektu: CZ.1.07/1.4.00/21.2131</a:t>
            </a:r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756080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Osobnosti z řad církve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r"/>
            <a:r>
              <a:rPr lang="cs-CZ" sz="2400" dirty="0" smtClean="0"/>
              <a:t>Mgr. Lenka Kudrnová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4786742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332656"/>
            <a:ext cx="7125113" cy="924475"/>
          </a:xfrm>
        </p:spPr>
        <p:txBody>
          <a:bodyPr/>
          <a:lstStyle/>
          <a:p>
            <a:pPr algn="ctr"/>
            <a:r>
              <a:rPr lang="cs-CZ" dirty="0" smtClean="0"/>
              <a:t>Benedikt z </a:t>
            </a:r>
            <a:r>
              <a:rPr lang="cs-CZ" dirty="0" err="1" smtClean="0"/>
              <a:t>Nursie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2" y="1508234"/>
            <a:ext cx="7450989" cy="4729077"/>
          </a:xfrm>
        </p:spPr>
        <p:txBody>
          <a:bodyPr>
            <a:normAutofit/>
          </a:bodyPr>
          <a:lstStyle/>
          <a:p>
            <a:r>
              <a:rPr lang="cs-CZ" sz="2400" dirty="0" smtClean="0"/>
              <a:t>katolický mnich žijící v 5. a 6.</a:t>
            </a:r>
          </a:p>
          <a:p>
            <a:pPr marL="0" indent="0">
              <a:buNone/>
            </a:pPr>
            <a:r>
              <a:rPr lang="cs-CZ" sz="2400" dirty="0" smtClean="0"/>
              <a:t> století</a:t>
            </a:r>
          </a:p>
          <a:p>
            <a:r>
              <a:rPr lang="cs-CZ" sz="2400" dirty="0" smtClean="0"/>
              <a:t>zakladatel </a:t>
            </a:r>
            <a:r>
              <a:rPr lang="cs-CZ" sz="2400" dirty="0" smtClean="0">
                <a:solidFill>
                  <a:srgbClr val="C00000"/>
                </a:solidFill>
              </a:rPr>
              <a:t>západního mnišství</a:t>
            </a:r>
          </a:p>
          <a:p>
            <a:r>
              <a:rPr lang="cs-CZ" sz="2400" dirty="0" smtClean="0"/>
              <a:t>v roce 529 založil </a:t>
            </a:r>
            <a:r>
              <a:rPr lang="cs-CZ" sz="2400" dirty="0" smtClean="0">
                <a:solidFill>
                  <a:srgbClr val="C00000"/>
                </a:solidFill>
              </a:rPr>
              <a:t>klášter na Monte </a:t>
            </a:r>
            <a:r>
              <a:rPr lang="cs-CZ" sz="2400" dirty="0" err="1" smtClean="0">
                <a:solidFill>
                  <a:srgbClr val="C00000"/>
                </a:solidFill>
              </a:rPr>
              <a:t>Cassinu</a:t>
            </a:r>
            <a:endParaRPr lang="cs-CZ" sz="2400" dirty="0" smtClean="0">
              <a:solidFill>
                <a:srgbClr val="C00000"/>
              </a:solidFill>
            </a:endParaRPr>
          </a:p>
          <a:p>
            <a:r>
              <a:rPr lang="cs-CZ" sz="2400" dirty="0" smtClean="0"/>
              <a:t>pro své mnichy sepsal Řeholi – 73 pravidel života v klášteře</a:t>
            </a:r>
          </a:p>
          <a:p>
            <a:r>
              <a:rPr lang="cs-CZ" sz="2400" dirty="0" smtClean="0"/>
              <a:t>brzy se rozšířila po celé Evropě ( do Čech v 11. století)</a:t>
            </a:r>
          </a:p>
          <a:p>
            <a:r>
              <a:rPr lang="cs-CZ" sz="2400" dirty="0" smtClean="0"/>
              <a:t>v 1220 byl prohlášen za svatého, 1964 byl </a:t>
            </a:r>
            <a:r>
              <a:rPr lang="cs-CZ" sz="2400" dirty="0" smtClean="0">
                <a:solidFill>
                  <a:srgbClr val="C00000"/>
                </a:solidFill>
              </a:rPr>
              <a:t>ustanoven patronem Evropy</a:t>
            </a:r>
          </a:p>
          <a:p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16632"/>
            <a:ext cx="2286000" cy="27832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124445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Řehole svatého Benedikta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2" y="1484785"/>
            <a:ext cx="7595005" cy="4608512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/>
              <a:t>obsahuje </a:t>
            </a:r>
            <a:r>
              <a:rPr lang="cs-CZ" sz="2400" dirty="0" smtClean="0">
                <a:solidFill>
                  <a:srgbClr val="C00000"/>
                </a:solidFill>
              </a:rPr>
              <a:t>návod</a:t>
            </a:r>
            <a:r>
              <a:rPr lang="cs-CZ" sz="2400" dirty="0" smtClean="0"/>
              <a:t>, jak by měli řeholníci žít a chovat se ve společenství mnichů</a:t>
            </a:r>
          </a:p>
          <a:p>
            <a:r>
              <a:rPr lang="cs-CZ" sz="2400" dirty="0" smtClean="0"/>
              <a:t>názorově vychází ze starších řeholí</a:t>
            </a:r>
          </a:p>
          <a:p>
            <a:r>
              <a:rPr lang="cs-CZ" sz="2400" dirty="0" smtClean="0"/>
              <a:t>první část se zabývá duchovní naukou, v části druhé jsou shrnuty praktická opatření</a:t>
            </a:r>
          </a:p>
          <a:p>
            <a:r>
              <a:rPr lang="cs-CZ" sz="2400" dirty="0" smtClean="0"/>
              <a:t>tři hlavní nařízení – </a:t>
            </a:r>
            <a:r>
              <a:rPr lang="cs-CZ" sz="2400" dirty="0" smtClean="0">
                <a:solidFill>
                  <a:srgbClr val="C00000"/>
                </a:solidFill>
              </a:rPr>
              <a:t>poslušnost, mlčení a pokora</a:t>
            </a:r>
          </a:p>
          <a:p>
            <a:r>
              <a:rPr lang="cs-CZ" sz="2400" dirty="0" smtClean="0"/>
              <a:t>ustanovení o volbě převora, pravidla o přijímání nových členů, udržování pořádku, nařízení o jídle, spánku, práci a modlitbě o vztazích s okolím apod.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5849496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Řehole svatého Benedikta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den je rozdělen na kratší úseky jednotlivými modlitbami, 3 hodiny jsou věnovány četbě a 7 hodin práci</a:t>
            </a:r>
          </a:p>
          <a:p>
            <a:r>
              <a:rPr lang="cs-CZ" sz="2400" dirty="0" smtClean="0"/>
              <a:t>spánku je věnováno v zimě 8 a v létě 6 hodin</a:t>
            </a:r>
          </a:p>
          <a:p>
            <a:r>
              <a:rPr lang="cs-CZ" sz="2400" dirty="0" smtClean="0"/>
              <a:t>mniši </a:t>
            </a:r>
            <a:r>
              <a:rPr lang="cs-CZ" sz="2400" dirty="0" smtClean="0">
                <a:solidFill>
                  <a:srgbClr val="C00000"/>
                </a:solidFill>
              </a:rPr>
              <a:t>nesmí opustit</a:t>
            </a:r>
            <a:r>
              <a:rPr lang="cs-CZ" sz="2400" dirty="0" smtClean="0"/>
              <a:t> předem vymezený </a:t>
            </a:r>
            <a:r>
              <a:rPr lang="cs-CZ" sz="2400" dirty="0" smtClean="0">
                <a:solidFill>
                  <a:srgbClr val="C00000"/>
                </a:solidFill>
              </a:rPr>
              <a:t>prostor kláštera</a:t>
            </a:r>
          </a:p>
          <a:p>
            <a:r>
              <a:rPr lang="cs-CZ" sz="2400" dirty="0" smtClean="0"/>
              <a:t>po roce tzv. noviciátu je čekatel připuštěn k řeholnímu slibu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4547956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Klášter v Monte </a:t>
            </a:r>
            <a:r>
              <a:rPr lang="cs-CZ" dirty="0" err="1" smtClean="0"/>
              <a:t>Cassinu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07"/>
          <a:stretch/>
        </p:blipFill>
        <p:spPr bwMode="auto">
          <a:xfrm>
            <a:off x="541820" y="1623188"/>
            <a:ext cx="4044568" cy="28969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86" t="3531" r="3864" b="4473"/>
          <a:stretch/>
        </p:blipFill>
        <p:spPr bwMode="auto">
          <a:xfrm>
            <a:off x="4571999" y="2984238"/>
            <a:ext cx="4059382" cy="30757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684241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Michael </a:t>
            </a:r>
            <a:r>
              <a:rPr lang="cs-CZ" dirty="0" err="1" smtClean="0"/>
              <a:t>Kerullarios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5938821" cy="4501959"/>
          </a:xfrm>
        </p:spPr>
        <p:txBody>
          <a:bodyPr anchor="t">
            <a:normAutofit lnSpcReduction="10000"/>
          </a:bodyPr>
          <a:lstStyle/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sz="2400" dirty="0" smtClean="0"/>
              <a:t>jeden z nejvýznamnějších konstantinopolských </a:t>
            </a:r>
            <a:r>
              <a:rPr lang="cs-CZ" sz="2400" dirty="0" smtClean="0">
                <a:solidFill>
                  <a:srgbClr val="C00000"/>
                </a:solidFill>
              </a:rPr>
              <a:t>patriarchů</a:t>
            </a:r>
          </a:p>
          <a:p>
            <a:pPr>
              <a:lnSpc>
                <a:spcPct val="110000"/>
              </a:lnSpc>
            </a:pPr>
            <a:r>
              <a:rPr lang="cs-CZ" sz="2400" dirty="0"/>
              <a:t>žil v 11. století, vyvolal </a:t>
            </a:r>
            <a:r>
              <a:rPr lang="cs-CZ" sz="2400" dirty="0" smtClean="0">
                <a:solidFill>
                  <a:srgbClr val="C00000"/>
                </a:solidFill>
              </a:rPr>
              <a:t>církevní </a:t>
            </a:r>
            <a:r>
              <a:rPr lang="cs-CZ" sz="2400" dirty="0">
                <a:solidFill>
                  <a:srgbClr val="C00000"/>
                </a:solidFill>
              </a:rPr>
              <a:t>rozkol, který skončil odtržením východní a západní církve </a:t>
            </a:r>
            <a:r>
              <a:rPr lang="cs-CZ" sz="2400" dirty="0"/>
              <a:t>(1054)</a:t>
            </a:r>
          </a:p>
          <a:p>
            <a:pPr>
              <a:lnSpc>
                <a:spcPct val="110000"/>
              </a:lnSpc>
            </a:pPr>
            <a:r>
              <a:rPr lang="cs-CZ" sz="2400" dirty="0" smtClean="0"/>
              <a:t>původně byl úředníkem, účastnil se spiknutí proti císaři a ten ho dal zavřít do kláštera jako mnicha</a:t>
            </a:r>
          </a:p>
          <a:p>
            <a:pPr>
              <a:lnSpc>
                <a:spcPct val="110000"/>
              </a:lnSpc>
            </a:pPr>
            <a:r>
              <a:rPr lang="cs-CZ" sz="2400" dirty="0" smtClean="0"/>
              <a:t>pozdější císař, Michaelův druh ve vyhnanství, jej učinil patriarchou </a:t>
            </a:r>
          </a:p>
          <a:p>
            <a:endParaRPr lang="cs-CZ" sz="24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88640"/>
            <a:ext cx="1866900" cy="2695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013990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Michael </a:t>
            </a:r>
            <a:r>
              <a:rPr lang="cs-CZ" dirty="0" err="1"/>
              <a:t>Kerullarios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usiloval o </a:t>
            </a:r>
            <a:r>
              <a:rPr lang="cs-CZ" sz="2400" dirty="0" smtClean="0">
                <a:solidFill>
                  <a:srgbClr val="C00000"/>
                </a:solidFill>
              </a:rPr>
              <a:t>nezávislost církve na světské moci</a:t>
            </a:r>
          </a:p>
          <a:p>
            <a:r>
              <a:rPr lang="cs-CZ" sz="2400" dirty="0" smtClean="0"/>
              <a:t>roztržku s papežem způsobilo uzavření 2 latinských kostelů v Konstantinopoli, čímž vyvolal diskusi o odlišnosti obou církví</a:t>
            </a:r>
          </a:p>
          <a:p>
            <a:r>
              <a:rPr lang="cs-CZ" sz="2400" dirty="0" smtClean="0"/>
              <a:t>1054 přijelo do Konstantinopole papežské poselstvo, Michael je neuznal za hodnověrné a odmítl s nimi jednat, papežův list prohlásil za podvrh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177860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Michael </a:t>
            </a:r>
            <a:r>
              <a:rPr lang="cs-CZ" dirty="0" err="1"/>
              <a:t>Kerullarios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807361"/>
            <a:ext cx="8568951" cy="4717983"/>
          </a:xfrm>
        </p:spPr>
        <p:txBody>
          <a:bodyPr>
            <a:normAutofit/>
          </a:bodyPr>
          <a:lstStyle/>
          <a:p>
            <a:r>
              <a:rPr lang="cs-CZ" sz="2400" dirty="0" smtClean="0"/>
              <a:t>vyslanci zanechali tedy papežskou bulu na oltáři chrámu </a:t>
            </a:r>
            <a:r>
              <a:rPr lang="cs-CZ" sz="2400" dirty="0" err="1" smtClean="0"/>
              <a:t>Hagia</a:t>
            </a:r>
            <a:r>
              <a:rPr lang="cs-CZ" sz="2400" dirty="0" smtClean="0"/>
              <a:t> Sofia a vrátili se do Říma</a:t>
            </a:r>
          </a:p>
          <a:p>
            <a:r>
              <a:rPr lang="cs-CZ" sz="2400" dirty="0" smtClean="0"/>
              <a:t>tato bula ostře kritizovala východní církev na základě nepravdivých tvrzení a </a:t>
            </a:r>
            <a:r>
              <a:rPr lang="cs-CZ" sz="2400" dirty="0" smtClean="0">
                <a:solidFill>
                  <a:srgbClr val="C00000"/>
                </a:solidFill>
              </a:rPr>
              <a:t>exkomunikovala patriarchu a jeho stoupence</a:t>
            </a:r>
          </a:p>
          <a:p>
            <a:r>
              <a:rPr lang="cs-CZ" sz="2400" dirty="0" smtClean="0"/>
              <a:t>lid se postavil na patriarchovu </a:t>
            </a:r>
            <a:r>
              <a:rPr lang="cs-CZ" sz="2400" dirty="0"/>
              <a:t>s</a:t>
            </a:r>
            <a:r>
              <a:rPr lang="cs-CZ" sz="2400" dirty="0" smtClean="0"/>
              <a:t>tranu</a:t>
            </a:r>
            <a:r>
              <a:rPr lang="cs-CZ" sz="2400" dirty="0" smtClean="0"/>
              <a:t>, spálil bulu a exkomunikoval papežské vyslance</a:t>
            </a:r>
          </a:p>
          <a:p>
            <a:r>
              <a:rPr lang="cs-CZ" sz="2400" dirty="0" smtClean="0"/>
              <a:t>tento rozkol mezi církvemi se ukázal být definitivním, patriarcha zemřel o několik let později ve vyhnanství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0545616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672" y="132409"/>
            <a:ext cx="7125113" cy="924475"/>
          </a:xfrm>
        </p:spPr>
        <p:txBody>
          <a:bodyPr/>
          <a:lstStyle/>
          <a:p>
            <a:pPr algn="ctr"/>
            <a:r>
              <a:rPr lang="cs-CZ" dirty="0" smtClean="0"/>
              <a:t>Řehoř VII.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6082837" cy="4789991"/>
          </a:xfrm>
        </p:spPr>
        <p:txBody>
          <a:bodyPr>
            <a:no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papež konce 11. století</a:t>
            </a:r>
            <a:r>
              <a:rPr lang="cs-CZ" sz="2400" dirty="0" smtClean="0"/>
              <a:t>, původním jménem </a:t>
            </a:r>
            <a:r>
              <a:rPr lang="cs-CZ" sz="2400" dirty="0" err="1" smtClean="0"/>
              <a:t>Hildebrand</a:t>
            </a:r>
            <a:r>
              <a:rPr lang="cs-CZ" sz="2400" dirty="0" smtClean="0"/>
              <a:t> ze </a:t>
            </a:r>
            <a:r>
              <a:rPr lang="cs-CZ" sz="2400" dirty="0" err="1" smtClean="0"/>
              <a:t>Soany</a:t>
            </a:r>
            <a:endParaRPr lang="cs-CZ" sz="2400" dirty="0" smtClean="0"/>
          </a:p>
          <a:p>
            <a:r>
              <a:rPr lang="cs-CZ" sz="2400" dirty="0" smtClean="0"/>
              <a:t>papežem byl zvolen na nátlak a provoláním lidu na pohřbu papeže předchozího, což bylo v rozporu s církevním právem</a:t>
            </a:r>
          </a:p>
          <a:p>
            <a:r>
              <a:rPr lang="cs-CZ" sz="2400" dirty="0" smtClean="0"/>
              <a:t>v </a:t>
            </a:r>
            <a:r>
              <a:rPr lang="cs-CZ" sz="2400" dirty="0" smtClean="0">
                <a:solidFill>
                  <a:srgbClr val="C00000"/>
                </a:solidFill>
              </a:rPr>
              <a:t>1074</a:t>
            </a:r>
            <a:r>
              <a:rPr lang="cs-CZ" sz="2400" dirty="0" smtClean="0"/>
              <a:t> vydal bulu </a:t>
            </a:r>
            <a:r>
              <a:rPr lang="cs-CZ" sz="2400" dirty="0" err="1" smtClean="0"/>
              <a:t>Dictatus</a:t>
            </a:r>
            <a:r>
              <a:rPr lang="cs-CZ" sz="2400" dirty="0" smtClean="0"/>
              <a:t> </a:t>
            </a:r>
            <a:r>
              <a:rPr lang="cs-CZ" sz="2400" dirty="0" err="1" smtClean="0"/>
              <a:t>papae</a:t>
            </a:r>
            <a:r>
              <a:rPr lang="cs-CZ" sz="2400" dirty="0" smtClean="0"/>
              <a:t> – </a:t>
            </a:r>
            <a:r>
              <a:rPr lang="cs-CZ" sz="2400" dirty="0" smtClean="0">
                <a:solidFill>
                  <a:srgbClr val="C00000"/>
                </a:solidFill>
              </a:rPr>
              <a:t>papež</a:t>
            </a:r>
            <a:r>
              <a:rPr lang="cs-CZ" sz="2400" dirty="0" smtClean="0"/>
              <a:t> je univerzálním biskupem a </a:t>
            </a:r>
            <a:r>
              <a:rPr lang="cs-CZ" sz="2400" dirty="0" smtClean="0">
                <a:solidFill>
                  <a:srgbClr val="C00000"/>
                </a:solidFill>
              </a:rPr>
              <a:t>má právo rozhodovat ve všech věcech křesťanstva</a:t>
            </a:r>
            <a:r>
              <a:rPr lang="cs-CZ" sz="2400" dirty="0" smtClean="0"/>
              <a:t>, on smí soudit všechny, dosazovat biskupy a sesazovat císaře, církev a tedy i papež jsou </a:t>
            </a:r>
            <a:r>
              <a:rPr lang="cs-CZ" sz="2400" dirty="0" smtClean="0">
                <a:solidFill>
                  <a:srgbClr val="C00000"/>
                </a:solidFill>
              </a:rPr>
              <a:t>neomylní</a:t>
            </a:r>
          </a:p>
          <a:p>
            <a:endParaRPr lang="cs-CZ" sz="2400" dirty="0" smtClean="0"/>
          </a:p>
          <a:p>
            <a:endParaRPr lang="cs-CZ" sz="24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16632"/>
            <a:ext cx="2095500" cy="287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827551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Řehoř VII.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4501959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1075</a:t>
            </a:r>
            <a:r>
              <a:rPr lang="cs-CZ" sz="2400" dirty="0" smtClean="0"/>
              <a:t> se dostal do sporu s Jindřichem IV., který vyvrcholil </a:t>
            </a:r>
            <a:r>
              <a:rPr lang="cs-CZ" sz="2400" dirty="0" smtClean="0">
                <a:solidFill>
                  <a:srgbClr val="C00000"/>
                </a:solidFill>
              </a:rPr>
              <a:t>uvalením klatby</a:t>
            </a:r>
            <a:r>
              <a:rPr lang="cs-CZ" sz="2400" dirty="0" smtClean="0"/>
              <a:t> a zbavením císařského titulu</a:t>
            </a:r>
          </a:p>
          <a:p>
            <a:r>
              <a:rPr lang="cs-CZ" sz="2400" dirty="0" smtClean="0"/>
              <a:t>pod tlakem německé šlechty se císař vydal na </a:t>
            </a:r>
            <a:r>
              <a:rPr lang="cs-CZ" sz="2400" dirty="0" smtClean="0">
                <a:solidFill>
                  <a:srgbClr val="C00000"/>
                </a:solidFill>
              </a:rPr>
              <a:t>ponižující cestu do Canossy</a:t>
            </a:r>
            <a:r>
              <a:rPr lang="cs-CZ" sz="2400" dirty="0" smtClean="0"/>
              <a:t>, kde splnil papežovy podmínky a ten mu 1077 udělil rozhřešení</a:t>
            </a:r>
          </a:p>
          <a:p>
            <a:r>
              <a:rPr lang="cs-CZ" sz="2400" dirty="0" smtClean="0"/>
              <a:t>za nedlouho se však spor rozhořel znovu, tentokrát však Jindřich </a:t>
            </a:r>
            <a:r>
              <a:rPr lang="cs-CZ" sz="2400" dirty="0" smtClean="0">
                <a:solidFill>
                  <a:srgbClr val="C00000"/>
                </a:solidFill>
              </a:rPr>
              <a:t>nechal zvolit vzdoropapeže</a:t>
            </a:r>
            <a:r>
              <a:rPr lang="cs-CZ" sz="2400" dirty="0" smtClean="0"/>
              <a:t> a pomohl mu dobýt Řím, aby se pak nechal znovu korunovat císařem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94031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188640"/>
            <a:ext cx="7125113" cy="924475"/>
          </a:xfrm>
        </p:spPr>
        <p:txBody>
          <a:bodyPr/>
          <a:lstStyle/>
          <a:p>
            <a:pPr algn="ctr"/>
            <a:r>
              <a:rPr lang="cs-CZ" dirty="0"/>
              <a:t>Řehoř VII.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2701759"/>
          </a:xfrm>
        </p:spPr>
        <p:txBody>
          <a:bodyPr>
            <a:normAutofit/>
          </a:bodyPr>
          <a:lstStyle/>
          <a:p>
            <a:r>
              <a:rPr lang="cs-CZ" sz="2400" dirty="0" smtClean="0"/>
              <a:t>tohoto sporu využili </a:t>
            </a:r>
            <a:r>
              <a:rPr lang="cs-CZ" sz="2400" dirty="0" smtClean="0">
                <a:solidFill>
                  <a:srgbClr val="C00000"/>
                </a:solidFill>
              </a:rPr>
              <a:t>Normané</a:t>
            </a:r>
            <a:r>
              <a:rPr lang="cs-CZ" sz="2400" dirty="0" smtClean="0"/>
              <a:t>, kteří zatímco Jindřich obléhal Andělský hrad, dobyli a vyplenili Řím</a:t>
            </a:r>
          </a:p>
          <a:p>
            <a:r>
              <a:rPr lang="cs-CZ" sz="2400" dirty="0" smtClean="0"/>
              <a:t>proto i papež utíká do vyhnanství, kde brzy umírá </a:t>
            </a:r>
          </a:p>
          <a:p>
            <a:r>
              <a:rPr lang="cs-CZ" sz="2400" dirty="0" smtClean="0"/>
              <a:t>byl svatořečen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573016"/>
            <a:ext cx="3810000" cy="2447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63688" y="5085184"/>
            <a:ext cx="23834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Andělský hrad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0862431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Kalixt</a:t>
            </a:r>
            <a:r>
              <a:rPr lang="cs-CZ" dirty="0" smtClean="0"/>
              <a:t> 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5938790" cy="4645975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/>
              <a:t>spor, který se rozhořel mezi Jindřichem IV. a Řehořem VII. pojmenováváme sporem o </a:t>
            </a:r>
            <a:r>
              <a:rPr lang="cs-CZ" sz="2400" dirty="0" smtClean="0">
                <a:solidFill>
                  <a:srgbClr val="C00000"/>
                </a:solidFill>
              </a:rPr>
              <a:t>investituru </a:t>
            </a:r>
            <a:r>
              <a:rPr lang="cs-CZ" sz="2400" dirty="0" smtClean="0"/>
              <a:t>(jmenování biskupů)</a:t>
            </a:r>
          </a:p>
          <a:p>
            <a:r>
              <a:rPr lang="cs-CZ" sz="2400" dirty="0" smtClean="0"/>
              <a:t>ve skutečnosti se jedná spíše o to, kdo je mocnější (papež nebo císař)</a:t>
            </a:r>
          </a:p>
          <a:p>
            <a:r>
              <a:rPr lang="cs-CZ" sz="2400" dirty="0" smtClean="0"/>
              <a:t>celý spor byl uzavřen až </a:t>
            </a:r>
            <a:r>
              <a:rPr lang="cs-CZ" sz="2400" dirty="0" smtClean="0">
                <a:solidFill>
                  <a:srgbClr val="C00000"/>
                </a:solidFill>
              </a:rPr>
              <a:t>1122</a:t>
            </a:r>
            <a:r>
              <a:rPr lang="cs-CZ" sz="2400" dirty="0" smtClean="0"/>
              <a:t> smlouvou mezi </a:t>
            </a:r>
            <a:r>
              <a:rPr lang="cs-CZ" sz="2400" dirty="0" err="1" smtClean="0"/>
              <a:t>Kalixtem</a:t>
            </a:r>
            <a:r>
              <a:rPr lang="cs-CZ" sz="2400" dirty="0" smtClean="0"/>
              <a:t> II. a Jindřichem V. nazvanou </a:t>
            </a:r>
            <a:r>
              <a:rPr lang="cs-CZ" sz="2400" dirty="0" smtClean="0">
                <a:solidFill>
                  <a:srgbClr val="C00000"/>
                </a:solidFill>
              </a:rPr>
              <a:t>Konkordát wormský</a:t>
            </a:r>
          </a:p>
          <a:p>
            <a:r>
              <a:rPr lang="cs-CZ" sz="2400" dirty="0" smtClean="0"/>
              <a:t>byl synem burgundského hraběte Viléma (pátým)</a:t>
            </a:r>
            <a:endParaRPr lang="cs-CZ" sz="24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33" y="116608"/>
            <a:ext cx="1552575" cy="2592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218433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260648"/>
            <a:ext cx="7125113" cy="924475"/>
          </a:xfrm>
        </p:spPr>
        <p:txBody>
          <a:bodyPr/>
          <a:lstStyle/>
          <a:p>
            <a:pPr algn="ctr"/>
            <a:r>
              <a:rPr lang="cs-CZ" dirty="0" err="1"/>
              <a:t>Kalixt</a:t>
            </a:r>
            <a:r>
              <a:rPr lang="cs-CZ" dirty="0"/>
              <a:t> II.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2" y="1268761"/>
            <a:ext cx="7667013" cy="5256584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/>
              <a:t>byl příbuzným francouzského krále i Jindřicha</a:t>
            </a:r>
          </a:p>
          <a:p>
            <a:r>
              <a:rPr lang="cs-CZ" sz="2400" dirty="0" smtClean="0"/>
              <a:t>přesto smlouvě předcházelo vleklé nepřátelství a boje</a:t>
            </a:r>
          </a:p>
          <a:p>
            <a:r>
              <a:rPr lang="cs-CZ" sz="2400" dirty="0" smtClean="0"/>
              <a:t>císař nakonec obávaje se občanské války na smlouvu přistoupil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císař se v ní vzdává investitury </a:t>
            </a:r>
            <a:r>
              <a:rPr lang="cs-CZ" sz="2400" dirty="0" smtClean="0"/>
              <a:t>berlou a prstenem, volby biskupů a opatů budou konány v přítomnosti císaře</a:t>
            </a:r>
          </a:p>
          <a:p>
            <a:r>
              <a:rPr lang="cs-CZ" sz="2400" dirty="0" smtClean="0"/>
              <a:t>císař zvoleného </a:t>
            </a:r>
            <a:r>
              <a:rPr lang="cs-CZ" sz="2400" dirty="0" smtClean="0">
                <a:solidFill>
                  <a:srgbClr val="C00000"/>
                </a:solidFill>
              </a:rPr>
              <a:t>potvrzuje říšským žezlem </a:t>
            </a:r>
            <a:r>
              <a:rPr lang="cs-CZ" sz="2400" dirty="0" smtClean="0"/>
              <a:t>a </a:t>
            </a:r>
            <a:r>
              <a:rPr lang="cs-CZ" sz="2400" dirty="0" smtClean="0">
                <a:solidFill>
                  <a:srgbClr val="C00000"/>
                </a:solidFill>
              </a:rPr>
              <a:t>soudí sporné volby</a:t>
            </a:r>
          </a:p>
          <a:p>
            <a:r>
              <a:rPr lang="cs-CZ" sz="2400" dirty="0" smtClean="0"/>
              <a:t>zároveň byla zrušena manželství duchovních a kněží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416179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260648"/>
            <a:ext cx="7125113" cy="924475"/>
          </a:xfrm>
        </p:spPr>
        <p:txBody>
          <a:bodyPr/>
          <a:lstStyle/>
          <a:p>
            <a:pPr algn="ctr"/>
            <a:r>
              <a:rPr lang="cs-CZ" dirty="0" smtClean="0"/>
              <a:t>František z Assisi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3" y="1340768"/>
            <a:ext cx="6336704" cy="5184575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/>
              <a:t>vlastním jménem Giovanni </a:t>
            </a:r>
            <a:r>
              <a:rPr lang="cs-CZ" sz="2400" dirty="0" err="1" smtClean="0"/>
              <a:t>Battista</a:t>
            </a:r>
            <a:r>
              <a:rPr lang="cs-CZ" sz="2400" dirty="0" smtClean="0"/>
              <a:t> </a:t>
            </a:r>
            <a:r>
              <a:rPr lang="cs-CZ" sz="2400" dirty="0" err="1" smtClean="0"/>
              <a:t>Bernardone</a:t>
            </a:r>
            <a:r>
              <a:rPr lang="cs-CZ" sz="2400" dirty="0" smtClean="0"/>
              <a:t>, nazývaný také František Serafinský</a:t>
            </a:r>
          </a:p>
          <a:p>
            <a:r>
              <a:rPr lang="cs-CZ" sz="2400" dirty="0" smtClean="0"/>
              <a:t>žil na přelomu </a:t>
            </a:r>
            <a:r>
              <a:rPr lang="cs-CZ" sz="2400" dirty="0" smtClean="0">
                <a:solidFill>
                  <a:srgbClr val="C00000"/>
                </a:solidFill>
              </a:rPr>
              <a:t>12. a 13. století</a:t>
            </a:r>
          </a:p>
          <a:p>
            <a:r>
              <a:rPr lang="cs-CZ" sz="2400" dirty="0" smtClean="0"/>
              <a:t>byl mnich, </a:t>
            </a:r>
            <a:r>
              <a:rPr lang="cs-CZ" sz="2400" dirty="0" smtClean="0">
                <a:solidFill>
                  <a:srgbClr val="C00000"/>
                </a:solidFill>
              </a:rPr>
              <a:t>zakladatel</a:t>
            </a:r>
            <a:r>
              <a:rPr lang="cs-CZ" sz="2400" dirty="0" smtClean="0"/>
              <a:t> žebravého řádu </a:t>
            </a:r>
            <a:r>
              <a:rPr lang="cs-CZ" sz="2400" dirty="0" smtClean="0">
                <a:solidFill>
                  <a:srgbClr val="C00000"/>
                </a:solidFill>
              </a:rPr>
              <a:t>františkánů </a:t>
            </a:r>
            <a:r>
              <a:rPr lang="cs-CZ" sz="2400" dirty="0" smtClean="0"/>
              <a:t>a mystik</a:t>
            </a:r>
          </a:p>
          <a:p>
            <a:r>
              <a:rPr lang="cs-CZ" sz="2400" dirty="0" smtClean="0"/>
              <a:t>otec byl bohatý obchodník s látkami, matka pocházela z Francie</a:t>
            </a:r>
          </a:p>
          <a:p>
            <a:r>
              <a:rPr lang="cs-CZ" sz="2400" dirty="0" smtClean="0"/>
              <a:t>o jeho životě byla stvořena spousta </a:t>
            </a:r>
            <a:r>
              <a:rPr lang="cs-CZ" sz="2400" dirty="0" smtClean="0">
                <a:solidFill>
                  <a:srgbClr val="C00000"/>
                </a:solidFill>
              </a:rPr>
              <a:t>legend</a:t>
            </a:r>
          </a:p>
          <a:p>
            <a:r>
              <a:rPr lang="cs-CZ" sz="2400" dirty="0" smtClean="0"/>
              <a:t>účastnil se výpravy proti Perugii, byl zajat a v </a:t>
            </a:r>
            <a:r>
              <a:rPr lang="cs-CZ" sz="2400" dirty="0" smtClean="0">
                <a:solidFill>
                  <a:srgbClr val="C00000"/>
                </a:solidFill>
              </a:rPr>
              <a:t>zajetí strávil téměř celý rok </a:t>
            </a:r>
            <a:r>
              <a:rPr lang="cs-CZ" sz="2400" dirty="0" smtClean="0"/>
              <a:t>a onemocněl vážnou chorobou</a:t>
            </a:r>
            <a:endParaRPr lang="cs-CZ" sz="2400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916832"/>
            <a:ext cx="1971675" cy="3686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267611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František z Assisi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sz="2400" dirty="0" smtClean="0"/>
              <a:t>v průběhu nemoci trpěl mnohými </a:t>
            </a:r>
            <a:r>
              <a:rPr lang="cs-CZ" sz="2400" dirty="0" smtClean="0">
                <a:solidFill>
                  <a:srgbClr val="C00000"/>
                </a:solidFill>
              </a:rPr>
              <a:t>zjeveními</a:t>
            </a:r>
            <a:r>
              <a:rPr lang="cs-CZ" sz="2400" dirty="0" smtClean="0"/>
              <a:t>, Bůh mu v nich sdělil, že jeho údělem je </a:t>
            </a:r>
            <a:r>
              <a:rPr lang="cs-CZ" sz="2400" dirty="0" smtClean="0">
                <a:solidFill>
                  <a:srgbClr val="C00000"/>
                </a:solidFill>
              </a:rPr>
              <a:t>chudoba</a:t>
            </a:r>
            <a:r>
              <a:rPr lang="cs-CZ" sz="2400" dirty="0" smtClean="0"/>
              <a:t> a řeholní život</a:t>
            </a:r>
          </a:p>
          <a:p>
            <a:r>
              <a:rPr lang="cs-CZ" sz="2400" dirty="0" smtClean="0"/>
              <a:t>vydal se také do Říma, byl zklamán jeho bohatstvím a okázalostí </a:t>
            </a:r>
          </a:p>
          <a:p>
            <a:r>
              <a:rPr lang="cs-CZ" sz="2400" dirty="0" smtClean="0"/>
              <a:t>ze svého rozhodnutí se stal žebrákem, rozdával však otcův majetek a ten ho vydědil</a:t>
            </a:r>
          </a:p>
          <a:p>
            <a:r>
              <a:rPr lang="cs-CZ" sz="2400" dirty="0" smtClean="0"/>
              <a:t>1209 sepsal jednoduchá řeholní pravidla, která byla papežem povolena a vznikl Řád menších bratří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4824641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František z Assisi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4429951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/>
              <a:t>řady jeho následovníků se pomalu rozrůstaly</a:t>
            </a:r>
          </a:p>
          <a:p>
            <a:r>
              <a:rPr lang="cs-CZ" sz="2400" dirty="0" smtClean="0"/>
              <a:t>v 1212 byl založen </a:t>
            </a:r>
            <a:r>
              <a:rPr lang="cs-CZ" sz="2400" dirty="0" smtClean="0">
                <a:solidFill>
                  <a:srgbClr val="C00000"/>
                </a:solidFill>
              </a:rPr>
              <a:t>Řád svaté Kláry</a:t>
            </a:r>
            <a:r>
              <a:rPr lang="cs-CZ" sz="2400" dirty="0" smtClean="0"/>
              <a:t>, členkou tohoto řádu byla i sv. Anežka</a:t>
            </a:r>
          </a:p>
          <a:p>
            <a:r>
              <a:rPr lang="cs-CZ" sz="2400" dirty="0" smtClean="0"/>
              <a:t>František přichází nejen s myšlenkou absolutní chudoby a služby Kristu, je také zakladatelem </a:t>
            </a:r>
            <a:r>
              <a:rPr lang="cs-CZ" sz="2400" dirty="0" smtClean="0">
                <a:solidFill>
                  <a:srgbClr val="C00000"/>
                </a:solidFill>
              </a:rPr>
              <a:t>misijní činnosti</a:t>
            </a:r>
          </a:p>
          <a:p>
            <a:r>
              <a:rPr lang="cs-CZ" sz="2400" dirty="0" smtClean="0"/>
              <a:t>toužil po mučednické smrti, účastnil se křížové výpravy, byl zajat sultánem, toho však kázáním evangelia natolik zaujal, že ho zapomněl umučit a propustil jej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3563837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František z Assisi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ke konci života se na jeho těle objevovala stigmata</a:t>
            </a:r>
          </a:p>
          <a:p>
            <a:r>
              <a:rPr lang="cs-CZ" sz="2400" dirty="0" smtClean="0"/>
              <a:t>umírá slepý 3. října 1226 v </a:t>
            </a:r>
            <a:r>
              <a:rPr lang="cs-CZ" sz="2400" dirty="0" err="1" smtClean="0"/>
              <a:t>Porcinkuli</a:t>
            </a:r>
            <a:r>
              <a:rPr lang="cs-CZ" sz="2400" dirty="0" smtClean="0"/>
              <a:t>, chatrči na zemi, přikrytý vypůjčeným pláštěm</a:t>
            </a:r>
          </a:p>
          <a:p>
            <a:r>
              <a:rPr lang="cs-CZ" sz="2400" dirty="0" smtClean="0"/>
              <a:t>jeho nejslavnějším dílem je báseň </a:t>
            </a:r>
            <a:r>
              <a:rPr lang="cs-CZ" sz="2400" dirty="0" smtClean="0">
                <a:solidFill>
                  <a:srgbClr val="C00000"/>
                </a:solidFill>
              </a:rPr>
              <a:t>Píseň tvorstva</a:t>
            </a:r>
          </a:p>
          <a:p>
            <a:r>
              <a:rPr lang="cs-CZ" sz="2400" dirty="0" smtClean="0"/>
              <a:t>jako první inscenoval </a:t>
            </a:r>
            <a:r>
              <a:rPr lang="cs-CZ" sz="2400" dirty="0" smtClean="0">
                <a:solidFill>
                  <a:srgbClr val="C00000"/>
                </a:solidFill>
              </a:rPr>
              <a:t>živý betlém</a:t>
            </a:r>
            <a:r>
              <a:rPr lang="cs-CZ" sz="2400" dirty="0" smtClean="0"/>
              <a:t> v roce 1223 v </a:t>
            </a:r>
            <a:r>
              <a:rPr lang="cs-CZ" sz="2400" dirty="0" err="1" smtClean="0"/>
              <a:t>Greciu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2661797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Opakovací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Kdo založil první klášter? Jakému řádu patřil?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Co obsahují a k čemu jsou řeholní pravidla?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Kdo způsobil oddělení západní a východní církve? Proč?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Co byl boj o investituru? Jak probíhal a s jakým výsledkem skončil?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Vysvětli pojem žebravý řád. Kdo založil první z nich a jak se řád jmenoval?</a:t>
            </a:r>
            <a:endParaRPr lang="cs-CZ" sz="24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5011" y="692696"/>
            <a:ext cx="978114" cy="9781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770280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1" name="Group 3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91266586"/>
              </p:ext>
            </p:extLst>
          </p:nvPr>
        </p:nvGraphicFramePr>
        <p:xfrm>
          <a:off x="1187624" y="1556792"/>
          <a:ext cx="6834187" cy="3486150"/>
        </p:xfrm>
        <a:graphic>
          <a:graphicData uri="http://schemas.openxmlformats.org/drawingml/2006/table">
            <a:tbl>
              <a:tblPr/>
              <a:tblGrid>
                <a:gridCol w="2214562"/>
                <a:gridCol w="2071688"/>
                <a:gridCol w="1071562"/>
                <a:gridCol w="1476375"/>
              </a:tblGrid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8B2EE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Mgr. Lenka Kudrnová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8B2EE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Vytvořeno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27.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11.  2012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Odpilotováno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ve třídě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oblast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Člověk a společnost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Osobnosti z řad církve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Dějepis 7. ročník –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církevní dějiny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Klíčová slova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Benedikt z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Nursie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, řeholní pravidla, Michael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Kerullarios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, Řehoř VII.,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Kalixt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II., František z Assisi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82468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43171073"/>
              </p:ext>
            </p:extLst>
          </p:nvPr>
        </p:nvGraphicFramePr>
        <p:xfrm>
          <a:off x="827584" y="692696"/>
          <a:ext cx="7358063" cy="13714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063"/>
              </a:tblGrid>
              <a:tr h="308096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ANOTACE</a:t>
                      </a:r>
                      <a:endParaRPr lang="cs-CZ" sz="1800" dirty="0"/>
                    </a:p>
                  </a:txBody>
                  <a:tcPr marL="91439" marR="91439" marT="45689" marB="45689"/>
                </a:tc>
              </a:tr>
              <a:tr h="84735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sz="1400" dirty="0" smtClean="0"/>
                        <a:t>Výkladový</a:t>
                      </a:r>
                      <a:r>
                        <a:rPr lang="cs-CZ" sz="1400" baseline="0" dirty="0" smtClean="0"/>
                        <a:t> materiál obsahově rozvíjející učebnici dějepisu pro 7. ročník. Časová dotace cca </a:t>
                      </a:r>
                      <a:r>
                        <a:rPr lang="cs-CZ" sz="1400" baseline="0" dirty="0" smtClean="0"/>
                        <a:t>30 </a:t>
                      </a:r>
                      <a:r>
                        <a:rPr lang="cs-CZ" sz="1400" baseline="0" dirty="0" smtClean="0"/>
                        <a:t>min. Materiál obsahuje několik opakovacích otázek, které vyplývají z prezentace, proto není přiloženo řešení. </a:t>
                      </a:r>
                      <a:endParaRPr lang="cs-CZ" sz="1400" dirty="0" smtClean="0"/>
                    </a:p>
                    <a:p>
                      <a:pPr marL="0" indent="0">
                        <a:buNone/>
                      </a:pPr>
                      <a:endParaRPr lang="cs-CZ" sz="1800" dirty="0" smtClean="0"/>
                    </a:p>
                  </a:txBody>
                  <a:tcPr marL="91439" marR="91439" marT="45689" marB="45689"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67246951"/>
              </p:ext>
            </p:extLst>
          </p:nvPr>
        </p:nvGraphicFramePr>
        <p:xfrm>
          <a:off x="827584" y="2060849"/>
          <a:ext cx="7358063" cy="33123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063"/>
              </a:tblGrid>
              <a:tr h="283608"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POUŽITÉ  ZDROJE</a:t>
                      </a:r>
                      <a:endParaRPr lang="cs-CZ" sz="1100" dirty="0"/>
                    </a:p>
                  </a:txBody>
                  <a:tcPr marL="91439" marR="91439" marT="45698" marB="45698"/>
                </a:tc>
              </a:tr>
              <a:tr h="302876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baseline="0" dirty="0" smtClean="0"/>
                        <a:t>Vlastní tvorba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Zdroje obrazového materiálu: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2"/>
                        </a:rPr>
                        <a:t>http://img.signaly.cz/blogy/p/r/okopminzr.signaly.cz/2008-10-25-492px-Fra_Angelico_031.jpg</a:t>
                      </a:r>
                      <a:endParaRPr lang="cs-CZ" sz="11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3"/>
                        </a:rPr>
                        <a:t>http://www.maticevelehradska.cz/Resources/Image/Pohled-na-Monte-Cassino.jpg</a:t>
                      </a:r>
                      <a:endParaRPr lang="cs-CZ" sz="11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4"/>
                        </a:rPr>
                        <a:t>http://www.cestypozemi.estranky.cz/fotoalbum/neapolsky-zaliv/klaster-monte-cassino-3--italie.-.html</a:t>
                      </a:r>
                      <a:endParaRPr lang="cs-CZ" sz="11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5"/>
                        </a:rPr>
                        <a:t>http://t2.gstatic.com/images?q=tbn:ANd9GcSlrKNZyQbtZBpMyvOha-J9RRDykJjIky_RXf8I8WO4koDAnFzO7Q</a:t>
                      </a:r>
                      <a:endParaRPr lang="cs-CZ" sz="11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6"/>
                        </a:rPr>
                        <a:t>http://nd04.jxs.cz/879/354/ee40eca0f0_70655555_o2.jpg</a:t>
                      </a:r>
                      <a:endParaRPr lang="cs-CZ" sz="11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7"/>
                        </a:rPr>
                        <a:t>http://nd02.jxs.cz/056/793/9fca565ee8_56987305_o2.jpg</a:t>
                      </a:r>
                      <a:endParaRPr lang="cs-CZ" sz="11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8"/>
                        </a:rPr>
                        <a:t>http://upload.wikimedia.org/wikipedia/commons/thumb/d/df/Calixtus_II.jpg/100px-Calixtus_II.jpg</a:t>
                      </a:r>
                      <a:endParaRPr lang="cs-CZ" sz="11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9"/>
                        </a:rPr>
                        <a:t>http://www.frantiskani.sk/aktivity_ekologia1.jpg</a:t>
                      </a:r>
                      <a:endParaRPr lang="cs-CZ" sz="11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baseline="0" smtClean="0"/>
                        <a:t>otevřená </a:t>
                      </a:r>
                      <a:r>
                        <a:rPr lang="cs-CZ" sz="1100" baseline="0" dirty="0" smtClean="0"/>
                        <a:t>galerie </a:t>
                      </a:r>
                      <a:r>
                        <a:rPr lang="cs-CZ" sz="1100" baseline="0" dirty="0" smtClean="0">
                          <a:hlinkClick r:id="rId10"/>
                        </a:rPr>
                        <a:t>www.office.microsoft.com</a:t>
                      </a:r>
                      <a:endParaRPr lang="cs-CZ" sz="1100" dirty="0"/>
                    </a:p>
                  </a:txBody>
                  <a:tcPr marL="91439" marR="91439" marT="45698" marB="45698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394322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Summer">
  <a:themeElements>
    <a:clrScheme name="Vlastní 2">
      <a:dk1>
        <a:srgbClr val="7030A0"/>
      </a:dk1>
      <a:lt1>
        <a:srgbClr val="0B5394"/>
      </a:lt1>
      <a:dk2>
        <a:srgbClr val="BDDDFA"/>
      </a:dk2>
      <a:lt2>
        <a:srgbClr val="7030A0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3ECCB4"/>
      </a:accent5>
      <a:accent6>
        <a:srgbClr val="248D7B"/>
      </a:accent6>
      <a:hlink>
        <a:srgbClr val="073763"/>
      </a:hlink>
      <a:folHlink>
        <a:srgbClr val="85DFD0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183</TotalTime>
  <Words>1137</Words>
  <Application>Microsoft Office PowerPoint</Application>
  <PresentationFormat>Předvádění na obrazovce (4:3)</PresentationFormat>
  <Paragraphs>128</Paragraphs>
  <Slides>21</Slides>
  <Notes>1</Notes>
  <HiddenSlides>3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21</vt:i4>
      </vt:variant>
    </vt:vector>
  </HeadingPairs>
  <TitlesOfParts>
    <vt:vector size="23" baseType="lpstr">
      <vt:lpstr>Motiv systému Office</vt:lpstr>
      <vt:lpstr>Summer</vt:lpstr>
      <vt:lpstr>Prezentace aplikace PowerPoint</vt:lpstr>
      <vt:lpstr>Osobnosti z řad církve</vt:lpstr>
      <vt:lpstr>Benedikt z Nursie</vt:lpstr>
      <vt:lpstr>Řehole svatého Benedikta</vt:lpstr>
      <vt:lpstr>Řehole svatého Benedikta</vt:lpstr>
      <vt:lpstr>Klášter v Monte Cassinu</vt:lpstr>
      <vt:lpstr>Michael Kerullarios</vt:lpstr>
      <vt:lpstr>Michael Kerullarios</vt:lpstr>
      <vt:lpstr>Michael Kerullarios</vt:lpstr>
      <vt:lpstr>Řehoř VII. </vt:lpstr>
      <vt:lpstr>Řehoř VII. </vt:lpstr>
      <vt:lpstr>Řehoř VII. </vt:lpstr>
      <vt:lpstr>Kalixt II.</vt:lpstr>
      <vt:lpstr>Kalixt II.</vt:lpstr>
      <vt:lpstr>František z Assisi</vt:lpstr>
      <vt:lpstr>František z Assisi</vt:lpstr>
      <vt:lpstr>František z Assisi</vt:lpstr>
      <vt:lpstr>František z Assisi</vt:lpstr>
      <vt:lpstr>Opakovací otázky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Lenka </cp:lastModifiedBy>
  <cp:revision>31</cp:revision>
  <dcterms:created xsi:type="dcterms:W3CDTF">2012-11-28T08:47:18Z</dcterms:created>
  <dcterms:modified xsi:type="dcterms:W3CDTF">2012-11-29T08:19:46Z</dcterms:modified>
</cp:coreProperties>
</file>