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79E7A-D247-4D09-831D-F7461F1DAD2C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6F6468-62A3-4313-A006-FAAD5EDAC2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706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61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358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875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256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917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51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698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17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534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54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7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325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6C2382F1-C58C-42A9-ABCB-C9FA1D0DAA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30B096A-1893-4577-8895-95C6BBD7DF3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R13SFWZ3qRxoSoPLZiO3kioO5Ldj1xDmSRF47B96nb_zb7xrK1" TargetMode="External"/><Relationship Id="rId13" Type="http://schemas.openxmlformats.org/officeDocument/2006/relationships/hyperlink" Target="http://www.office.microsoft.com/" TargetMode="External"/><Relationship Id="rId3" Type="http://schemas.openxmlformats.org/officeDocument/2006/relationships/hyperlink" Target="http://3.bp.blogspot.com/-uZO0ckfXbto/Tr6nO8j4RnI/AAAAAAAAB3A/X0NhVkR_X3k/s1600/cordoba.jpg" TargetMode="External"/><Relationship Id="rId7" Type="http://schemas.openxmlformats.org/officeDocument/2006/relationships/hyperlink" Target="http://cs.wikipedia.org/wiki/Soubor:AyyubidGreatest.png" TargetMode="External"/><Relationship Id="rId12" Type="http://schemas.openxmlformats.org/officeDocument/2006/relationships/hyperlink" Target="http://coursesa.matrix.msu.edu/~fisher/hst373/Maps/OttomansSousMuradI.JPG" TargetMode="External"/><Relationship Id="rId2" Type="http://schemas.openxmlformats.org/officeDocument/2006/relationships/hyperlink" Target="http://upload.wikimedia.org/wikipedia/commons/0/0b/Tariq_ibn_Ziya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nislam.net/english/oimedia/onislamen/images/mainimages/Saladin.jpg" TargetMode="External"/><Relationship Id="rId11" Type="http://schemas.openxmlformats.org/officeDocument/2006/relationships/hyperlink" Target="http://upload.wikimedia.org/wikipedia/commons/thumb/5/59/Bayezid_I_-_Manyal_Palace_Museum.JPG/175px-Bayezid_I_-_Manyal_Palace_Museum.JPG" TargetMode="External"/><Relationship Id="rId5" Type="http://schemas.openxmlformats.org/officeDocument/2006/relationships/hyperlink" Target="http://www.phil.muni.cz/muzeo/mui03obrazky/upravene/160.jpg" TargetMode="External"/><Relationship Id="rId10" Type="http://schemas.openxmlformats.org/officeDocument/2006/relationships/hyperlink" Target="http://www.konyakent.net/padisah/images/03.jpg" TargetMode="External"/><Relationship Id="rId4" Type="http://schemas.openxmlformats.org/officeDocument/2006/relationships/hyperlink" Target="http://upload.wikimedia.org/wikipedia/commons/thumb/7/7b/Al-Andalus-de-910.jpg/290px-Al-Andalus-de-910.jpg" TargetMode="External"/><Relationship Id="rId9" Type="http://schemas.openxmlformats.org/officeDocument/2006/relationships/hyperlink" Target="http://www.zebricky.cz/files/article/8BXXP20XJQ1BMAKVGCVUA8U1BG0KWEB3/full/FK77MPC9RNOOLBTBL5ZYAPPRGT2EE00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_14 Osobnosti z řad dobyvatelů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4627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Mgr. Lenka Kudrnová 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/>
              <a:t>Osobnosti z řad dobyvatelů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25606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Tárik </a:t>
            </a:r>
            <a:r>
              <a:rPr lang="cs-CZ" dirty="0" err="1" smtClean="0"/>
              <a:t>ibn</a:t>
            </a:r>
            <a:r>
              <a:rPr lang="cs-CZ" dirty="0" smtClean="0"/>
              <a:t> </a:t>
            </a:r>
            <a:r>
              <a:rPr lang="cs-CZ" dirty="0" err="1" smtClean="0"/>
              <a:t>zijád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56510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známý jako Tárik jednooký, </a:t>
            </a:r>
            <a:r>
              <a:rPr lang="cs-CZ" sz="2400" dirty="0" smtClean="0">
                <a:solidFill>
                  <a:srgbClr val="C00000"/>
                </a:solidFill>
              </a:rPr>
              <a:t>dobyl většinu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Pyrenejského poloostrova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propuštěnec a vojenský velitel ve službách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Músy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ibn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Musajra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dobyvatele severozápadní Afriky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okolo roku 710 byl správcem města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Tangeru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odkud pořádal </a:t>
            </a:r>
            <a:r>
              <a:rPr lang="cs-CZ" sz="2400" dirty="0" smtClean="0">
                <a:solidFill>
                  <a:srgbClr val="C00000"/>
                </a:solidFill>
              </a:rPr>
              <a:t>loupeživé výpravy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na území dnešního Španělska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byl vylán v roce 711 se 7 000 muži přes Gibraltar (zvaný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Tárikova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skála), postupoval dále severním směrem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někde u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Guadalete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se střetl </a:t>
            </a:r>
            <a:r>
              <a:rPr lang="cs-CZ" sz="2400" dirty="0" smtClean="0">
                <a:solidFill>
                  <a:srgbClr val="C00000"/>
                </a:solidFill>
              </a:rPr>
              <a:t>s vizigótským králem </a:t>
            </a:r>
            <a:r>
              <a:rPr lang="cs-CZ" sz="2400" dirty="0" err="1" smtClean="0">
                <a:solidFill>
                  <a:srgbClr val="C00000"/>
                </a:solidFill>
              </a:rPr>
              <a:t>Roderichem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který velel 90 000 armádě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6632"/>
            <a:ext cx="1781175" cy="23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2285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/>
              <a:t>Tárik </a:t>
            </a:r>
            <a:r>
              <a:rPr lang="cs-CZ" sz="4000" dirty="0" err="1"/>
              <a:t>ibn</a:t>
            </a:r>
            <a:r>
              <a:rPr lang="cs-CZ" sz="4000" dirty="0"/>
              <a:t> </a:t>
            </a:r>
            <a:r>
              <a:rPr lang="cs-CZ" sz="4000" dirty="0" err="1"/>
              <a:t>zijád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přesto byla vizigótská vojska poražena (kronikáři udávají, že pro spory a zradu),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Roderich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na útěku utonul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poté obsadil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Cordóbu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(za pomoci Židů)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zde jej velitel zastavil, Tárik však neuposlechl příkazu a v listopadu dobyl hlavní město vizigótského království – </a:t>
            </a:r>
            <a:r>
              <a:rPr lang="cs-CZ" sz="2400" dirty="0" smtClean="0">
                <a:solidFill>
                  <a:srgbClr val="C00000"/>
                </a:solidFill>
              </a:rPr>
              <a:t>Toledo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postupoval dále do </a:t>
            </a:r>
            <a:r>
              <a:rPr lang="cs-CZ" sz="2400" dirty="0" smtClean="0">
                <a:solidFill>
                  <a:srgbClr val="C00000"/>
                </a:solidFill>
              </a:rPr>
              <a:t>Leónu a Asturie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za neposlušnost jej nechal jeho velitel uvěznit, poté byl omilostněn a společně dobyli </a:t>
            </a:r>
            <a:r>
              <a:rPr lang="cs-CZ" sz="2400" dirty="0" smtClean="0">
                <a:solidFill>
                  <a:srgbClr val="C00000"/>
                </a:solidFill>
              </a:rPr>
              <a:t>dvě třetiny Pyrenejského poloostrova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za dobyvatelské činy je však nečekala sláva a bohatství, ale byli Chalífem nařčeni ze zpronevěry, </a:t>
            </a:r>
            <a:r>
              <a:rPr lang="cs-CZ" sz="2400" dirty="0" smtClean="0">
                <a:solidFill>
                  <a:srgbClr val="C00000"/>
                </a:solidFill>
              </a:rPr>
              <a:t>vězněni a umírají v zapomnění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576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/>
              <a:t>Tárik </a:t>
            </a:r>
            <a:r>
              <a:rPr lang="cs-CZ" sz="4000" dirty="0" err="1"/>
              <a:t>ibn</a:t>
            </a:r>
            <a:r>
              <a:rPr lang="cs-CZ" sz="4000" dirty="0"/>
              <a:t> </a:t>
            </a:r>
            <a:r>
              <a:rPr lang="cs-CZ" sz="4000" dirty="0" err="1"/>
              <a:t>zijád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168478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jejich smělým dobyvatelským činem vznikl nejprve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cordóbský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emirát, jež byl vystřídán mnohem slavnějším </a:t>
            </a:r>
            <a:r>
              <a:rPr lang="cs-CZ" sz="2400" dirty="0" err="1" smtClean="0">
                <a:solidFill>
                  <a:srgbClr val="C00000"/>
                </a:solidFill>
              </a:rPr>
              <a:t>cordóbským</a:t>
            </a:r>
            <a:r>
              <a:rPr lang="cs-CZ" sz="2400" dirty="0" smtClean="0">
                <a:solidFill>
                  <a:srgbClr val="C00000"/>
                </a:solidFill>
              </a:rPr>
              <a:t> kalifátem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který zaniká rozpadem na řadu menších království v roce </a:t>
            </a:r>
            <a:r>
              <a:rPr lang="cs-CZ" sz="2400" dirty="0" smtClean="0">
                <a:solidFill>
                  <a:srgbClr val="C00000"/>
                </a:solidFill>
              </a:rPr>
              <a:t>1031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40968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84168" y="4670802"/>
            <a:ext cx="2169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mešita v </a:t>
            </a:r>
            <a:r>
              <a:rPr lang="cs-CZ" sz="2400" dirty="0" err="1" smtClean="0"/>
              <a:t>Cordóbě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136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err="1" smtClean="0"/>
              <a:t>Cordóbský</a:t>
            </a:r>
            <a:r>
              <a:rPr lang="cs-CZ" sz="4000" dirty="0" smtClean="0"/>
              <a:t> </a:t>
            </a:r>
            <a:r>
              <a:rPr lang="cs-CZ" sz="4000" dirty="0" smtClean="0"/>
              <a:t>emirát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5607367" cy="4543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1437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Vilém I. dobyvatel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6371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normandský vévoda a anglický král, znám také jako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Vilém Bastard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byl nemanželským synem Roberta I. Normandského a jeho milenky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Herlevy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z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Falais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která byla dcerou koželuha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jako sedmiletý získal </a:t>
            </a:r>
            <a:r>
              <a:rPr lang="cs-CZ" sz="2400" dirty="0" smtClean="0">
                <a:solidFill>
                  <a:srgbClr val="C00000"/>
                </a:solidFill>
              </a:rPr>
              <a:t>vládu v Normandii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za pomoci francouzského krále Jindřicha musel potlačit vzpouru vedenou vlastním bratrancem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Guyem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Burgundským, v 17 letech se stává oficiálně vévodou normandským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oženil se s Matyldou (dcerou hraběte flanderského), kterou však musel nejprve zbít – odmítala si vzít bastarda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51447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8200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/>
              <a:t>Vilém I. dobyvatel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50691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1051 ho anglický král </a:t>
            </a:r>
            <a:r>
              <a:rPr lang="cs-CZ" sz="2400" dirty="0" smtClean="0">
                <a:solidFill>
                  <a:srgbClr val="C00000"/>
                </a:solidFill>
              </a:rPr>
              <a:t>Eduard Vyznavač učinil svým nástupcem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na trůn vznesl nárok i norský král Harald III., vlády se však ujal Eduardův švagr Harold II.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v </a:t>
            </a:r>
            <a:r>
              <a:rPr lang="cs-CZ" sz="2400" dirty="0" smtClean="0">
                <a:solidFill>
                  <a:srgbClr val="C00000"/>
                </a:solidFill>
              </a:rPr>
              <a:t>září </a:t>
            </a:r>
            <a:r>
              <a:rPr lang="cs-CZ" sz="2400" dirty="0" smtClean="0">
                <a:solidFill>
                  <a:srgbClr val="C00000"/>
                </a:solidFill>
              </a:rPr>
              <a:t>1066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překročil pouze s několika tisíci muži kanál a zaútočil na Anglii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14. 10. 1066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poráží Harolda II. v bitvě </a:t>
            </a:r>
            <a:r>
              <a:rPr lang="cs-CZ" sz="2400" dirty="0" smtClean="0">
                <a:solidFill>
                  <a:srgbClr val="C00000"/>
                </a:solidFill>
              </a:rPr>
              <a:t>u </a:t>
            </a:r>
            <a:r>
              <a:rPr lang="cs-CZ" sz="2400" dirty="0" err="1" smtClean="0">
                <a:solidFill>
                  <a:srgbClr val="C00000"/>
                </a:solidFill>
              </a:rPr>
              <a:t>Hastingsu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svou strategii založil na </a:t>
            </a:r>
            <a:r>
              <a:rPr lang="cs-CZ" sz="2400" dirty="0" smtClean="0">
                <a:solidFill>
                  <a:srgbClr val="C00000"/>
                </a:solidFill>
              </a:rPr>
              <a:t>výtečných lukostřelcích a početní převaze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( 8 400 proti 7 000 mužů)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traduje se, že Harold II. v bitvě padl zasažen šípem do oka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průběh bitvy zachycuje proslulá tapisérie z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Bayeux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 této bitvě byla poprvé na území Anglie použita </a:t>
            </a:r>
            <a:r>
              <a:rPr lang="cs-CZ" sz="2400" dirty="0" smtClean="0">
                <a:solidFill>
                  <a:srgbClr val="C00000"/>
                </a:solidFill>
              </a:rPr>
              <a:t>kuše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987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ukázka z tapisérie</a:t>
            </a:r>
            <a:endParaRPr lang="cs-CZ" sz="4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8572500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5356996"/>
            <a:ext cx="4842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smrt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Haroldova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bratra v bitvě u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Hastingsu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796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pPr algn="ctr"/>
            <a:r>
              <a:rPr lang="cs-CZ" sz="4000" dirty="0" err="1" smtClean="0"/>
              <a:t>Saladin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340768"/>
            <a:ext cx="8210872" cy="51125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kurdský muslim a vojenský velitel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žil ve 12. století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1187 zlomil moc křižáckých států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ve Svaté zemi a donutil ke kapitulaci Jeruzalém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 </a:t>
            </a:r>
            <a:r>
              <a:rPr lang="cs-CZ" sz="2400" dirty="0" smtClean="0">
                <a:solidFill>
                  <a:srgbClr val="C00000"/>
                </a:solidFill>
              </a:rPr>
              <a:t>dobytí Jeruzaléma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dobyl spoustu křižáckých hradů a pevností, což vyvolalo 3. křížovou výpravu, kdy se </a:t>
            </a:r>
            <a:r>
              <a:rPr lang="cs-CZ" sz="2400" dirty="0" smtClean="0">
                <a:solidFill>
                  <a:srgbClr val="C00000"/>
                </a:solidFill>
              </a:rPr>
              <a:t>král Richard Lví srdce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pokusil dobýt Jeruzalém zpět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přestože spolu bojovali, cítili k sobě vzájemnou úctu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pro svou </a:t>
            </a:r>
            <a:r>
              <a:rPr lang="cs-CZ" sz="2400" dirty="0" smtClean="0">
                <a:solidFill>
                  <a:srgbClr val="C00000"/>
                </a:solidFill>
              </a:rPr>
              <a:t>statečnost a vojenskou zdatnost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 uznáván nejen v muslimských, ale také křesťanských zemích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ukončil další války příměřím, v němž </a:t>
            </a:r>
            <a:r>
              <a:rPr lang="cs-CZ" sz="2400" dirty="0" smtClean="0">
                <a:solidFill>
                  <a:srgbClr val="C00000"/>
                </a:solidFill>
              </a:rPr>
              <a:t>umožnil poutníkům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z Evropy </a:t>
            </a:r>
            <a:r>
              <a:rPr lang="cs-CZ" sz="2400" dirty="0" smtClean="0">
                <a:solidFill>
                  <a:srgbClr val="C00000"/>
                </a:solidFill>
              </a:rPr>
              <a:t>navštěvovat svatá místa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vrátil křesťanské relikvie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283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err="1"/>
              <a:t>Saladin</a:t>
            </a:r>
            <a:endParaRPr lang="cs-CZ" sz="4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2486025" cy="336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57770"/>
            <a:ext cx="4693920" cy="2816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7185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čingischán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0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sjednotitel mongolských kmenů, první </a:t>
            </a:r>
            <a:r>
              <a:rPr lang="cs-CZ" sz="2400" dirty="0" smtClean="0">
                <a:solidFill>
                  <a:srgbClr val="C00000"/>
                </a:solidFill>
              </a:rPr>
              <a:t>velký chán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Mongolů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jedním z nejslavnějších vojevůdců a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dobyvatelů na světě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žil ve 12. a 13. století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 jmenování chánem (1206) zahájil mohutnou vojenskou </a:t>
            </a:r>
            <a:r>
              <a:rPr lang="cs-CZ" sz="2400" dirty="0" smtClean="0">
                <a:solidFill>
                  <a:srgbClr val="C00000"/>
                </a:solidFill>
              </a:rPr>
              <a:t>expanzi do Číny, Střední Asie a Persie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(1211)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 letech 1213 – 15 dobyl větší část Číny a zmocnil se i </a:t>
            </a:r>
            <a:r>
              <a:rPr lang="cs-CZ" sz="2400" dirty="0" smtClean="0">
                <a:solidFill>
                  <a:srgbClr val="C00000"/>
                </a:solidFill>
              </a:rPr>
              <a:t>Pekingu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táhl také do Evropy – 1221 dobyl Arménii, Ázerbájdžán a zamířil přes Kavkaz k řece Kubáň, kde porazil jiné nájezdníky - Polovce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2"/>
            <a:ext cx="1724025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7331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/>
              <a:t>čingischán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63711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 roce </a:t>
            </a:r>
            <a:r>
              <a:rPr lang="cs-CZ" sz="2400" dirty="0" smtClean="0">
                <a:solidFill>
                  <a:srgbClr val="C00000"/>
                </a:solidFill>
              </a:rPr>
              <a:t>1223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rozdrtil sjednocená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polovecká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ruská vojska na </a:t>
            </a:r>
            <a:r>
              <a:rPr lang="cs-CZ" sz="2400" dirty="0" smtClean="0">
                <a:solidFill>
                  <a:srgbClr val="C00000"/>
                </a:solidFill>
              </a:rPr>
              <a:t>řece </a:t>
            </a:r>
            <a:r>
              <a:rPr lang="cs-CZ" sz="2400" dirty="0" err="1" smtClean="0">
                <a:solidFill>
                  <a:srgbClr val="C00000"/>
                </a:solidFill>
              </a:rPr>
              <a:t>Kalce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 pronikl na Krym a Ukrajinu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za několik let umírá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jeho nájezdy byly pohromou zejména díky umění jezdců a lučištníků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přestože položil základy pevně organizované říši, která přetrvala mnohá staletí, za jeho výboje a následné hladomory zaplatilo životem </a:t>
            </a:r>
            <a:r>
              <a:rPr lang="cs-CZ" sz="2400" dirty="0" smtClean="0">
                <a:solidFill>
                  <a:srgbClr val="C00000"/>
                </a:solidFill>
              </a:rPr>
              <a:t>30 – 60 miliónů lidí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 útocích na Evropu (dnešní Polsko, Maďarsko, Čechy) pokračuje jeho </a:t>
            </a:r>
            <a:r>
              <a:rPr lang="cs-CZ" sz="2400" dirty="0" smtClean="0">
                <a:solidFill>
                  <a:srgbClr val="C00000"/>
                </a:solidFill>
              </a:rPr>
              <a:t>vnuk </a:t>
            </a:r>
            <a:r>
              <a:rPr lang="cs-CZ" sz="2400" dirty="0" err="1" smtClean="0">
                <a:solidFill>
                  <a:srgbClr val="C00000"/>
                </a:solidFill>
              </a:rPr>
              <a:t>Batú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až do roku 1242, kdy byl povolán zpět do Zlaté hordy, aby se ujal vlády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85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/>
              <a:t>ú</a:t>
            </a:r>
            <a:r>
              <a:rPr lang="cs-CZ" sz="4000" dirty="0" smtClean="0"/>
              <a:t>zemí ovládaná čingischánem</a:t>
            </a:r>
            <a:endParaRPr lang="cs-CZ" sz="40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66883"/>
            <a:ext cx="6667500" cy="4653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7779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err="1" smtClean="0"/>
              <a:t>Murad</a:t>
            </a:r>
            <a:r>
              <a:rPr lang="cs-CZ" sz="4000" dirty="0" smtClean="0"/>
              <a:t> I.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žil ve 14. století, umřel na Kosově poli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turecký </a:t>
            </a:r>
            <a:r>
              <a:rPr lang="cs-CZ" sz="2400" dirty="0" smtClean="0">
                <a:solidFill>
                  <a:srgbClr val="C00000"/>
                </a:solidFill>
              </a:rPr>
              <a:t>sultán z dynastie Osmanů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položil základy turecké expanze do Evropy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systematicky dobýval </a:t>
            </a:r>
            <a:r>
              <a:rPr lang="cs-CZ" sz="2400" dirty="0" smtClean="0">
                <a:solidFill>
                  <a:srgbClr val="C00000"/>
                </a:solidFill>
              </a:rPr>
              <a:t>Balkánský poloostrov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1389 v bitvě na Kosově poli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porazil Srby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bezprostředně po bitvě </a:t>
            </a:r>
            <a:r>
              <a:rPr lang="cs-CZ" sz="2400" dirty="0" smtClean="0">
                <a:solidFill>
                  <a:srgbClr val="C00000"/>
                </a:solidFill>
              </a:rPr>
              <a:t>byl ubodán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srbským rytířem Milošem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Obilićem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jeho syn nechal zmasakrovat zajaté Srby, odvezl otcovo tělo do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Adrianopole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pokračoval v expanzi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432560" cy="202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597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err="1" smtClean="0"/>
              <a:t>bajezid</a:t>
            </a:r>
            <a:r>
              <a:rPr lang="cs-CZ" sz="4000" dirty="0" smtClean="0"/>
              <a:t> I.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49309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přezdívaný Blesk, byl </a:t>
            </a:r>
            <a:r>
              <a:rPr lang="cs-CZ" sz="2400" dirty="0" smtClean="0">
                <a:solidFill>
                  <a:srgbClr val="C00000"/>
                </a:solidFill>
              </a:rPr>
              <a:t>jedním z nejvýbojnějších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tureckých sultánů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vládne mezi lety 1389 – 1402, zmocnil se téměř celého Balkánu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připojil si </a:t>
            </a:r>
            <a:r>
              <a:rPr lang="cs-CZ" sz="2400" dirty="0" smtClean="0">
                <a:solidFill>
                  <a:srgbClr val="C00000"/>
                </a:solidFill>
              </a:rPr>
              <a:t>Valašské knížectví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dobyl </a:t>
            </a:r>
            <a:r>
              <a:rPr lang="cs-CZ" sz="2400" dirty="0" smtClean="0">
                <a:solidFill>
                  <a:srgbClr val="C00000"/>
                </a:solidFill>
              </a:rPr>
              <a:t>Bulharské carství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ohrožoval Konstantinopol a území Uher, jemuž v té době vládl </a:t>
            </a:r>
            <a:r>
              <a:rPr lang="cs-CZ" sz="2400" dirty="0" smtClean="0">
                <a:solidFill>
                  <a:srgbClr val="C00000"/>
                </a:solidFill>
              </a:rPr>
              <a:t>Zikmund Lucemburský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který za podpory dalších evropských vládců zorganizoval proti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Bajezidovi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křížovou výpravu, která skončila fiaskem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opakovaně se pokusil dobýt Konstantinopol, čímž rozezlil Mongoly, ti jej nakonec v roce </a:t>
            </a:r>
            <a:r>
              <a:rPr lang="cs-CZ" sz="2400" dirty="0" smtClean="0">
                <a:solidFill>
                  <a:srgbClr val="C00000"/>
                </a:solidFill>
              </a:rPr>
              <a:t>1402 u Ankary porazili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 zajali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1666875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2472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osmanská říše za </a:t>
            </a:r>
            <a:r>
              <a:rPr lang="cs-CZ" sz="4000" dirty="0" err="1" smtClean="0"/>
              <a:t>Murada</a:t>
            </a:r>
            <a:r>
              <a:rPr lang="cs-CZ" sz="4000" dirty="0" smtClean="0"/>
              <a:t> a </a:t>
            </a:r>
            <a:r>
              <a:rPr lang="cs-CZ" sz="4000" dirty="0" err="1" smtClean="0"/>
              <a:t>Bajezida</a:t>
            </a:r>
            <a:endParaRPr lang="cs-CZ" sz="40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1700808"/>
            <a:ext cx="7458075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1608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Opakovací otázky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63711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Kdy a kdo dobyl většinu Pyrenejského poloostrova?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Co víš o Vilému Dobyvateli?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Kdo sjednotil Mongoly?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Vzpomeneš si, kdo z významných cestovatelů pobýval na dvoře Čingischána a napsal o svých zážitcích cestopis?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Náš král Václav I. bojoval proti mongolskému chánu na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Lehnickém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poli (1241). Kdo byl jeho protivníkem?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Co můžeme obdivovat na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Saladinovi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dodnes?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Jak se jmenovali turečtí sultánové, kteří dobyli Balkánský poloostrov a započali tureckou expanzi do Evropy?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327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285752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z řad dobyvatelů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Tarík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ibn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Zijád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Vilém Dobyvatel,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Saladin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Čingischán,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Murad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I.,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Bajezid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2778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283918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7. ročník. Časová dotace cca 30 min. Materiál obsahuje několik opakovacích otázek, které </a:t>
                      </a:r>
                      <a:r>
                        <a:rPr lang="cs-CZ" sz="1400" baseline="0" dirty="0" smtClean="0"/>
                        <a:t>převážně vyplývají </a:t>
                      </a:r>
                      <a:r>
                        <a:rPr lang="cs-CZ" sz="1400" baseline="0" dirty="0" smtClean="0"/>
                        <a:t>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228759"/>
              </p:ext>
            </p:extLst>
          </p:nvPr>
        </p:nvGraphicFramePr>
        <p:xfrm>
          <a:off x="827584" y="2060849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POUŽITÉ  ZDROJE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Vlastní tvorba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Zdroje obrazového materiálu:</a:t>
                      </a:r>
                    </a:p>
                    <a:p>
                      <a:r>
                        <a:rPr lang="cs-CZ" sz="11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http://upload.wikimedia.org/wikipedia/commons/0/0b/Tariq_ibn_Ziyad.jpg</a:t>
                      </a:r>
                      <a:endParaRPr lang="cs-CZ" sz="11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http://3.bp.blogspot.com/-uZO0ckfXbto/Tr6nO8j4RnI/AAAAAAAAB3A/X0NhVkR_X3k/s1600/cordoba.jpg</a:t>
                      </a:r>
                      <a:endParaRPr lang="cs-CZ" sz="11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http://upload.wikimedia.org/wikipedia/commons/thumb/7/7b/Al-Andalus-de-910.jpg/290px-Al-Andalus-de-910.jpg</a:t>
                      </a:r>
                      <a:endParaRPr lang="cs-CZ" sz="11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http://www.phil.muni.cz/muzeo/mui03obrazky/upravene/160.jpg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http://www.onislam.net/english/oimedia/onislamen/images/mainimages/Saladin.jpg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http://cs.wikipedia.org/wiki/Soubor:AyyubidGreatest.png</a:t>
                      </a:r>
                      <a:endParaRPr lang="cs-CZ" sz="11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http://t0.gstatic.com/images?q=tbn:ANd9GcR13SFWZ3qRxoSoPLZiO3kioO5Ldj1xDmSRF47B96nb_zb7xrK1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http://www.zebricky.cz/files/article/8BXXP20XJQ1BMAKVGCVUA8U1BG0KWEB3/full/FK77MPC9RNOOLBTBL5ZYAPPRGT2EE00Z.jpg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http://www.konyakent.net/padisah/images/03.jpg</a:t>
                      </a:r>
                      <a:r>
                        <a:rPr lang="cs-CZ" sz="11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http://upload.wikimedia.org/wikipedia/commons/thumb/5/59/Bayezid_I_-_Manyal_Palace_Museum.JPG/175px-Bayezid_I_-_Manyal_Palace_Museum.JPG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http://coursesa.matrix.msu.edu/~fisher/hst373/Maps/OttomansSousMuradI.JPG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smtClean="0"/>
                        <a:t>otevřená </a:t>
                      </a:r>
                      <a:r>
                        <a:rPr lang="cs-CZ" sz="1100" baseline="0" dirty="0" smtClean="0"/>
                        <a:t>galerie </a:t>
                      </a:r>
                      <a:r>
                        <a:rPr lang="cs-CZ" sz="1100" baseline="0" dirty="0" smtClean="0">
                          <a:hlinkClick r:id="rId13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5261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Vlastní 2">
      <a:dk1>
        <a:srgbClr val="C7A2E3"/>
      </a:dk1>
      <a:lt1>
        <a:srgbClr val="E6F8F5"/>
      </a:lt1>
      <a:dk2>
        <a:srgbClr val="C4EEFF"/>
      </a:dk2>
      <a:lt2>
        <a:srgbClr val="381750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3ECCB4"/>
      </a:accent5>
      <a:accent6>
        <a:srgbClr val="248D7B"/>
      </a:accent6>
      <a:hlink>
        <a:srgbClr val="073763"/>
      </a:hlink>
      <a:folHlink>
        <a:srgbClr val="E6F8F5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160</TotalTime>
  <Words>1048</Words>
  <Application>Microsoft Office PowerPoint</Application>
  <PresentationFormat>Předvádění na obrazovce (4:3)</PresentationFormat>
  <Paragraphs>123</Paragraphs>
  <Slides>20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Horizont</vt:lpstr>
      <vt:lpstr>Prezentace aplikace PowerPoint</vt:lpstr>
      <vt:lpstr>Osobnosti z řad dobyvatelů</vt:lpstr>
      <vt:lpstr>Tárik ibn zijád</vt:lpstr>
      <vt:lpstr>Tárik ibn zijád</vt:lpstr>
      <vt:lpstr>Tárik ibn zijád</vt:lpstr>
      <vt:lpstr>Cordóbský emirát</vt:lpstr>
      <vt:lpstr>Vilém I. dobyvatel </vt:lpstr>
      <vt:lpstr>Vilém I. dobyvatel </vt:lpstr>
      <vt:lpstr>ukázka z tapisérie</vt:lpstr>
      <vt:lpstr>Saladin</vt:lpstr>
      <vt:lpstr>Saladin</vt:lpstr>
      <vt:lpstr>čingischán</vt:lpstr>
      <vt:lpstr>čingischán</vt:lpstr>
      <vt:lpstr>území ovládaná čingischánem</vt:lpstr>
      <vt:lpstr>Murad I.</vt:lpstr>
      <vt:lpstr>bajezid I. </vt:lpstr>
      <vt:lpstr>osmanská říše za Murada a Bajezida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28</cp:revision>
  <dcterms:created xsi:type="dcterms:W3CDTF">2012-12-03T09:59:55Z</dcterms:created>
  <dcterms:modified xsi:type="dcterms:W3CDTF">2012-12-04T08:24:13Z</dcterms:modified>
</cp:coreProperties>
</file>