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81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274D6E-F4DB-4F11-A1B8-FFCA8B6BCAA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632063-F543-4D1D-AB3D-59930624A6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74364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632063-F543-4D1D-AB3D-59930624A64B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81152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C17731-F0A4-4261-A20A-BAC5C099A900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5663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632063-F543-4D1D-AB3D-59930624A64B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35118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2672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6828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0739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241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9079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8171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9402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1870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0221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5764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1419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0" y="2438400"/>
            <a:ext cx="9144000" cy="457200"/>
          </a:xfrm>
          <a:prstGeom prst="rect">
            <a:avLst/>
          </a:prstGeom>
          <a:solidFill>
            <a:schemeClr val="accent1">
              <a:shade val="75000"/>
            </a:schemeClr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0" y="914400"/>
            <a:ext cx="9144000" cy="1524000"/>
          </a:xfrm>
          <a:prstGeom prst="rect">
            <a:avLst/>
          </a:prstGeom>
          <a:solidFill>
            <a:srgbClr val="000000">
              <a:alpha val="89800"/>
            </a:srgbClr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2476108"/>
            <a:ext cx="8305800" cy="381000"/>
          </a:xfrm>
        </p:spPr>
        <p:txBody>
          <a:bodyPr>
            <a:noAutofit/>
          </a:bodyPr>
          <a:lstStyle>
            <a:lvl1pPr marL="0" indent="0" algn="l">
              <a:buNone/>
              <a:defRPr sz="2000" spc="100" baseline="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066800"/>
            <a:ext cx="8305800" cy="1295400"/>
          </a:xfrm>
        </p:spPr>
        <p:txBody>
          <a:bodyPr anchor="ctr" anchorCtr="0">
            <a:noAutofit/>
          </a:bodyPr>
          <a:lstStyle>
            <a:lvl1pPr algn="l">
              <a:defRPr sz="4800" cap="all" spc="-100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301926"/>
            <a:ext cx="9144000" cy="45720"/>
          </a:xfrm>
          <a:prstGeom prst="rect">
            <a:avLst/>
          </a:prstGeom>
          <a:solidFill>
            <a:schemeClr val="accent1"/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8926"/>
            <a:ext cx="8229600" cy="1143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4958864"/>
            <a:ext cx="9144000" cy="457200"/>
          </a:xfrm>
          <a:prstGeom prst="rect">
            <a:avLst/>
          </a:prstGeom>
          <a:solidFill>
            <a:schemeClr val="accent1">
              <a:shade val="75000"/>
            </a:schemeClr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7" name="Rectangle 26"/>
          <p:cNvSpPr/>
          <p:nvPr/>
        </p:nvSpPr>
        <p:spPr>
          <a:xfrm>
            <a:off x="0" y="3429000"/>
            <a:ext cx="9144000" cy="1527048"/>
          </a:xfrm>
          <a:prstGeom prst="rect">
            <a:avLst/>
          </a:prstGeom>
          <a:solidFill>
            <a:srgbClr val="000000"/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>
              <a:buNone/>
              <a:defRPr sz="4200" b="0" cap="all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457200"/>
          </a:xfrm>
        </p:spPr>
        <p:txBody>
          <a:bodyPr anchor="ctr"/>
          <a:lstStyle>
            <a:lvl1pPr>
              <a:buNone/>
              <a:defRPr sz="2000" spc="100" baseline="0">
                <a:solidFill>
                  <a:srgbClr val="FFFFFF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301926"/>
            <a:ext cx="9144000" cy="45720"/>
          </a:xfrm>
          <a:prstGeom prst="rect">
            <a:avLst/>
          </a:prstGeom>
          <a:solidFill>
            <a:schemeClr val="accent1"/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4040188" cy="838200"/>
          </a:xfrm>
          <a:solidFill>
            <a:schemeClr val="accent1">
              <a:alpha val="83000"/>
            </a:schemeClr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182880" tIns="91440" bIns="91440" anchor="ctr">
            <a:noAutofit/>
          </a:bodyPr>
          <a:lstStyle>
            <a:lvl1pPr marL="0" indent="0" algn="l">
              <a:spcBef>
                <a:spcPts val="0"/>
              </a:spcBef>
              <a:buNone/>
              <a:defRPr sz="2400" b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quarter" idx="2"/>
          </p:nvPr>
        </p:nvSpPr>
        <p:spPr>
          <a:xfrm>
            <a:off x="457200" y="2220558"/>
            <a:ext cx="4038600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20558"/>
            <a:ext cx="4038600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71600"/>
            <a:ext cx="4040188" cy="838200"/>
          </a:xfrm>
          <a:solidFill>
            <a:schemeClr val="accent2">
              <a:alpha val="83000"/>
            </a:schemeClr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182880" tIns="91440" bIns="91440" anchor="ctr">
            <a:noAutofit/>
          </a:bodyPr>
          <a:lstStyle>
            <a:lvl1pPr marL="0" indent="0" algn="l">
              <a:spcBef>
                <a:spcPts val="0"/>
              </a:spcBef>
              <a:buNone/>
              <a:defRPr sz="2400" b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301926"/>
            <a:ext cx="9144000" cy="45720"/>
          </a:xfrm>
          <a:prstGeom prst="rect">
            <a:avLst/>
          </a:prstGeom>
          <a:solidFill>
            <a:schemeClr val="accent1"/>
          </a:solidFill>
          <a:ln w="25400" cap="rnd" cmpd="sng" algn="ctr">
            <a:noFill/>
            <a:prstDash val="solid"/>
          </a:ln>
          <a:effectLst/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2590800" cy="6858000"/>
          </a:xfrm>
          <a:prstGeom prst="rect">
            <a:avLst/>
          </a:prstGeom>
          <a:solidFill>
            <a:schemeClr val="accent1"/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1563892" y="4337173"/>
            <a:ext cx="1026908" cy="1026906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0" y="381000"/>
            <a:ext cx="2133600" cy="2388889"/>
          </a:xfrm>
          <a:prstGeom prst="rect">
            <a:avLst/>
          </a:prstGeom>
          <a:solidFill>
            <a:schemeClr val="accent1">
              <a:tint val="90000"/>
              <a:satMod val="200000"/>
              <a:alpha val="7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1447800" y="0"/>
            <a:ext cx="1175303" cy="633656"/>
          </a:xfrm>
          <a:prstGeom prst="rect">
            <a:avLst/>
          </a:prstGeom>
          <a:solidFill>
            <a:schemeClr val="accent1">
              <a:tint val="60000"/>
              <a:alpha val="10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0" name="Oval 19"/>
          <p:cNvSpPr/>
          <p:nvPr/>
        </p:nvSpPr>
        <p:spPr>
          <a:xfrm>
            <a:off x="59403" y="0"/>
            <a:ext cx="2302797" cy="2378511"/>
          </a:xfrm>
          <a:prstGeom prst="ellipse">
            <a:avLst/>
          </a:prstGeom>
          <a:solidFill>
            <a:schemeClr val="accent1">
              <a:shade val="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chemeClr val="accent2"/>
              </a:buClr>
              <a:buSzPct val="90000"/>
              <a:buFont typeface="Wingdings 2"/>
              <a:buChar char=""/>
            </a:pPr>
            <a:endParaRPr lang="en-US" dirty="0"/>
          </a:p>
        </p:txBody>
      </p:sp>
      <p:sp>
        <p:nvSpPr>
          <p:cNvPr id="21" name="Oval 20"/>
          <p:cNvSpPr/>
          <p:nvPr/>
        </p:nvSpPr>
        <p:spPr>
          <a:xfrm>
            <a:off x="0" y="3276600"/>
            <a:ext cx="891076" cy="886968"/>
          </a:xfrm>
          <a:prstGeom prst="ellipse">
            <a:avLst/>
          </a:prstGeom>
          <a:solidFill>
            <a:schemeClr val="tx2">
              <a:alpha val="95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793097" y="1721630"/>
            <a:ext cx="1402570" cy="1402570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609600" y="4038600"/>
            <a:ext cx="1554480" cy="1554480"/>
          </a:xfrm>
          <a:prstGeom prst="ellipse">
            <a:avLst/>
          </a:prstGeom>
          <a:solidFill>
            <a:schemeClr val="tx2">
              <a:alpha val="6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chemeClr val="accent2"/>
              </a:buClr>
              <a:buSzPct val="90000"/>
              <a:buFont typeface="Wingdings 2"/>
              <a:buChar char=""/>
            </a:pPr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152400" y="2362200"/>
            <a:ext cx="457200" cy="457200"/>
          </a:xfrm>
          <a:prstGeom prst="ellipse">
            <a:avLst/>
          </a:prstGeom>
          <a:solidFill>
            <a:schemeClr val="bg2"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1752600" y="381000"/>
            <a:ext cx="457200" cy="457200"/>
          </a:xfrm>
          <a:prstGeom prst="ellipse">
            <a:avLst/>
          </a:prstGeom>
          <a:solidFill>
            <a:schemeClr val="accent1">
              <a:shade val="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579120" y="2514600"/>
            <a:ext cx="2011680" cy="2011680"/>
          </a:xfrm>
          <a:prstGeom prst="ellipse">
            <a:avLst/>
          </a:prstGeom>
          <a:solidFill>
            <a:schemeClr val="bg2">
              <a:alpha val="8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0" y="5715000"/>
            <a:ext cx="1600200" cy="1143000"/>
          </a:xfrm>
          <a:prstGeom prst="rect">
            <a:avLst/>
          </a:prstGeom>
          <a:solidFill>
            <a:schemeClr val="accent1">
              <a:shade val="75000"/>
              <a:alpha val="10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1323393" y="5875179"/>
            <a:ext cx="731520" cy="731520"/>
          </a:xfrm>
          <a:prstGeom prst="ellipse">
            <a:avLst/>
          </a:prstGeom>
          <a:solidFill>
            <a:schemeClr val="bg2"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8" name="Oval 27"/>
          <p:cNvSpPr/>
          <p:nvPr/>
        </p:nvSpPr>
        <p:spPr>
          <a:xfrm>
            <a:off x="30970" y="5212570"/>
            <a:ext cx="1645430" cy="1645430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86000" y="6357144"/>
            <a:ext cx="34290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55448" y="6318504"/>
            <a:ext cx="1188720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2743200" y="228600"/>
            <a:ext cx="6248400" cy="5867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01752" y="1600200"/>
            <a:ext cx="2057400" cy="3733800"/>
          </a:xfrm>
        </p:spPr>
        <p:txBody>
          <a:bodyPr tIns="45720" bIns="45720" anchor="t" anchorCtr="0"/>
          <a:lstStyle>
            <a:lvl1pPr marL="0" indent="0">
              <a:lnSpc>
                <a:spcPts val="2400"/>
              </a:lnSpc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301752" y="384048"/>
            <a:ext cx="2057400" cy="11430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solidFill>
                  <a:srgbClr val="FFFFFF"/>
                </a:solidFill>
                <a:latin typeface="+mn-lt"/>
                <a:ea typeface="+mn-lt"/>
                <a:cs typeface="+mn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0"/>
            <a:ext cx="2590800" cy="6858000"/>
          </a:xfrm>
          <a:prstGeom prst="rect">
            <a:avLst/>
          </a:prstGeom>
          <a:solidFill>
            <a:schemeClr val="accent1"/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1563892" y="4337173"/>
            <a:ext cx="1026908" cy="1026906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0" y="381000"/>
            <a:ext cx="2133600" cy="2388889"/>
          </a:xfrm>
          <a:prstGeom prst="rect">
            <a:avLst/>
          </a:prstGeom>
          <a:solidFill>
            <a:schemeClr val="accent1">
              <a:tint val="90000"/>
              <a:satMod val="200000"/>
              <a:alpha val="7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8" name="Rectangle 27"/>
          <p:cNvSpPr/>
          <p:nvPr/>
        </p:nvSpPr>
        <p:spPr>
          <a:xfrm>
            <a:off x="1447800" y="0"/>
            <a:ext cx="1175303" cy="633656"/>
          </a:xfrm>
          <a:prstGeom prst="rect">
            <a:avLst/>
          </a:prstGeom>
          <a:solidFill>
            <a:schemeClr val="accent1">
              <a:tint val="60000"/>
              <a:alpha val="10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59403" y="0"/>
            <a:ext cx="2302797" cy="2378511"/>
          </a:xfrm>
          <a:prstGeom prst="ellipse">
            <a:avLst/>
          </a:prstGeom>
          <a:solidFill>
            <a:schemeClr val="accent1">
              <a:shade val="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chemeClr val="accent2"/>
              </a:buClr>
              <a:buSzPct val="90000"/>
              <a:buFont typeface="Wingdings 2"/>
              <a:buChar char=""/>
            </a:pPr>
            <a:endParaRPr lang="en-US" dirty="0"/>
          </a:p>
        </p:txBody>
      </p:sp>
      <p:sp>
        <p:nvSpPr>
          <p:cNvPr id="30" name="Oval 29"/>
          <p:cNvSpPr/>
          <p:nvPr/>
        </p:nvSpPr>
        <p:spPr>
          <a:xfrm>
            <a:off x="0" y="3276600"/>
            <a:ext cx="891076" cy="886968"/>
          </a:xfrm>
          <a:prstGeom prst="ellipse">
            <a:avLst/>
          </a:prstGeom>
          <a:solidFill>
            <a:schemeClr val="tx2">
              <a:alpha val="95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793097" y="1721630"/>
            <a:ext cx="1402570" cy="1402570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2" name="Oval 31"/>
          <p:cNvSpPr/>
          <p:nvPr/>
        </p:nvSpPr>
        <p:spPr>
          <a:xfrm>
            <a:off x="609600" y="4038600"/>
            <a:ext cx="1554480" cy="1554480"/>
          </a:xfrm>
          <a:prstGeom prst="ellipse">
            <a:avLst/>
          </a:prstGeom>
          <a:solidFill>
            <a:schemeClr val="tx2">
              <a:alpha val="6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chemeClr val="accent2"/>
              </a:buClr>
              <a:buSzPct val="90000"/>
              <a:buFont typeface="Wingdings 2"/>
              <a:buChar char=""/>
            </a:pPr>
            <a:endParaRPr lang="en-US" dirty="0"/>
          </a:p>
        </p:txBody>
      </p:sp>
      <p:sp>
        <p:nvSpPr>
          <p:cNvPr id="34" name="Oval 33"/>
          <p:cNvSpPr/>
          <p:nvPr/>
        </p:nvSpPr>
        <p:spPr>
          <a:xfrm>
            <a:off x="1752600" y="381000"/>
            <a:ext cx="457200" cy="457200"/>
          </a:xfrm>
          <a:prstGeom prst="ellipse">
            <a:avLst/>
          </a:prstGeom>
          <a:solidFill>
            <a:schemeClr val="accent1">
              <a:shade val="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5" name="Oval 34"/>
          <p:cNvSpPr/>
          <p:nvPr/>
        </p:nvSpPr>
        <p:spPr>
          <a:xfrm>
            <a:off x="579120" y="2514600"/>
            <a:ext cx="2011680" cy="2011680"/>
          </a:xfrm>
          <a:prstGeom prst="ellipse">
            <a:avLst/>
          </a:prstGeom>
          <a:solidFill>
            <a:schemeClr val="bg2">
              <a:alpha val="8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6" name="Rectangle 35"/>
          <p:cNvSpPr/>
          <p:nvPr/>
        </p:nvSpPr>
        <p:spPr>
          <a:xfrm>
            <a:off x="0" y="5715000"/>
            <a:ext cx="1600200" cy="1143000"/>
          </a:xfrm>
          <a:prstGeom prst="rect">
            <a:avLst/>
          </a:prstGeom>
          <a:solidFill>
            <a:schemeClr val="accent1">
              <a:shade val="75000"/>
              <a:alpha val="10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7" name="Oval 36"/>
          <p:cNvSpPr/>
          <p:nvPr/>
        </p:nvSpPr>
        <p:spPr>
          <a:xfrm>
            <a:off x="1323393" y="5875179"/>
            <a:ext cx="731520" cy="731520"/>
          </a:xfrm>
          <a:prstGeom prst="ellipse">
            <a:avLst/>
          </a:prstGeom>
          <a:solidFill>
            <a:schemeClr val="bg2"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8" name="Oval 37"/>
          <p:cNvSpPr/>
          <p:nvPr/>
        </p:nvSpPr>
        <p:spPr>
          <a:xfrm>
            <a:off x="30970" y="5212570"/>
            <a:ext cx="1645430" cy="1645430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152400" y="2362200"/>
            <a:ext cx="457200" cy="457200"/>
          </a:xfrm>
          <a:prstGeom prst="ellipse">
            <a:avLst/>
          </a:prstGeom>
          <a:solidFill>
            <a:schemeClr val="bg2"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55448" y="6318504"/>
            <a:ext cx="1188720" cy="4572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2057400" cy="11430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solidFill>
                  <a:srgbClr val="FFFFFF"/>
                </a:solidFill>
                <a:latin typeface="+mn-lt"/>
                <a:ea typeface="+mn-lt"/>
                <a:cs typeface="+mn-lt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90800" y="0"/>
            <a:ext cx="6553200" cy="5943600"/>
          </a:xfrm>
          <a:solidFill>
            <a:schemeClr val="bg2"/>
          </a:solidFill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1600200"/>
            <a:ext cx="2057400" cy="4267200"/>
          </a:xfrm>
        </p:spPr>
        <p:txBody>
          <a:bodyPr anchor="t" anchorCtr="0"/>
          <a:lstStyle>
            <a:lvl1pPr marL="0" indent="0">
              <a:lnSpc>
                <a:spcPts val="2400"/>
              </a:lnSpc>
              <a:spcAft>
                <a:spcPts val="1000"/>
              </a:spcAft>
              <a:buFontTx/>
              <a:buNone/>
              <a:defRPr sz="1600" b="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0095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914400" y="2292526"/>
            <a:ext cx="2743200" cy="2127074"/>
          </a:xfrm>
          <a:prstGeom prst="rect">
            <a:avLst/>
          </a:prstGeom>
          <a:solidFill>
            <a:schemeClr val="accent1"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2977827" y="5072066"/>
            <a:ext cx="1758141" cy="1739481"/>
          </a:xfrm>
          <a:prstGeom prst="ellipse">
            <a:avLst/>
          </a:prstGeom>
          <a:solidFill>
            <a:schemeClr val="accent1">
              <a:tint val="90000"/>
              <a:shade val="45000"/>
              <a:satMod val="200000"/>
              <a:alpha val="13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5257800" y="0"/>
            <a:ext cx="3886200" cy="3048000"/>
          </a:xfrm>
          <a:prstGeom prst="rect">
            <a:avLst/>
          </a:prstGeom>
          <a:solidFill>
            <a:schemeClr val="accent1">
              <a:alpha val="6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0" y="4114800"/>
            <a:ext cx="2362200" cy="2463018"/>
          </a:xfrm>
          <a:prstGeom prst="rect">
            <a:avLst/>
          </a:prstGeom>
          <a:solidFill>
            <a:schemeClr val="bg2">
              <a:tint val="60000"/>
              <a:alpha val="75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4178687" y="2389810"/>
            <a:ext cx="2174118" cy="2174118"/>
          </a:xfrm>
          <a:prstGeom prst="ellipse">
            <a:avLst/>
          </a:prstGeom>
          <a:solidFill>
            <a:schemeClr val="accent1">
              <a:tint val="75000"/>
              <a:shade val="50000"/>
              <a:satMod val="200000"/>
              <a:alpha val="8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6" name="Oval 15"/>
          <p:cNvSpPr/>
          <p:nvPr/>
        </p:nvSpPr>
        <p:spPr>
          <a:xfrm>
            <a:off x="6384588" y="5842728"/>
            <a:ext cx="1011260" cy="1011260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6322493" y="1427132"/>
            <a:ext cx="2047390" cy="2047390"/>
          </a:xfrm>
          <a:prstGeom prst="ellipse">
            <a:avLst/>
          </a:prstGeom>
          <a:solidFill>
            <a:srgbClr val="C1E8E4">
              <a:alpha val="10980"/>
            </a:srgb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8" name="Oval 17"/>
          <p:cNvSpPr/>
          <p:nvPr/>
        </p:nvSpPr>
        <p:spPr>
          <a:xfrm>
            <a:off x="114300" y="4803322"/>
            <a:ext cx="1959428" cy="1959428"/>
          </a:xfrm>
          <a:prstGeom prst="ellipse">
            <a:avLst/>
          </a:prstGeom>
          <a:solidFill>
            <a:srgbClr val="C1E8E4">
              <a:alpha val="12157"/>
            </a:srgb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19" name="Oval 18"/>
          <p:cNvSpPr/>
          <p:nvPr/>
        </p:nvSpPr>
        <p:spPr>
          <a:xfrm>
            <a:off x="2021092" y="4578526"/>
            <a:ext cx="1026908" cy="1026906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4172385" y="4626825"/>
            <a:ext cx="1515880" cy="1394583"/>
          </a:xfrm>
          <a:prstGeom prst="ellipse">
            <a:avLst/>
          </a:prstGeom>
          <a:solidFill>
            <a:schemeClr val="accent1">
              <a:tint val="100000"/>
              <a:satMod val="275000"/>
              <a:alpha val="8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1906" y="361813"/>
            <a:ext cx="2512694" cy="2388889"/>
          </a:xfrm>
          <a:prstGeom prst="rect">
            <a:avLst/>
          </a:prstGeom>
          <a:solidFill>
            <a:schemeClr val="accent1">
              <a:tint val="90000"/>
              <a:satMod val="200000"/>
              <a:alpha val="7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3" name="Rectangle 22"/>
          <p:cNvSpPr/>
          <p:nvPr/>
        </p:nvSpPr>
        <p:spPr>
          <a:xfrm>
            <a:off x="1295400" y="0"/>
            <a:ext cx="1524000" cy="609600"/>
          </a:xfrm>
          <a:prstGeom prst="rect">
            <a:avLst/>
          </a:prstGeom>
          <a:solidFill>
            <a:schemeClr val="accent1">
              <a:tint val="60000"/>
              <a:alpha val="10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5" name="Oval 24"/>
          <p:cNvSpPr/>
          <p:nvPr/>
        </p:nvSpPr>
        <p:spPr>
          <a:xfrm>
            <a:off x="59403" y="212289"/>
            <a:ext cx="2022300" cy="2022300"/>
          </a:xfrm>
          <a:prstGeom prst="ellipse">
            <a:avLst/>
          </a:prstGeom>
          <a:solidFill>
            <a:schemeClr val="accent1">
              <a:tint val="100000"/>
              <a:satMod val="275000"/>
              <a:alpha val="15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chemeClr val="accent2"/>
              </a:buClr>
              <a:buSzPct val="90000"/>
              <a:buFont typeface="Wingdings 2"/>
              <a:buChar char=""/>
            </a:pPr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76200" y="3962400"/>
            <a:ext cx="891076" cy="886968"/>
          </a:xfrm>
          <a:prstGeom prst="ellipse">
            <a:avLst/>
          </a:prstGeom>
          <a:solidFill>
            <a:schemeClr val="accent1">
              <a:tint val="75000"/>
              <a:satMod val="200000"/>
              <a:alpha val="95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2121357" y="1507438"/>
            <a:ext cx="1402570" cy="1402570"/>
          </a:xfrm>
          <a:prstGeom prst="ellipse">
            <a:avLst/>
          </a:prstGeom>
          <a:solidFill>
            <a:schemeClr val="accent1">
              <a:tint val="90000"/>
              <a:satMod val="275000"/>
              <a:alpha val="9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3369253" y="466436"/>
            <a:ext cx="1595105" cy="1595105"/>
          </a:xfrm>
          <a:prstGeom prst="ellipse">
            <a:avLst/>
          </a:prstGeom>
          <a:solidFill>
            <a:schemeClr val="accent1">
              <a:tint val="100000"/>
              <a:satMod val="275000"/>
              <a:alpha val="8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5189756" y="2967572"/>
            <a:ext cx="3234945" cy="3234944"/>
          </a:xfrm>
          <a:prstGeom prst="ellipse">
            <a:avLst/>
          </a:prstGeom>
          <a:solidFill>
            <a:schemeClr val="accent1">
              <a:tint val="100000"/>
              <a:satMod val="180000"/>
              <a:alpha val="95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5562600" y="6526"/>
            <a:ext cx="1026908" cy="1026906"/>
          </a:xfrm>
          <a:prstGeom prst="ellipse">
            <a:avLst/>
          </a:prstGeom>
          <a:solidFill>
            <a:schemeClr val="accent1">
              <a:tint val="90000"/>
              <a:satMod val="275000"/>
              <a:alpha val="4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2" name="Oval 31"/>
          <p:cNvSpPr/>
          <p:nvPr/>
        </p:nvSpPr>
        <p:spPr>
          <a:xfrm>
            <a:off x="6951220" y="4665220"/>
            <a:ext cx="2192780" cy="2192780"/>
          </a:xfrm>
          <a:prstGeom prst="ellipse">
            <a:avLst/>
          </a:prstGeom>
          <a:solidFill>
            <a:schemeClr val="accent1">
              <a:tint val="75000"/>
              <a:shade val="50000"/>
              <a:satMod val="200000"/>
              <a:alpha val="8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1600200" y="3705807"/>
            <a:ext cx="1195876" cy="1198294"/>
          </a:xfrm>
          <a:prstGeom prst="ellipse">
            <a:avLst/>
          </a:prstGeom>
          <a:solidFill>
            <a:schemeClr val="accent1">
              <a:tint val="75000"/>
              <a:satMod val="200000"/>
              <a:alpha val="95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6324600" y="228600"/>
            <a:ext cx="822960" cy="822960"/>
          </a:xfrm>
          <a:prstGeom prst="ellipse">
            <a:avLst/>
          </a:prstGeom>
          <a:solidFill>
            <a:schemeClr val="accent1">
              <a:tint val="90000"/>
              <a:satMod val="275000"/>
              <a:alpha val="6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8077200" y="6526"/>
            <a:ext cx="1026908" cy="1026906"/>
          </a:xfrm>
          <a:prstGeom prst="ellipse">
            <a:avLst/>
          </a:prstGeom>
          <a:solidFill>
            <a:schemeClr val="accent1">
              <a:tint val="90000"/>
              <a:satMod val="275000"/>
              <a:alpha val="4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36" name="Rectangle 35"/>
          <p:cNvSpPr/>
          <p:nvPr/>
        </p:nvSpPr>
        <p:spPr>
          <a:xfrm>
            <a:off x="5410200" y="6324600"/>
            <a:ext cx="1524000" cy="533400"/>
          </a:xfrm>
          <a:prstGeom prst="rect">
            <a:avLst/>
          </a:prstGeom>
          <a:solidFill>
            <a:schemeClr val="accent1">
              <a:alpha val="10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/>
          </a:p>
        </p:txBody>
      </p:sp>
      <p:sp>
        <p:nvSpPr>
          <p:cNvPr id="37" name="Oval 36"/>
          <p:cNvSpPr/>
          <p:nvPr/>
        </p:nvSpPr>
        <p:spPr>
          <a:xfrm>
            <a:off x="3011692" y="6526"/>
            <a:ext cx="1026908" cy="1026906"/>
          </a:xfrm>
          <a:prstGeom prst="ellipse">
            <a:avLst/>
          </a:prstGeom>
          <a:solidFill>
            <a:schemeClr val="accent1">
              <a:tint val="90000"/>
              <a:satMod val="275000"/>
              <a:alpha val="4000"/>
            </a:schemeClr>
          </a:solidFill>
          <a:ln w="25400" cap="rnd" cmpd="sng" algn="ctr">
            <a:noFill/>
            <a:prstDash val="solid"/>
          </a:ln>
          <a:effectLst/>
          <a:scene3d>
            <a:camera prst="orthographicFront"/>
            <a:lightRig rig="harsh" dir="tl">
              <a:rot lat="0" lon="0" rev="8400000"/>
            </a:lightRig>
          </a:scene3d>
          <a:sp3d prstMaterial="flat"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357144"/>
            <a:ext cx="2974848" cy="384048"/>
          </a:xfrm>
          <a:prstGeom prst="rect">
            <a:avLst/>
          </a:prstGeom>
        </p:spPr>
        <p:txBody>
          <a:bodyPr vert="horz" anchor="ctr" anchorCtr="0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fld id="{8CDCCE9E-A29B-45D6-863F-1298088C89D8}" type="datetimeFigureOut">
              <a:rPr lang="cs-CZ" smtClean="0"/>
              <a:t>6.12.2012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357144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155448" y="6315075"/>
            <a:ext cx="1188720" cy="457200"/>
          </a:xfrm>
          <a:prstGeom prst="rect">
            <a:avLst/>
          </a:prstGeom>
          <a:noFill/>
        </p:spPr>
        <p:txBody>
          <a:bodyPr vert="horz" lIns="0" tIns="0" rIns="0" bIns="0" anchor="ctr" anchorCtr="1">
            <a:normAutofit/>
          </a:bodyPr>
          <a:lstStyle>
            <a:lvl1pPr algn="ctr">
              <a:defRPr sz="2800">
                <a:solidFill>
                  <a:schemeClr val="tx2"/>
                </a:solidFill>
              </a:defRPr>
            </a:lvl1pPr>
          </a:lstStyle>
          <a:p>
            <a:fld id="{EEC0B3C1-74D7-4E23-B0AE-34B74BB6EA6A}" type="slidenum">
              <a:rPr lang="cs-CZ" smtClean="0"/>
              <a:t>‹#›</a:t>
            </a:fld>
            <a:endParaRPr lang="cs-CZ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sz="38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700"/>
        </a:spcBef>
        <a:buClr>
          <a:schemeClr val="accent2"/>
        </a:buClr>
        <a:buSzPct val="85000"/>
        <a:buFont typeface="Wingdings 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600"/>
        </a:spcBef>
        <a:buClr>
          <a:schemeClr val="accent1"/>
        </a:buClr>
        <a:buSzPct val="85000"/>
        <a:buFont typeface="Wingdings 2"/>
        <a:buChar char="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500"/>
        </a:spcBef>
        <a:buClr>
          <a:schemeClr val="accent3"/>
        </a:buClr>
        <a:buSzPct val="85000"/>
        <a:buFont typeface="Wingdings 2"/>
        <a:buChar char="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400"/>
        </a:spcBef>
        <a:buClr>
          <a:schemeClr val="accent4"/>
        </a:buClr>
        <a:buFont typeface="Wingdings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ct val="20000"/>
        </a:spcBef>
        <a:buClr>
          <a:schemeClr val="accent5"/>
        </a:buClr>
        <a:buFont typeface="Wingdings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ct val="20000"/>
        </a:spcBef>
        <a:buClr>
          <a:schemeClr val="accent5"/>
        </a:buClr>
        <a:buFont typeface="Wingdings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6"/>
        </a:buClr>
        <a:buFont typeface="Wingdings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microsoft.com/office/2007/relationships/hdphoto" Target="../media/hdphoto4.wdp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microsoft.com/office/2007/relationships/hdphoto" Target="../media/hdphoto7.wdp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5" Type="http://schemas.microsoft.com/office/2007/relationships/hdphoto" Target="../media/hdphoto10.wdp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13.wdp"/><Relationship Id="rId5" Type="http://schemas.openxmlformats.org/officeDocument/2006/relationships/image" Target="../media/image20.png"/><Relationship Id="rId4" Type="http://schemas.microsoft.com/office/2007/relationships/hdphoto" Target="../media/hdphoto12.wdp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t3.gstatic.com/images?q=tbn:ANd9GcS50wYfi2Xh4Jx9FeIWXvJie-6_iyQg2fvSk_aqIWH4YwGOcPgdXQ" TargetMode="External"/><Relationship Id="rId13" Type="http://schemas.openxmlformats.org/officeDocument/2006/relationships/hyperlink" Target="http://upload.wikimedia.org/wikipedia/commons/c/c1/Albrecht_D%C3%BCrer_062.jpg" TargetMode="External"/><Relationship Id="rId18" Type="http://schemas.openxmlformats.org/officeDocument/2006/relationships/hyperlink" Target="http://upload.wikimedia.org/wikipedia/commons/thumb/2/22/Lucas_Cranach_d._%C3%84._063.jpg/220px-Lucas_Cranach_d._%C3%84._063.jpg" TargetMode="External"/><Relationship Id="rId3" Type="http://schemas.openxmlformats.org/officeDocument/2006/relationships/hyperlink" Target="http://cs.wikipedia.org/wiki/Fran%C3%A7ois_Villon" TargetMode="External"/><Relationship Id="rId21" Type="http://schemas.openxmlformats.org/officeDocument/2006/relationships/hyperlink" Target="http://upload.wikimedia.org/wikipedia/commons/2/2d/Jheronimus_Bosch_%28cropped%29.jpg" TargetMode="External"/><Relationship Id="rId7" Type="http://schemas.openxmlformats.org/officeDocument/2006/relationships/hyperlink" Target="http://t0.gstatic.com/images?q=tbn:ANd9GcT--Hw6PbAkateC0PRGPciyFyNbRJbuxnB6coJ7Y9gQWEhyHYoKtw" TargetMode="External"/><Relationship Id="rId12" Type="http://schemas.openxmlformats.org/officeDocument/2006/relationships/hyperlink" Target="http://upload.wikimedia.org/wikipedia/commons/thumb/1/11/Selbstportr%C3%A4t%2C_by_Albrecht_D%C3%BCrer%2C_from_Prado_in_Google_Earth.jpg/220px-Selbstportr%C3%A4t%2C_by_Albrecht_D%C3%BCrer%2C_from_Prado_in_Google_Earth.jpg" TargetMode="External"/><Relationship Id="rId17" Type="http://schemas.openxmlformats.org/officeDocument/2006/relationships/hyperlink" Target="http://upload.wikimedia.org/wikipedia/commons/thumb/4/40/Pieter_Bruegel_the_Elder_-_The_Peasant_and_the_Birdnester_-_WGA3519.jpg/713px-Pieter_Bruegel_the_Elder_-_The_Peasant_and_the_Birdnester_-_WGA3519.jpg" TargetMode="External"/><Relationship Id="rId2" Type="http://schemas.openxmlformats.org/officeDocument/2006/relationships/notesSlide" Target="../notesSlides/notesSlide3.xml"/><Relationship Id="rId16" Type="http://schemas.openxmlformats.org/officeDocument/2006/relationships/hyperlink" Target="http://upload.wikimedia.org/wikipedia/commons/thumb/b/b3/Pieter_Bruegel_the_Elder_-_The_Dutch_Proverbs_-_Google_Art_Project.jpg/800px-Pieter_Bruegel_the_Elder_-_The_Dutch_Proverbs_-_Google_Art_Project.jpg" TargetMode="External"/><Relationship Id="rId20" Type="http://schemas.openxmlformats.org/officeDocument/2006/relationships/hyperlink" Target="http://upload.wikimedia.org/wikipedia/commons/4/40/Die-Hirschjagd-1540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vp.cz/~pfannova/literatura/stranky/FrancoisVillon%5B1%5D.jpg" TargetMode="External"/><Relationship Id="rId11" Type="http://schemas.openxmlformats.org/officeDocument/2006/relationships/hyperlink" Target="http://upload.wikimedia.org/wikipedia/commons/thumb/f/fc/Retable_de_l%27Agneau_mystique.jpg/800px-Retable_de_l%27Agneau_mystique.jpg" TargetMode="External"/><Relationship Id="rId5" Type="http://schemas.openxmlformats.org/officeDocument/2006/relationships/hyperlink" Target="http://www.spaceandmotion.com/Images/philosophy/michel-de-montaigne.jpg" TargetMode="External"/><Relationship Id="rId15" Type="http://schemas.openxmlformats.org/officeDocument/2006/relationships/hyperlink" Target="http://upload.wikimedia.org/wikipedia/commons/thumb/6/63/Petro_Bruegel_Pictori.png/235px-Petro_Bruegel_Pictori.png" TargetMode="External"/><Relationship Id="rId23" Type="http://schemas.openxmlformats.org/officeDocument/2006/relationships/hyperlink" Target="http://www.office.microsoft.com/" TargetMode="External"/><Relationship Id="rId10" Type="http://schemas.openxmlformats.org/officeDocument/2006/relationships/hyperlink" Target="http://upload.wikimedia.org/wikipedia/commons/thumb/c/ca/Portrait_of_a_Man_in_a_Turban_%28Jan_van_Eyck%29_with_frame.jpg/470px-Portrait_of_a_Man_in_a_Turban_%28Jan_van_Eyck%29_with_frame.jpg" TargetMode="External"/><Relationship Id="rId19" Type="http://schemas.openxmlformats.org/officeDocument/2006/relationships/hyperlink" Target="http://upload.wikimedia.org/wikipedia/commons/thumb/5/52/Lucas_Cranach_d._%C3%84._052.jpg/473px-Lucas_Cranach_d._%C3%84._052.jpg" TargetMode="External"/><Relationship Id="rId4" Type="http://schemas.openxmlformats.org/officeDocument/2006/relationships/hyperlink" Target="http://www.databazeknih.cz/images/11_/1169/erasmus-rotterdamsky.jpg" TargetMode="External"/><Relationship Id="rId9" Type="http://schemas.openxmlformats.org/officeDocument/2006/relationships/hyperlink" Target="http://t0.gstatic.com/images?q=tbn:ANd9GcR47fnODNktOaGYTrC94zNfZCrVJY9-aAc9m0r0YHlPx93I2s-g" TargetMode="External"/><Relationship Id="rId14" Type="http://schemas.openxmlformats.org/officeDocument/2006/relationships/hyperlink" Target="http://upload.wikimedia.org/wikipedia/commons/thumb/7/70/Albrecht_D%C3%BCrer_099.jpg/714px-Albrecht_D%C3%BCrer_099.jpg" TargetMode="External"/><Relationship Id="rId22" Type="http://schemas.openxmlformats.org/officeDocument/2006/relationships/hyperlink" Target="http://upload.wikimedia.org/wikipedia/commons/thumb/8/80/GardenED.jpg/800px-GardenED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Podnadpis 2"/>
          <p:cNvSpPr>
            <a:spLocks noGrp="1"/>
          </p:cNvSpPr>
          <p:nvPr>
            <p:ph type="subTitle" idx="1"/>
          </p:nvPr>
        </p:nvSpPr>
        <p:spPr>
          <a:xfrm>
            <a:off x="571500" y="908721"/>
            <a:ext cx="7929563" cy="5449218"/>
          </a:xfrm>
        </p:spPr>
        <p:txBody>
          <a:bodyPr/>
          <a:lstStyle/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Autor:  Mgr. Lenka Kudrnová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Název: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chemeClr val="tx1"/>
                </a:solidFill>
              </a:rPr>
              <a:t>VY_32_INOVACE_04_B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</a:rPr>
              <a:t>_16 Osobnosti evropské renesance a humanismu</a:t>
            </a: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Téma: Dějepis 7. ročník </a:t>
            </a:r>
            <a:r>
              <a:rPr lang="cs-CZ" sz="2800" dirty="0">
                <a:solidFill>
                  <a:schemeClr val="tx1"/>
                </a:solidFill>
              </a:rPr>
              <a:t> </a:t>
            </a:r>
            <a:endParaRPr lang="cs-CZ" sz="2800" dirty="0" smtClean="0">
              <a:solidFill>
                <a:schemeClr val="tx1"/>
              </a:solidFill>
            </a:endParaRPr>
          </a:p>
          <a:p>
            <a:pPr algn="l">
              <a:defRPr/>
            </a:pPr>
            <a:r>
              <a:rPr lang="cs-CZ" sz="28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  <a:p>
            <a:pPr algn="l">
              <a:defRPr/>
            </a:pPr>
            <a:endParaRPr lang="cs-CZ" sz="2000" dirty="0" smtClean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6400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2400" dirty="0" smtClean="0"/>
              <a:t>Mgr. Lenka Kudrnová</a:t>
            </a: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Osobnosti evropské renesance a humanismu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7560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8926"/>
            <a:ext cx="8229600" cy="743518"/>
          </a:xfrm>
        </p:spPr>
        <p:txBody>
          <a:bodyPr>
            <a:normAutofit/>
          </a:bodyPr>
          <a:lstStyle/>
          <a:p>
            <a:r>
              <a:rPr lang="cs-CZ" sz="3500" dirty="0" smtClean="0"/>
              <a:t>Erasmus Rotterdamský – humanismus</a:t>
            </a:r>
            <a:endParaRPr lang="cs-CZ" sz="35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holandský myslitel</a:t>
            </a:r>
            <a:r>
              <a:rPr lang="cs-CZ" sz="2400" dirty="0" smtClean="0"/>
              <a:t>, představitel záalpské renesance a humanismu</a:t>
            </a:r>
          </a:p>
          <a:p>
            <a:r>
              <a:rPr lang="cs-CZ" sz="2400" dirty="0" smtClean="0"/>
              <a:t>byl augustiniánským mnichem, procestoval celou Evropu, zemřel v Basileji</a:t>
            </a:r>
          </a:p>
          <a:p>
            <a:r>
              <a:rPr lang="cs-CZ" sz="2400" dirty="0" smtClean="0"/>
              <a:t>nejznámějším spisem je </a:t>
            </a:r>
            <a:r>
              <a:rPr lang="cs-CZ" sz="2400" dirty="0" smtClean="0">
                <a:solidFill>
                  <a:srgbClr val="C00000"/>
                </a:solidFill>
              </a:rPr>
              <a:t>Chvála bláznovství </a:t>
            </a:r>
            <a:r>
              <a:rPr lang="cs-CZ" sz="2400" dirty="0" smtClean="0"/>
              <a:t>– jedná se o satiru, autor kritizuje různé vrstvy společnosti – církev, krále, vzdělance a filosofy, vystupuje proti zakořeněným omylům své doby, ironickým způsobem upozorňuje na lidskou nedokonalost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O výchově křesťanského vladaře</a:t>
            </a:r>
            <a:r>
              <a:rPr lang="cs-CZ" sz="2400" dirty="0" smtClean="0"/>
              <a:t> – určen jako rada Karlovi V., vyzdvihuje spravedlnost, shovívavost a </a:t>
            </a:r>
            <a:r>
              <a:rPr lang="cs-CZ" sz="2400" dirty="0" smtClean="0"/>
              <a:t>všestranné </a:t>
            </a:r>
            <a:r>
              <a:rPr lang="cs-CZ" sz="2400" dirty="0" smtClean="0"/>
              <a:t>vzdělání</a:t>
            </a: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1000" contrast="4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85978"/>
            <a:ext cx="1047750" cy="157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4268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/>
              <a:t>Erasmus Rotterdamský – humanismus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8229600" cy="4929336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vladaře</a:t>
            </a:r>
            <a:r>
              <a:rPr lang="cs-CZ" sz="2400" dirty="0" smtClean="0"/>
              <a:t> vnímá </a:t>
            </a:r>
            <a:r>
              <a:rPr lang="cs-CZ" sz="2400" dirty="0" smtClean="0">
                <a:solidFill>
                  <a:srgbClr val="C00000"/>
                </a:solidFill>
              </a:rPr>
              <a:t>jako služebníka lidu</a:t>
            </a:r>
            <a:r>
              <a:rPr lang="cs-CZ" sz="2400" dirty="0" smtClean="0"/>
              <a:t>, který se má vyvarovat nátlaku a útisku</a:t>
            </a:r>
          </a:p>
          <a:p>
            <a:r>
              <a:rPr lang="cs-CZ" sz="2400" dirty="0" smtClean="0"/>
              <a:t>přestože je považován za předchůdce reformace, je hluboce zbožný a proti reformaci vystupuje</a:t>
            </a:r>
          </a:p>
          <a:p>
            <a:r>
              <a:rPr lang="cs-CZ" sz="2400" dirty="0" smtClean="0"/>
              <a:t>je však příznivcem </a:t>
            </a:r>
            <a:r>
              <a:rPr lang="cs-CZ" sz="2400" dirty="0" smtClean="0">
                <a:solidFill>
                  <a:srgbClr val="C00000"/>
                </a:solidFill>
              </a:rPr>
              <a:t>náboženské tolerance</a:t>
            </a:r>
          </a:p>
          <a:p>
            <a:r>
              <a:rPr lang="cs-CZ" sz="2400" dirty="0" smtClean="0"/>
              <a:t>stojí u počátků </a:t>
            </a:r>
            <a:r>
              <a:rPr lang="cs-CZ" sz="2400" dirty="0" smtClean="0">
                <a:solidFill>
                  <a:srgbClr val="C00000"/>
                </a:solidFill>
              </a:rPr>
              <a:t>moderní filologie</a:t>
            </a:r>
            <a:r>
              <a:rPr lang="cs-CZ" sz="2400" dirty="0" smtClean="0"/>
              <a:t>, věnuje se zejména řečtině, vydává kritický překlad Nového zákona, jež byl zdrojem pro překlady do dalších národních jazyků (angličtiny i češtiny)</a:t>
            </a:r>
          </a:p>
          <a:p>
            <a:r>
              <a:rPr lang="cs-CZ" sz="2400" dirty="0" smtClean="0"/>
              <a:t>nebyl přijímán ani reformačním ani katolickým táborem, s mnohými učenci své doby měl četné spory, svou myšlenkou </a:t>
            </a:r>
            <a:r>
              <a:rPr lang="cs-CZ" sz="2400" dirty="0" smtClean="0">
                <a:solidFill>
                  <a:srgbClr val="C00000"/>
                </a:solidFill>
              </a:rPr>
              <a:t>náboženského smíru </a:t>
            </a:r>
            <a:r>
              <a:rPr lang="cs-CZ" sz="2400" dirty="0" smtClean="0"/>
              <a:t>předběhl dobu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76473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/>
              <a:t>Michel de Montaigne - humanismus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francouzský renesanční myslitel</a:t>
            </a:r>
            <a:r>
              <a:rPr lang="cs-CZ" dirty="0" smtClean="0"/>
              <a:t>, </a:t>
            </a:r>
          </a:p>
          <a:p>
            <a:pPr marL="0" indent="0">
              <a:buNone/>
            </a:pPr>
            <a:r>
              <a:rPr lang="cs-CZ" dirty="0" smtClean="0"/>
              <a:t>humanista a skeptik žijící v 16. století</a:t>
            </a:r>
          </a:p>
          <a:p>
            <a:r>
              <a:rPr lang="cs-CZ" dirty="0" smtClean="0"/>
              <a:t>je považován za zakladatele literárního žánru </a:t>
            </a:r>
            <a:r>
              <a:rPr lang="cs-CZ" dirty="0" smtClean="0">
                <a:solidFill>
                  <a:srgbClr val="C00000"/>
                </a:solidFill>
              </a:rPr>
              <a:t>eseje</a:t>
            </a:r>
          </a:p>
          <a:p>
            <a:r>
              <a:rPr lang="cs-CZ" dirty="0" smtClean="0"/>
              <a:t>měl skvělé všeobecné vzdělání i znalost latiny, neustále se vzdělával studiem a četbou</a:t>
            </a:r>
          </a:p>
          <a:p>
            <a:r>
              <a:rPr lang="cs-CZ" dirty="0" smtClean="0"/>
              <a:t>své eseje psal však jazykem lidovým – francouzsky</a:t>
            </a:r>
          </a:p>
          <a:p>
            <a:r>
              <a:rPr lang="cs-CZ" dirty="0" smtClean="0"/>
              <a:t>píše v nich o sobě samém,  o životě, světě, značný důraz klade na </a:t>
            </a:r>
            <a:r>
              <a:rPr lang="cs-CZ" dirty="0" smtClean="0">
                <a:solidFill>
                  <a:srgbClr val="C00000"/>
                </a:solidFill>
              </a:rPr>
              <a:t>rozum</a:t>
            </a:r>
          </a:p>
          <a:p>
            <a:r>
              <a:rPr lang="cs-CZ" dirty="0" smtClean="0">
                <a:solidFill>
                  <a:srgbClr val="C00000"/>
                </a:solidFill>
              </a:rPr>
              <a:t>jeho dílo bylo zakázáno</a:t>
            </a:r>
            <a:r>
              <a:rPr lang="cs-CZ" dirty="0" smtClean="0"/>
              <a:t>, on sám skončil v </a:t>
            </a:r>
            <a:r>
              <a:rPr lang="cs-CZ" dirty="0" err="1" smtClean="0"/>
              <a:t>kladbě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46" r="9537" b="10909"/>
          <a:stretch/>
        </p:blipFill>
        <p:spPr bwMode="auto">
          <a:xfrm>
            <a:off x="6948264" y="116632"/>
            <a:ext cx="1787236" cy="2036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169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/>
              <a:t>Michel de Montaigne - humanismus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základem úvah je </a:t>
            </a:r>
            <a:r>
              <a:rPr lang="cs-CZ" sz="2400" dirty="0" smtClean="0">
                <a:solidFill>
                  <a:srgbClr val="C00000"/>
                </a:solidFill>
              </a:rPr>
              <a:t>skepticismus</a:t>
            </a:r>
            <a:r>
              <a:rPr lang="cs-CZ" sz="2400" dirty="0" smtClean="0"/>
              <a:t> – vše, co je uznáváno je zapotřebí prověřit rozumem</a:t>
            </a:r>
          </a:p>
          <a:p>
            <a:r>
              <a:rPr lang="cs-CZ" sz="2400" dirty="0" smtClean="0"/>
              <a:t>je potřeba si klást takové cíle, u nichž můžeme vidět konec snažení</a:t>
            </a:r>
          </a:p>
          <a:p>
            <a:r>
              <a:rPr lang="cs-CZ" sz="2400" dirty="0" smtClean="0"/>
              <a:t>přemýšlí také o smrti, odsuzuje sebevraždu jako zbabělost</a:t>
            </a:r>
          </a:p>
          <a:p>
            <a:r>
              <a:rPr lang="cs-CZ" sz="2400" dirty="0" smtClean="0"/>
              <a:t>své </a:t>
            </a:r>
            <a:r>
              <a:rPr lang="cs-CZ" sz="2400" dirty="0" smtClean="0">
                <a:solidFill>
                  <a:srgbClr val="C00000"/>
                </a:solidFill>
              </a:rPr>
              <a:t>vědění</a:t>
            </a:r>
            <a:r>
              <a:rPr lang="cs-CZ" sz="2400" dirty="0" smtClean="0"/>
              <a:t> nesmíme pokládat za absolutní, ale jen </a:t>
            </a:r>
            <a:r>
              <a:rPr lang="cs-CZ" sz="2400" dirty="0" smtClean="0">
                <a:solidFill>
                  <a:srgbClr val="C00000"/>
                </a:solidFill>
              </a:rPr>
              <a:t>proměnlivé a relativní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člověk</a:t>
            </a:r>
            <a:r>
              <a:rPr lang="cs-CZ" sz="2400" dirty="0" smtClean="0"/>
              <a:t>  má privilegované postavení, ale nesmí zapomínat na to, že je nedílnou </a:t>
            </a:r>
            <a:r>
              <a:rPr lang="cs-CZ" sz="2400" dirty="0" smtClean="0">
                <a:solidFill>
                  <a:srgbClr val="C00000"/>
                </a:solidFill>
              </a:rPr>
              <a:t>součástí přírody</a:t>
            </a:r>
          </a:p>
          <a:p>
            <a:r>
              <a:rPr lang="cs-CZ" sz="2400" dirty="0" smtClean="0"/>
              <a:t>usiluje o filosofii a náboženství, které je zakotveno  v přirozenosti a životě člověka, </a:t>
            </a:r>
            <a:r>
              <a:rPr lang="cs-CZ" sz="2400" dirty="0" smtClean="0">
                <a:solidFill>
                  <a:srgbClr val="C00000"/>
                </a:solidFill>
              </a:rPr>
              <a:t>odmítá nesmrtelnost duše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231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Francois Villon  -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francouzský básník </a:t>
            </a:r>
            <a:r>
              <a:rPr lang="cs-CZ" sz="2400" dirty="0" smtClean="0"/>
              <a:t>15. století</a:t>
            </a:r>
          </a:p>
          <a:p>
            <a:r>
              <a:rPr lang="cs-CZ" sz="2400" dirty="0" smtClean="0"/>
              <a:t>vyrůstal v chudobě, dokud se jej neujal kněz, který mu umožnil vzdělávat se na </a:t>
            </a:r>
            <a:r>
              <a:rPr lang="cs-CZ" sz="2400" dirty="0" err="1" smtClean="0"/>
              <a:t>Sorboně</a:t>
            </a:r>
            <a:endParaRPr lang="cs-CZ" sz="2400" dirty="0" smtClean="0"/>
          </a:p>
          <a:p>
            <a:r>
              <a:rPr lang="cs-CZ" sz="2400" dirty="0" smtClean="0"/>
              <a:t>místo vzdělání si však zvolil bohémský způsob života, byl několikrát souzen např. za souboje a bitky v opilosti</a:t>
            </a:r>
          </a:p>
          <a:p>
            <a:r>
              <a:rPr lang="cs-CZ" sz="2400" dirty="0" smtClean="0"/>
              <a:t>dopustil se loupení, výtržnosti i násilných činů – dokonce vraždy kněze</a:t>
            </a:r>
          </a:p>
          <a:p>
            <a:r>
              <a:rPr lang="cs-CZ" sz="2400" dirty="0" smtClean="0"/>
              <a:t>byl odsouzen k trestu smrti, nakonec končí vyhoštěn z Paříže</a:t>
            </a:r>
          </a:p>
          <a:p>
            <a:r>
              <a:rPr lang="cs-CZ" sz="2400" dirty="0" smtClean="0"/>
              <a:t>psal básně v nové formě – </a:t>
            </a:r>
            <a:r>
              <a:rPr lang="cs-CZ" sz="2400" dirty="0" smtClean="0">
                <a:solidFill>
                  <a:srgbClr val="C00000"/>
                </a:solidFill>
              </a:rPr>
              <a:t>villonské baladě </a:t>
            </a:r>
            <a:r>
              <a:rPr lang="cs-CZ" sz="2400" dirty="0" smtClean="0"/>
              <a:t>– složena ze 4 slok, první 3 sloky mají mezi 7 a 12 verši, poslední pak veršů 5</a:t>
            </a:r>
            <a:endParaRPr lang="cs-CZ" sz="2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7132" y="0"/>
            <a:ext cx="1606868" cy="200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0519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Francois Villon  - literatura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8229600" cy="176098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 za nejdůležitější z jeho díla je považován </a:t>
            </a:r>
            <a:r>
              <a:rPr lang="cs-CZ" sz="2400" dirty="0" smtClean="0">
                <a:solidFill>
                  <a:srgbClr val="C00000"/>
                </a:solidFill>
              </a:rPr>
              <a:t>Velký testament</a:t>
            </a:r>
          </a:p>
          <a:p>
            <a:r>
              <a:rPr lang="cs-CZ" sz="2400" dirty="0" smtClean="0"/>
              <a:t>často se v jeho verších setkáváme s </a:t>
            </a:r>
            <a:r>
              <a:rPr lang="cs-CZ" sz="2400" dirty="0" smtClean="0">
                <a:solidFill>
                  <a:srgbClr val="C00000"/>
                </a:solidFill>
              </a:rPr>
              <a:t>ironií a výsměchem</a:t>
            </a:r>
          </a:p>
          <a:p>
            <a:r>
              <a:rPr lang="cs-CZ" sz="2400" dirty="0" smtClean="0"/>
              <a:t>i s </a:t>
            </a:r>
            <a:r>
              <a:rPr lang="cs-CZ" sz="2400" dirty="0" smtClean="0">
                <a:solidFill>
                  <a:srgbClr val="C00000"/>
                </a:solidFill>
              </a:rPr>
              <a:t>kontrastem</a:t>
            </a:r>
            <a:r>
              <a:rPr lang="cs-CZ" sz="2400" dirty="0" smtClean="0"/>
              <a:t> použitým v různých formách – cit proti cynismu, prvky středověké a renesanční literatury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3451346"/>
            <a:ext cx="8424935" cy="224676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cs-CZ" sz="2000" b="1" dirty="0" smtClean="0"/>
              <a:t>Čtyřverší</a:t>
            </a:r>
          </a:p>
          <a:p>
            <a:r>
              <a:rPr lang="cs-CZ" sz="2000" b="1" i="1" dirty="0" smtClean="0"/>
              <a:t>jež, složiv svou Závěť, napsal   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i="1" dirty="0" smtClean="0"/>
              <a:t>Pařížan Villon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i="1" dirty="0" smtClean="0"/>
              <a:t>v pařížském </a:t>
            </a:r>
            <a:r>
              <a:rPr lang="cs-CZ" sz="2000" b="1" i="1" dirty="0" err="1" smtClean="0"/>
              <a:t>Châteletu</a:t>
            </a:r>
            <a:r>
              <a:rPr lang="cs-CZ" sz="2000" b="1" i="1" dirty="0" smtClean="0"/>
              <a:t>,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i="1" dirty="0" smtClean="0"/>
              <a:t>odsouzen k smrti oběšením</a:t>
            </a: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 smtClean="0"/>
          </a:p>
          <a:p>
            <a:endParaRPr lang="cs-CZ" sz="2000" dirty="0" smtClean="0"/>
          </a:p>
          <a:p>
            <a:r>
              <a:rPr lang="cs-CZ" sz="2000" i="1" dirty="0" smtClean="0"/>
              <a:t>Františku, už tě nepotěší,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i="1" dirty="0" smtClean="0"/>
              <a:t>že Francouz jsi a ze vsi zdejší;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i="1" dirty="0" smtClean="0"/>
              <a:t>teď na krk oprátku ti věší;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i="1" dirty="0" smtClean="0"/>
              <a:t>ať pozná, oč je zadek těžší.</a:t>
            </a:r>
            <a:endParaRPr lang="cs-CZ" sz="2000" dirty="0" smtClean="0"/>
          </a:p>
          <a:p>
            <a:endParaRPr lang="cs-CZ" sz="2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209044"/>
            <a:ext cx="978114" cy="978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907704" y="5375776"/>
            <a:ext cx="6762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rgbClr val="FFFF00"/>
                </a:solidFill>
              </a:rPr>
              <a:t>Pozorně si přečti ukázku básně. Pokus se vysvětlit ,</a:t>
            </a:r>
          </a:p>
          <a:p>
            <a:r>
              <a:rPr lang="cs-CZ" sz="2000" dirty="0" smtClean="0">
                <a:solidFill>
                  <a:srgbClr val="FFFF00"/>
                </a:solidFill>
              </a:rPr>
              <a:t>o čem báseň vypovídá.  Jak básník nahlíží na své odsouzení</a:t>
            </a:r>
            <a:r>
              <a:rPr lang="cs-CZ" dirty="0" smtClean="0">
                <a:solidFill>
                  <a:srgbClr val="FFFF00"/>
                </a:solidFill>
              </a:rPr>
              <a:t>?</a:t>
            </a:r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728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Lope</a:t>
            </a:r>
            <a:r>
              <a:rPr lang="cs-CZ" dirty="0" smtClean="0"/>
              <a:t> de Vega -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španělský dramatik, básník a prozaik  </a:t>
            </a:r>
          </a:p>
          <a:p>
            <a:r>
              <a:rPr lang="cs-CZ" sz="2400" dirty="0" smtClean="0"/>
              <a:t>žil v 17. století</a:t>
            </a:r>
          </a:p>
          <a:p>
            <a:r>
              <a:rPr lang="cs-CZ" sz="2400" dirty="0" smtClean="0"/>
              <a:t>je mu připisováno přes 2000 her, dochovalo se jich pouze 425, o 313 s jistotou víme, že je jejich autorem</a:t>
            </a:r>
          </a:p>
          <a:p>
            <a:r>
              <a:rPr lang="cs-CZ" sz="2400" dirty="0" smtClean="0"/>
              <a:t>je objevitelem </a:t>
            </a:r>
            <a:r>
              <a:rPr lang="cs-CZ" sz="2400" dirty="0" smtClean="0">
                <a:solidFill>
                  <a:srgbClr val="C00000"/>
                </a:solidFill>
              </a:rPr>
              <a:t>dramatu španělské komedie </a:t>
            </a:r>
            <a:r>
              <a:rPr lang="cs-CZ" sz="2400" dirty="0" smtClean="0"/>
              <a:t>– veršovaného dramatu, v němž se mísí tragické a komediální prvky</a:t>
            </a:r>
          </a:p>
          <a:p>
            <a:r>
              <a:rPr lang="cs-CZ" sz="2400" dirty="0" smtClean="0"/>
              <a:t>velmi známý je cyklus </a:t>
            </a:r>
            <a:r>
              <a:rPr lang="cs-CZ" sz="2400" dirty="0" smtClean="0">
                <a:solidFill>
                  <a:srgbClr val="C00000"/>
                </a:solidFill>
              </a:rPr>
              <a:t>Komedie pláště a dýky </a:t>
            </a:r>
            <a:r>
              <a:rPr lang="cs-CZ" sz="2400" dirty="0" smtClean="0"/>
              <a:t>–čerpá náměty ze šlechtické společnosti (láska, čest), kritizuje nerovnost lidí ve společnosti, soustřeďuje se na zápletku, ale důležité jsou i okolnosti děje </a:t>
            </a:r>
          </a:p>
          <a:p>
            <a:endParaRPr lang="cs-CZ" sz="2400" dirty="0" smtClean="0"/>
          </a:p>
          <a:p>
            <a:endParaRPr lang="cs-CZ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88641"/>
            <a:ext cx="1905000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7412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Miguel de Cervantes  -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španělský voják, básník a spisovatel</a:t>
            </a:r>
            <a:r>
              <a:rPr lang="cs-CZ" sz="2400" dirty="0" smtClean="0"/>
              <a:t> žijící v </a:t>
            </a:r>
          </a:p>
          <a:p>
            <a:pPr marL="0" indent="0">
              <a:buNone/>
            </a:pPr>
            <a:r>
              <a:rPr lang="cs-CZ" sz="2400" dirty="0" smtClean="0"/>
              <a:t> 16. a 17. století</a:t>
            </a:r>
          </a:p>
          <a:p>
            <a:r>
              <a:rPr lang="cs-CZ" sz="2400" dirty="0" smtClean="0"/>
              <a:t>ztratil levou ruku v bitvě u </a:t>
            </a:r>
            <a:r>
              <a:rPr lang="cs-CZ" sz="2400" dirty="0" err="1" smtClean="0"/>
              <a:t>Lepanta</a:t>
            </a:r>
            <a:r>
              <a:rPr lang="cs-CZ" sz="2400" dirty="0" smtClean="0"/>
              <a:t>, pět let ho věznili piráti</a:t>
            </a:r>
          </a:p>
          <a:p>
            <a:r>
              <a:rPr lang="cs-CZ" sz="2400" dirty="0" smtClean="0"/>
              <a:t>stále zápasil s bídou, byl vězněn pro dluhy a podezření z vraždy</a:t>
            </a:r>
          </a:p>
          <a:p>
            <a:r>
              <a:rPr lang="cs-CZ" sz="2400" dirty="0" smtClean="0"/>
              <a:t>nejznámější je jeho román </a:t>
            </a:r>
            <a:r>
              <a:rPr lang="cs-CZ" sz="2400" dirty="0" smtClean="0">
                <a:solidFill>
                  <a:srgbClr val="C00000"/>
                </a:solidFill>
              </a:rPr>
              <a:t>Důmyslný rytíř Don </a:t>
            </a:r>
            <a:r>
              <a:rPr lang="cs-CZ" sz="2400" dirty="0" err="1" smtClean="0">
                <a:solidFill>
                  <a:srgbClr val="C00000"/>
                </a:solidFill>
              </a:rPr>
              <a:t>Quiote</a:t>
            </a:r>
            <a:r>
              <a:rPr lang="cs-CZ" sz="2400" dirty="0" smtClean="0">
                <a:solidFill>
                  <a:srgbClr val="C00000"/>
                </a:solidFill>
              </a:rPr>
              <a:t> de la </a:t>
            </a:r>
            <a:r>
              <a:rPr lang="cs-CZ" sz="2400" dirty="0" err="1" smtClean="0">
                <a:solidFill>
                  <a:srgbClr val="C00000"/>
                </a:solidFill>
              </a:rPr>
              <a:t>Mancha</a:t>
            </a:r>
            <a:r>
              <a:rPr lang="cs-CZ" sz="2400" dirty="0" smtClean="0">
                <a:solidFill>
                  <a:srgbClr val="C00000"/>
                </a:solidFill>
              </a:rPr>
              <a:t> </a:t>
            </a:r>
            <a:r>
              <a:rPr lang="cs-CZ" sz="2400" dirty="0" smtClean="0"/>
              <a:t>– hlavním hrdinou je stárnoucí zeman, který se čtením rytířských románů pomátl na rozumu. Rozhodl se být rytířem, který páchá dobré skutky. Následuje řada příběhů, v nichž krutě naráží na realitu skutečného života, které ale zhola nerozumí. </a:t>
            </a:r>
          </a:p>
          <a:p>
            <a:endParaRPr lang="cs-CZ" sz="2400" dirty="0" smtClean="0"/>
          </a:p>
          <a:p>
            <a:endParaRPr lang="cs-CZ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3" t="5048" r="5188" b="23371"/>
          <a:stretch/>
        </p:blipFill>
        <p:spPr bwMode="auto">
          <a:xfrm>
            <a:off x="7164288" y="188640"/>
            <a:ext cx="1676400" cy="1731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4996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William Shakespeare -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anglický básník a dramatik </a:t>
            </a:r>
            <a:r>
              <a:rPr lang="cs-CZ" sz="2400" dirty="0" smtClean="0"/>
              <a:t>žijící v 16. a 17. století</a:t>
            </a:r>
          </a:p>
          <a:p>
            <a:r>
              <a:rPr lang="cs-CZ" sz="2400" dirty="0" smtClean="0"/>
              <a:t>je mu připisováno 37 divadelních her, 154 sonetů, 2 dlouhé epické básně</a:t>
            </a:r>
          </a:p>
          <a:p>
            <a:r>
              <a:rPr lang="cs-CZ" sz="2400" dirty="0" smtClean="0"/>
              <a:t>jeho hry jsou dodnes hrány na celém světě</a:t>
            </a:r>
          </a:p>
          <a:p>
            <a:r>
              <a:rPr lang="cs-CZ" sz="2400" dirty="0" smtClean="0"/>
              <a:t>jeho život je velice dobře zdokumentován</a:t>
            </a:r>
          </a:p>
          <a:p>
            <a:r>
              <a:rPr lang="cs-CZ" sz="2400" dirty="0" smtClean="0"/>
              <a:t>je </a:t>
            </a:r>
            <a:r>
              <a:rPr lang="cs-CZ" sz="2400" dirty="0" smtClean="0">
                <a:solidFill>
                  <a:srgbClr val="C00000"/>
                </a:solidFill>
              </a:rPr>
              <a:t>nejskvělejším představitelem vrcholné renesance</a:t>
            </a:r>
          </a:p>
          <a:p>
            <a:r>
              <a:rPr lang="cs-CZ" sz="2400" dirty="0" smtClean="0"/>
              <a:t>jeho dílo je zcela lidské, bez jakýchkoli náboženských motivů</a:t>
            </a:r>
          </a:p>
          <a:p>
            <a:r>
              <a:rPr lang="cs-CZ" sz="2400" dirty="0" smtClean="0"/>
              <a:t>v jeho dílech vystupují </a:t>
            </a:r>
            <a:r>
              <a:rPr lang="cs-CZ" sz="2400" dirty="0" smtClean="0">
                <a:solidFill>
                  <a:srgbClr val="C00000"/>
                </a:solidFill>
              </a:rPr>
              <a:t>ženy</a:t>
            </a:r>
            <a:r>
              <a:rPr lang="cs-CZ" sz="2400" dirty="0" smtClean="0"/>
              <a:t> jako zcela </a:t>
            </a:r>
            <a:r>
              <a:rPr lang="cs-CZ" sz="2400" dirty="0" smtClean="0">
                <a:solidFill>
                  <a:srgbClr val="C00000"/>
                </a:solidFill>
              </a:rPr>
              <a:t>emancipované</a:t>
            </a:r>
            <a:r>
              <a:rPr lang="cs-CZ" sz="2400" dirty="0" smtClean="0"/>
              <a:t>, nezávislé na mužích, s jasnými názory, což je velmi novátorské</a:t>
            </a:r>
            <a:endParaRPr lang="cs-CZ" sz="2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9000" contrast="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60648"/>
            <a:ext cx="1386840" cy="1620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1119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William Shakespeare - literatura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400" dirty="0"/>
          </a:p>
          <a:p>
            <a:endParaRPr lang="cs-CZ" sz="2400" dirty="0" smtClean="0"/>
          </a:p>
          <a:p>
            <a:r>
              <a:rPr lang="cs-CZ" sz="2400" dirty="0" smtClean="0">
                <a:solidFill>
                  <a:srgbClr val="C00000"/>
                </a:solidFill>
              </a:rPr>
              <a:t>historická dramata </a:t>
            </a:r>
            <a:r>
              <a:rPr lang="cs-CZ" sz="2400" dirty="0" smtClean="0"/>
              <a:t>– např. Jindřich IV., Richard II.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komedie</a:t>
            </a:r>
            <a:r>
              <a:rPr lang="cs-CZ" sz="2400" dirty="0" smtClean="0"/>
              <a:t> – Marná lásky snaha, Sen noci svatojánské, Mnoho povyku pro nic, Konec dobrý, všechno dobré</a:t>
            </a:r>
          </a:p>
          <a:p>
            <a:r>
              <a:rPr lang="cs-CZ" sz="2400" dirty="0" smtClean="0">
                <a:solidFill>
                  <a:srgbClr val="C00000"/>
                </a:solidFill>
              </a:rPr>
              <a:t>dramata</a:t>
            </a:r>
            <a:r>
              <a:rPr lang="cs-CZ" sz="2400" dirty="0" smtClean="0"/>
              <a:t> – Romeo a Julie, Othello, </a:t>
            </a:r>
            <a:r>
              <a:rPr lang="cs-CZ" sz="2400" dirty="0" err="1" smtClean="0"/>
              <a:t>Mackbeth</a:t>
            </a:r>
            <a:r>
              <a:rPr lang="cs-CZ" sz="2400" dirty="0" smtClean="0"/>
              <a:t>, Hamlet</a:t>
            </a:r>
          </a:p>
          <a:p>
            <a:r>
              <a:rPr lang="cs-CZ" sz="2400" dirty="0" smtClean="0"/>
              <a:t>pohádkové hry a básně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03321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Jan van </a:t>
            </a:r>
            <a:r>
              <a:rPr lang="cs-CZ" dirty="0" err="1" smtClean="0"/>
              <a:t>Eyck</a:t>
            </a:r>
            <a:r>
              <a:rPr lang="cs-CZ" dirty="0" smtClean="0"/>
              <a:t> - malíř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400" dirty="0" smtClean="0">
                <a:solidFill>
                  <a:srgbClr val="C00000"/>
                </a:solidFill>
              </a:rPr>
              <a:t>nizozemský malíř </a:t>
            </a:r>
            <a:r>
              <a:rPr lang="cs-CZ" sz="2400" dirty="0" smtClean="0"/>
              <a:t>žijící v 15. století</a:t>
            </a:r>
          </a:p>
          <a:p>
            <a:r>
              <a:rPr lang="cs-CZ" sz="2400" dirty="0" smtClean="0"/>
              <a:t>zdokonalil techniku olejomalby, kladl důraz</a:t>
            </a:r>
          </a:p>
          <a:p>
            <a:pPr marL="0" indent="0">
              <a:buNone/>
            </a:pPr>
            <a:r>
              <a:rPr lang="cs-CZ" sz="2400" dirty="0" smtClean="0"/>
              <a:t> na </a:t>
            </a:r>
            <a:r>
              <a:rPr lang="cs-CZ" sz="2400" dirty="0" smtClean="0">
                <a:solidFill>
                  <a:srgbClr val="C00000"/>
                </a:solidFill>
              </a:rPr>
              <a:t>detail</a:t>
            </a:r>
          </a:p>
          <a:p>
            <a:r>
              <a:rPr lang="cs-CZ" sz="2400" dirty="0" smtClean="0"/>
              <a:t>byl dvorním malířem burgundského vévody, ale také diplomatem a vyslancem</a:t>
            </a:r>
          </a:p>
          <a:p>
            <a:r>
              <a:rPr lang="cs-CZ" sz="2400" dirty="0" smtClean="0"/>
              <a:t>věnoval se i malování </a:t>
            </a:r>
            <a:r>
              <a:rPr lang="cs-CZ" sz="2400" dirty="0" smtClean="0">
                <a:solidFill>
                  <a:srgbClr val="C00000"/>
                </a:solidFill>
              </a:rPr>
              <a:t>miniatur</a:t>
            </a:r>
          </a:p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632"/>
            <a:ext cx="1809750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561" y="3429000"/>
            <a:ext cx="4191000" cy="3101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411760" y="4979670"/>
            <a:ext cx="1916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oltář v </a:t>
            </a:r>
            <a:r>
              <a:rPr lang="cs-CZ" sz="2400" dirty="0" err="1" smtClean="0"/>
              <a:t>Gentu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95094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Albrecht </a:t>
            </a:r>
            <a:r>
              <a:rPr lang="cs-CZ" dirty="0" err="1" smtClean="0"/>
              <a:t>Dürer</a:t>
            </a:r>
            <a:r>
              <a:rPr lang="cs-CZ" dirty="0" smtClean="0"/>
              <a:t> – malíř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německý malíř, grafik a teoretik umění</a:t>
            </a:r>
          </a:p>
          <a:p>
            <a:r>
              <a:rPr lang="cs-CZ" sz="2400" dirty="0" smtClean="0"/>
              <a:t>vytvořil 1100 kreseb, 34 akvarelů, 108 mědirytin a leptů, 246 dřevořezů a 188 maleb</a:t>
            </a:r>
          </a:p>
          <a:p>
            <a:r>
              <a:rPr lang="cs-CZ" sz="2400" dirty="0" smtClean="0"/>
              <a:t>snažil se o technologickou </a:t>
            </a:r>
            <a:r>
              <a:rPr lang="cs-CZ" sz="2400" dirty="0" smtClean="0">
                <a:solidFill>
                  <a:srgbClr val="C00000"/>
                </a:solidFill>
              </a:rPr>
              <a:t>dokonalost</a:t>
            </a:r>
            <a:r>
              <a:rPr lang="cs-CZ" sz="2400" dirty="0" smtClean="0"/>
              <a:t> – kreslil podle modelů, vytvořil několik autoportrétů a psal o vlastním životě</a:t>
            </a:r>
          </a:p>
          <a:p>
            <a:r>
              <a:rPr lang="cs-CZ" sz="2400" dirty="0" smtClean="0"/>
              <a:t>věnoval se také </a:t>
            </a:r>
            <a:r>
              <a:rPr lang="cs-CZ" sz="2400" dirty="0" smtClean="0">
                <a:solidFill>
                  <a:srgbClr val="C00000"/>
                </a:solidFill>
              </a:rPr>
              <a:t>poznání</a:t>
            </a:r>
            <a:r>
              <a:rPr lang="cs-CZ" sz="2400" dirty="0" smtClean="0"/>
              <a:t>, byl </a:t>
            </a:r>
            <a:r>
              <a:rPr lang="cs-CZ" sz="2400" dirty="0" smtClean="0">
                <a:solidFill>
                  <a:srgbClr val="C00000"/>
                </a:solidFill>
              </a:rPr>
              <a:t>systematičtější</a:t>
            </a:r>
            <a:r>
              <a:rPr lang="cs-CZ" sz="2400" dirty="0" smtClean="0"/>
              <a:t> než Leonardo, napsal knihu o matematice a čtyři knihy o proporcích</a:t>
            </a:r>
          </a:p>
          <a:p>
            <a:r>
              <a:rPr lang="cs-CZ" sz="2400" dirty="0" smtClean="0"/>
              <a:t>předci rodiny pocházeli z Uher, Albrecht měl dalších 17 sourozenců</a:t>
            </a:r>
          </a:p>
          <a:p>
            <a:r>
              <a:rPr lang="cs-CZ" sz="2400" dirty="0" smtClean="0"/>
              <a:t>žil v Norimberku, hodně cestoval, osobně se setkal s Rafaelem a Leonardem</a:t>
            </a:r>
            <a:endParaRPr lang="cs-CZ" sz="2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03" r="23553" b="33519"/>
          <a:stretch/>
        </p:blipFill>
        <p:spPr bwMode="auto">
          <a:xfrm>
            <a:off x="7164286" y="22029"/>
            <a:ext cx="1630685" cy="1936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071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Albrecht </a:t>
            </a:r>
            <a:r>
              <a:rPr lang="cs-CZ" dirty="0" err="1"/>
              <a:t>Dürer</a:t>
            </a:r>
            <a:r>
              <a:rPr lang="cs-CZ" dirty="0"/>
              <a:t> – malíř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8229600" cy="132893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trápila ho chronická malárie</a:t>
            </a:r>
          </a:p>
          <a:p>
            <a:r>
              <a:rPr lang="cs-CZ" sz="2400" dirty="0" smtClean="0"/>
              <a:t>byl zbožným křesťanem, přívržencem reformace</a:t>
            </a: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2420888"/>
            <a:ext cx="2588895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3" y="2420888"/>
            <a:ext cx="408051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3788" y="5988588"/>
            <a:ext cx="21644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Madona s dítětem</a:t>
            </a:r>
          </a:p>
          <a:p>
            <a:r>
              <a:rPr lang="cs-CZ" sz="2000" dirty="0" smtClean="0"/>
              <a:t>před obloukem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17485" y="6142476"/>
            <a:ext cx="23254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Růžencová slavnost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5255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Pieter</a:t>
            </a:r>
            <a:r>
              <a:rPr lang="cs-CZ" dirty="0" smtClean="0"/>
              <a:t> </a:t>
            </a:r>
            <a:r>
              <a:rPr lang="cs-CZ" dirty="0" err="1" smtClean="0"/>
              <a:t>Brueghel</a:t>
            </a:r>
            <a:r>
              <a:rPr lang="cs-CZ" dirty="0" smtClean="0"/>
              <a:t> - malíř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je považován </a:t>
            </a:r>
            <a:r>
              <a:rPr lang="cs-CZ" sz="2400" dirty="0" smtClean="0">
                <a:solidFill>
                  <a:srgbClr val="C00000"/>
                </a:solidFill>
              </a:rPr>
              <a:t>za nejvýznamnějšího 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C00000"/>
                </a:solidFill>
              </a:rPr>
              <a:t>nizozemského malíře 17. století</a:t>
            </a:r>
          </a:p>
          <a:p>
            <a:r>
              <a:rPr lang="cs-CZ" sz="2400" dirty="0" smtClean="0"/>
              <a:t>maloval </a:t>
            </a:r>
            <a:r>
              <a:rPr lang="cs-CZ" sz="2400" dirty="0" smtClean="0">
                <a:solidFill>
                  <a:srgbClr val="C00000"/>
                </a:solidFill>
              </a:rPr>
              <a:t>výjevy ze selského života</a:t>
            </a:r>
            <a:r>
              <a:rPr lang="cs-CZ" sz="2400" dirty="0" smtClean="0"/>
              <a:t>, biblické příběhy a alegorie</a:t>
            </a:r>
          </a:p>
          <a:p>
            <a:r>
              <a:rPr lang="cs-CZ" sz="2400" dirty="0" smtClean="0"/>
              <a:t>oba jeho synové se proslavili jako malíři</a:t>
            </a:r>
          </a:p>
          <a:p>
            <a:r>
              <a:rPr lang="cs-CZ" sz="2400" dirty="0" smtClean="0"/>
              <a:t>v </a:t>
            </a:r>
            <a:r>
              <a:rPr lang="cs-CZ" sz="2400" dirty="0" smtClean="0">
                <a:solidFill>
                  <a:srgbClr val="C00000"/>
                </a:solidFill>
              </a:rPr>
              <a:t>krajinomalbě</a:t>
            </a:r>
            <a:r>
              <a:rPr lang="cs-CZ" sz="2400" dirty="0" smtClean="0"/>
              <a:t> dokázal jedinečně zachytit atmosféru přírody</a:t>
            </a:r>
          </a:p>
          <a:p>
            <a:r>
              <a:rPr lang="cs-CZ" sz="2400" dirty="0" smtClean="0"/>
              <a:t>vytvořil satirické předlohy k mědirytinám – Sedm hříchů, Sedm ctností</a:t>
            </a:r>
          </a:p>
          <a:p>
            <a:r>
              <a:rPr lang="cs-CZ" sz="2400" dirty="0" smtClean="0"/>
              <a:t>byl </a:t>
            </a:r>
            <a:r>
              <a:rPr lang="cs-CZ" sz="2400" dirty="0" smtClean="0">
                <a:solidFill>
                  <a:srgbClr val="C00000"/>
                </a:solidFill>
              </a:rPr>
              <a:t>oblíbeným malířem Rudolfa II., </a:t>
            </a:r>
            <a:r>
              <a:rPr lang="cs-CZ" sz="2400" dirty="0" smtClean="0"/>
              <a:t>který systematicky shromažďoval jeho díla</a:t>
            </a:r>
            <a:endParaRPr lang="cs-CZ" sz="24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38" r="14719" b="33636"/>
          <a:stretch/>
        </p:blipFill>
        <p:spPr bwMode="auto">
          <a:xfrm>
            <a:off x="7092280" y="258041"/>
            <a:ext cx="1565565" cy="1769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8038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Ukázky z díla </a:t>
            </a:r>
            <a:endParaRPr lang="cs-CZ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14902"/>
            <a:ext cx="4800600" cy="339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461" y="1614902"/>
            <a:ext cx="4074795" cy="34232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73648" y="5389185"/>
            <a:ext cx="24123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Nizozemská přísloví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648230" y="5389185"/>
            <a:ext cx="25232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Sedlák a zloděj ptáků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92952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Lucas </a:t>
            </a:r>
            <a:r>
              <a:rPr lang="cs-CZ" dirty="0" err="1" smtClean="0"/>
              <a:t>Cranach</a:t>
            </a:r>
            <a:r>
              <a:rPr lang="cs-CZ" dirty="0" smtClean="0"/>
              <a:t> st. - malíř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německý renesanční malíř</a:t>
            </a:r>
            <a:r>
              <a:rPr lang="cs-CZ" sz="2400" dirty="0" smtClean="0"/>
              <a:t>, tiskař a obchodník</a:t>
            </a:r>
          </a:p>
          <a:p>
            <a:r>
              <a:rPr lang="cs-CZ" sz="2400" dirty="0" smtClean="0"/>
              <a:t>byl přítelem Martina Luthera</a:t>
            </a:r>
          </a:p>
          <a:p>
            <a:r>
              <a:rPr lang="cs-CZ" sz="2400" dirty="0" smtClean="0"/>
              <a:t>stal se dvorním malířem saského kurfiřta</a:t>
            </a:r>
          </a:p>
          <a:p>
            <a:r>
              <a:rPr lang="cs-CZ" sz="2400" dirty="0" smtClean="0"/>
              <a:t>měl značně </a:t>
            </a:r>
            <a:r>
              <a:rPr lang="cs-CZ" sz="2400" dirty="0" smtClean="0">
                <a:solidFill>
                  <a:srgbClr val="C00000"/>
                </a:solidFill>
              </a:rPr>
              <a:t>podnikatelského ducha </a:t>
            </a:r>
            <a:r>
              <a:rPr lang="cs-CZ" sz="2400" dirty="0" smtClean="0"/>
              <a:t>– vlastnil malířskou dílnu, tiskárnu, lékárnu a </a:t>
            </a:r>
            <a:r>
              <a:rPr lang="cs-CZ" sz="2400" dirty="0" err="1" smtClean="0"/>
              <a:t>šenk</a:t>
            </a:r>
            <a:endParaRPr lang="cs-CZ" sz="2400" dirty="0" smtClean="0"/>
          </a:p>
          <a:p>
            <a:r>
              <a:rPr lang="cs-CZ" sz="2400" dirty="0" smtClean="0"/>
              <a:t>byl velmi plodným umělcem, namaloval na 5000 obrazů, z nichž se dochovalo asi 1 000</a:t>
            </a:r>
          </a:p>
          <a:p>
            <a:r>
              <a:rPr lang="cs-CZ" sz="2400" dirty="0" smtClean="0"/>
              <a:t>kromě </a:t>
            </a:r>
            <a:r>
              <a:rPr lang="cs-CZ" sz="2400" dirty="0" smtClean="0">
                <a:solidFill>
                  <a:srgbClr val="C00000"/>
                </a:solidFill>
              </a:rPr>
              <a:t>portrétů</a:t>
            </a:r>
            <a:r>
              <a:rPr lang="cs-CZ" sz="2400" dirty="0" smtClean="0"/>
              <a:t> je známý svým zobrazováním </a:t>
            </a:r>
            <a:r>
              <a:rPr lang="cs-CZ" sz="2400" dirty="0" smtClean="0">
                <a:solidFill>
                  <a:srgbClr val="C00000"/>
                </a:solidFill>
              </a:rPr>
              <a:t>loveckých scén</a:t>
            </a:r>
          </a:p>
          <a:p>
            <a:r>
              <a:rPr lang="cs-CZ" sz="2400" dirty="0" smtClean="0"/>
              <a:t>měl 5 dětí, jeho malířská dílna prosperovala v rukou rodiny až do 1880</a:t>
            </a:r>
            <a:endParaRPr lang="cs-CZ" sz="24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975" r="12975"/>
          <a:stretch/>
        </p:blipFill>
        <p:spPr bwMode="auto">
          <a:xfrm>
            <a:off x="7571005" y="0"/>
            <a:ext cx="1551710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3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Ukázky z díla</a:t>
            </a:r>
            <a:endParaRPr lang="cs-CZ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3288887" cy="4164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484784"/>
            <a:ext cx="5029200" cy="3445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11151" y="5867678"/>
            <a:ext cx="27456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Portrét saské princezny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651006" y="5117122"/>
            <a:ext cx="17190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Hon na jelena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033427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Hieronymus Bosch - malíř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8229600" cy="5001344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C00000"/>
                </a:solidFill>
              </a:rPr>
              <a:t>významný holandský malíř </a:t>
            </a:r>
            <a:r>
              <a:rPr lang="cs-CZ" sz="2400" dirty="0" smtClean="0"/>
              <a:t>15. a 16. století</a:t>
            </a:r>
          </a:p>
          <a:p>
            <a:r>
              <a:rPr lang="cs-CZ" sz="2400" dirty="0" smtClean="0"/>
              <a:t>většina prací zobrazuje </a:t>
            </a:r>
            <a:r>
              <a:rPr lang="cs-CZ" sz="2400" dirty="0" smtClean="0">
                <a:solidFill>
                  <a:srgbClr val="C00000"/>
                </a:solidFill>
              </a:rPr>
              <a:t>hříchy a morální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rgbClr val="C00000"/>
                </a:solidFill>
              </a:rPr>
              <a:t> úpadek lidstva</a:t>
            </a:r>
          </a:p>
          <a:p>
            <a:r>
              <a:rPr lang="cs-CZ" sz="2400" dirty="0" smtClean="0"/>
              <a:t>jeho </a:t>
            </a:r>
            <a:r>
              <a:rPr lang="cs-CZ" sz="2400" dirty="0" smtClean="0">
                <a:solidFill>
                  <a:srgbClr val="C00000"/>
                </a:solidFill>
              </a:rPr>
              <a:t>obrazy a vize jsou děsivé </a:t>
            </a:r>
            <a:r>
              <a:rPr lang="cs-CZ" sz="2400" dirty="0" smtClean="0"/>
              <a:t>– zobrazuje démony, stroje, části těl lidských i zvířecích</a:t>
            </a:r>
          </a:p>
          <a:p>
            <a:r>
              <a:rPr lang="cs-CZ" sz="2400" dirty="0" smtClean="0"/>
              <a:t>některá jeho díla byla označena za </a:t>
            </a:r>
            <a:r>
              <a:rPr lang="cs-CZ" sz="2400" dirty="0" smtClean="0">
                <a:solidFill>
                  <a:srgbClr val="C00000"/>
                </a:solidFill>
              </a:rPr>
              <a:t>kacířská</a:t>
            </a:r>
          </a:p>
          <a:p>
            <a:r>
              <a:rPr lang="cs-CZ" sz="2400" dirty="0" smtClean="0"/>
              <a:t>inspiroval surrealisty</a:t>
            </a:r>
          </a:p>
          <a:p>
            <a:r>
              <a:rPr lang="cs-CZ" sz="2400" dirty="0" smtClean="0"/>
              <a:t>pocházel z Cách, o jeho životě mnoho nevíme</a:t>
            </a:r>
          </a:p>
          <a:p>
            <a:r>
              <a:rPr lang="cs-CZ" sz="2400" dirty="0" smtClean="0"/>
              <a:t>vytvořil několik </a:t>
            </a:r>
            <a:r>
              <a:rPr lang="cs-CZ" sz="2400" dirty="0" err="1" smtClean="0">
                <a:solidFill>
                  <a:srgbClr val="C00000"/>
                </a:solidFill>
              </a:rPr>
              <a:t>triptichů</a:t>
            </a:r>
            <a:r>
              <a:rPr lang="cs-CZ" sz="2400" dirty="0" smtClean="0"/>
              <a:t> – nejznámější je Zahrada pozemských rozkoší</a:t>
            </a:r>
          </a:p>
          <a:p>
            <a:r>
              <a:rPr lang="cs-CZ" sz="2400" dirty="0" smtClean="0"/>
              <a:t>podepsal pouze 7 děl, připisujeme mu jich 25</a:t>
            </a:r>
          </a:p>
          <a:p>
            <a:endParaRPr lang="cs-CZ" sz="24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60648"/>
            <a:ext cx="1757363" cy="2033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8124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Zahrada pozemských rozkoší</a:t>
            </a:r>
            <a:endParaRPr lang="cs-CZ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8763000" cy="46334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0071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Opakovací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340768"/>
            <a:ext cx="8712968" cy="5112568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endParaRPr lang="cs-CZ" sz="2200" dirty="0" smtClean="0"/>
          </a:p>
          <a:p>
            <a:pPr marL="457200" indent="-457200">
              <a:buFont typeface="+mj-lt"/>
              <a:buAutoNum type="arabicPeriod"/>
            </a:pPr>
            <a:r>
              <a:rPr lang="cs-CZ" sz="2200" dirty="0" smtClean="0"/>
              <a:t>Co znamená slovo filolog? Vzpomeneš si, kdo se filologii věnoval?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200" dirty="0" smtClean="0"/>
              <a:t>Vysvětli význam slova skeptik.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200" dirty="0" smtClean="0"/>
              <a:t>Kdo byl objevitelem literárního žánru eseje?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200" dirty="0" smtClean="0"/>
              <a:t>Jaký typ balady používal Villon? Co bylo zvláštní na jeho životě?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200" dirty="0" smtClean="0"/>
              <a:t>Jmenuj alespoň 3 významné malíře. Vzpomeň si také na jejich národnost.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200" dirty="0" smtClean="0"/>
              <a:t>Co víš o Shakespearovi?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200" dirty="0" smtClean="0"/>
              <a:t>Co je </a:t>
            </a:r>
            <a:r>
              <a:rPr lang="cs-CZ" sz="2200" dirty="0" err="1" smtClean="0"/>
              <a:t>triptich</a:t>
            </a:r>
            <a:r>
              <a:rPr lang="cs-CZ" sz="2200" dirty="0" smtClean="0"/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200" dirty="0" smtClean="0"/>
              <a:t>Který z malířů maloval miniatury? Kdo se proslavil démony a děsivými vizemi, kdo naopak výjevy z krajiny a selského života?</a:t>
            </a:r>
            <a:endParaRPr lang="cs-CZ" sz="22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506" y="188640"/>
            <a:ext cx="978114" cy="978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1844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423185"/>
              </p:ext>
            </p:extLst>
          </p:nvPr>
        </p:nvGraphicFramePr>
        <p:xfrm>
          <a:off x="1187624" y="1556792"/>
          <a:ext cx="6834187" cy="4246245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B2EE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Mgr. Lenka Kudrnová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B2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6.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12.  2012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Člověk a společnost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Osobnosti 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evropské renesance a humanismu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Dějepis 7. ročník – dějiny umění,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literatury a filosofie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Erasmus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Roterdamský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Michel de Montaigne, Francois Villon, Miguel Cervantes,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Lope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de Vega, William Shakespeare, Jan van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Eyck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Albrecht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Dürer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Pietr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Brueghel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Lucas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Cranach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 st., Hieronymus Bosch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3922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6647278"/>
              </p:ext>
            </p:extLst>
          </p:nvPr>
        </p:nvGraphicFramePr>
        <p:xfrm>
          <a:off x="827584" y="692696"/>
          <a:ext cx="7358063" cy="13714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308096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ANOTACE</a:t>
                      </a:r>
                      <a:endParaRPr lang="cs-CZ" sz="1800" dirty="0"/>
                    </a:p>
                  </a:txBody>
                  <a:tcPr marL="91439" marR="91439" marT="45689" marB="45689"/>
                </a:tc>
              </a:tr>
              <a:tr h="84735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sz="1400" dirty="0" smtClean="0"/>
                        <a:t>Výkladový</a:t>
                      </a:r>
                      <a:r>
                        <a:rPr lang="cs-CZ" sz="1400" baseline="0" dirty="0" smtClean="0"/>
                        <a:t> materiál obsahově rozvíjející učebnici dějepisu pro 7. ročník. Časová dotace cca </a:t>
                      </a:r>
                      <a:r>
                        <a:rPr lang="cs-CZ" sz="1400" baseline="0" dirty="0" smtClean="0"/>
                        <a:t>40 </a:t>
                      </a:r>
                      <a:r>
                        <a:rPr lang="cs-CZ" sz="1400" baseline="0" dirty="0" smtClean="0"/>
                        <a:t>min. Materiál obsahuje několik opakovacích otázek, které převážně vyplývají z prezentace či z všeobecných znalostí a předchozího učiva dějepisu, proto není přiloženo řešení. </a:t>
                      </a:r>
                      <a:endParaRPr lang="cs-CZ" sz="1400" dirty="0" smtClean="0"/>
                    </a:p>
                    <a:p>
                      <a:pPr marL="0" indent="0">
                        <a:buNone/>
                      </a:pPr>
                      <a:endParaRPr lang="cs-CZ" sz="1800" dirty="0" smtClean="0"/>
                    </a:p>
                  </a:txBody>
                  <a:tcPr marL="91439" marR="91439" marT="45689" marB="45689"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993080"/>
              </p:ext>
            </p:extLst>
          </p:nvPr>
        </p:nvGraphicFramePr>
        <p:xfrm>
          <a:off x="827584" y="1916832"/>
          <a:ext cx="7358063" cy="4078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063"/>
              </a:tblGrid>
              <a:tr h="283608">
                <a:tc>
                  <a:txBody>
                    <a:bodyPr/>
                    <a:lstStyle/>
                    <a:p>
                      <a:r>
                        <a:rPr lang="cs-CZ" sz="900" dirty="0" smtClean="0"/>
                        <a:t>POUŽITÉ  ZDROJE</a:t>
                      </a:r>
                      <a:endParaRPr lang="cs-CZ" sz="900" dirty="0"/>
                    </a:p>
                  </a:txBody>
                  <a:tcPr marL="91439" marR="91439" marT="45698" marB="45698"/>
                </a:tc>
              </a:tr>
              <a:tr h="30287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aseline="0" dirty="0" smtClean="0"/>
                        <a:t>Vlastní </a:t>
                      </a:r>
                      <a:r>
                        <a:rPr lang="cs-CZ" sz="900" baseline="0" dirty="0" smtClean="0"/>
                        <a:t>tvorba, ukázka textu </a:t>
                      </a: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/>
                        </a:rPr>
                        <a:t>http://cs.wikipedia.org/wiki/Fran%C3%A7ois_Villon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/>
                        <a:t>Zdroje </a:t>
                      </a:r>
                      <a:r>
                        <a:rPr lang="cs-CZ" sz="900" dirty="0" smtClean="0"/>
                        <a:t>obrazového materiálu</a:t>
                      </a:r>
                      <a:r>
                        <a:rPr lang="cs-CZ" sz="900" dirty="0" smtClean="0"/>
                        <a:t>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http://www.databazeknih.cz/images/11_/1169/erasmus-rotterdamsky.jpg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/>
                        </a:rPr>
                        <a:t>http://www.spaceandmotion.com/Images/philosophy/michel-de-montaigne.jpg</a:t>
                      </a: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/>
                        </a:rPr>
                        <a:t>http://www.gvp.cz/~pfannova/literatura/stranky/FrancoisVillon%5B1%5D.jpg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7"/>
                        </a:rPr>
                        <a:t>http://t0.gstatic.com/images?q=tbn:ANd9GcT--Hw6PbAkateC0PRGPciyFyNbRJbuxnB6coJ7Y9gQWEhyHYoKtw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8"/>
                        </a:rPr>
                        <a:t>http://t3.gstatic.com/images?q=tbn:ANd9GcS50wYfi2Xh4Jx9FeIWXvJie-6_iyQg2fvSk_aqIWH4YwGOcPgdXQ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9"/>
                        </a:rPr>
                        <a:t>http://t0.gstatic.com/images?q=tbn:ANd9GcR47fnODNktOaGYTrC94zNfZCrVJY9-aAc9m0r0YHlPx93I2s-g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0"/>
                        </a:rPr>
                        <a:t>http://upload.wikimedia.org/wikipedia/commons/thumb/c/ca/Portrait_of_a_Man_in_a_Turban_%28Jan_van_Eyck%29_with_frame.jpg/470px-Portrait_of_a_Man_in_a_Turban_%28Jan_van_Eyck%29_with_frame.jpg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1"/>
                        </a:rPr>
                        <a:t>http://upload.wikimedia.org/wikipedia/commons/thumb/f/fc/Retable_de_l%27Agneau_mystique.jpg/800px-Retable_de_l%27Agneau_mystique.jpg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2"/>
                        </a:rPr>
                        <a:t>http://upload.wikimedia.org/wikipedia/commons/thumb/1/11/Selbstportr%C3%A4t%2C_by_Albrecht_D%C3%BCrer%2C_from_Prado_in_Google_Earth.jpg/220px-Selbstportr%C3%A4t%2C_by_Albrecht_D%C3%BCrer%2C_from_Prado_in_Google_Earth.jpg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3"/>
                        </a:rPr>
                        <a:t>http://upload.wikimedia.org/wikipedia/commons/c/c1/Albrecht_D%C3%BCrer_062.jpg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4"/>
                        </a:rPr>
                        <a:t>http://upload.wikimedia.org/wikipedia/commons/thumb/7/70/Albrecht_D%C3%BCrer_099.jpg/714px-Albrecht_D%C3%BCrer_099.jpg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5"/>
                        </a:rPr>
                        <a:t>http://upload.wikimedia.org/wikipedia/commons/thumb/6/63/Petro_Bruegel_Pictori.png/235px-Petro_Bruegel_Pictori.png</a:t>
                      </a: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6"/>
                        </a:rPr>
                        <a:t>http://upload.wikimedia.org/wikipedia/commons/thumb/b/b3/Pieter_Bruegel_the_Elder_-_The_Dutch_Proverbs_-_Google_Art_Project.jpg/800px-Pieter_Bruegel_the_Elder_-_The_Dutch_Proverbs_-_Google_Art_Project.jpg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7"/>
                        </a:rPr>
                        <a:t>http://upload.wikimedia.org/wikipedia/commons/thumb/4/40/Pieter_Bruegel_the_Elder_-_The_Peasant_and_the_Birdnester_-_WGA3519.jpg/713px-Pieter_Bruegel_the_Elder_-_The_Peasant_and_the_Birdnester_-_WGA3519.jpg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8"/>
                        </a:rPr>
                        <a:t>http://upload.wikimedia.org/wikipedia/commons/thumb/2/22/Lucas_Cranach_d._%C3%84._063.jpg/220px-Lucas_Cranach_d._%C3%84._063.jpg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19"/>
                        </a:rPr>
                        <a:t>http://upload.wikimedia.org/wikipedia/commons/thumb/5/52/Lucas_Cranach_d._%C3%84._052.jpg/473px-Lucas_Cranach_d._%C3%84._052.jpg</a:t>
                      </a:r>
                      <a:endParaRPr lang="cs-CZ" sz="900" u="sng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0"/>
                        </a:rPr>
                        <a:t>http://upload.wikimedia.org/wikipedia/commons/4/40/Die-Hirschjagd-1540.jpg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1"/>
                        </a:rPr>
                        <a:t>http://upload.wikimedia.org/wikipedia/commons/2/2d/Jheronimus_Bosch_%28cropped%29.jpg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2"/>
                        </a:rPr>
                        <a:t>http://upload.wikimedia.org/wikipedia/commons/thumb/8/80/GardenED.jpg/800px-GardenED.jpg</a:t>
                      </a:r>
                      <a:endParaRPr lang="cs-CZ" sz="9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9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aseline="0" dirty="0" smtClean="0"/>
                        <a:t>otevřená </a:t>
                      </a:r>
                      <a:r>
                        <a:rPr lang="cs-CZ" sz="900" baseline="0" dirty="0" smtClean="0"/>
                        <a:t>galerie </a:t>
                      </a:r>
                      <a:r>
                        <a:rPr lang="cs-CZ" sz="900" baseline="0" dirty="0" smtClean="0">
                          <a:hlinkClick r:id="rId23"/>
                        </a:rPr>
                        <a:t>www.office.microsoft.com</a:t>
                      </a:r>
                      <a:endParaRPr lang="cs-CZ" sz="900" dirty="0"/>
                    </a:p>
                  </a:txBody>
                  <a:tcPr marL="91439" marR="91439" marT="45698" marB="4569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548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rrency">
  <a:themeElements>
    <a:clrScheme name="Currency">
      <a:dk1>
        <a:sysClr val="windowText" lastClr="000000"/>
      </a:dk1>
      <a:lt1>
        <a:sysClr val="window" lastClr="FFFFFF"/>
      </a:lt1>
      <a:dk2>
        <a:srgbClr val="4A606E"/>
      </a:dk2>
      <a:lt2>
        <a:srgbClr val="D1E1E3"/>
      </a:lt2>
      <a:accent1>
        <a:srgbClr val="79B5B0"/>
      </a:accent1>
      <a:accent2>
        <a:srgbClr val="B4BC4C"/>
      </a:accent2>
      <a:accent3>
        <a:srgbClr val="B77851"/>
      </a:accent3>
      <a:accent4>
        <a:srgbClr val="776A5B"/>
      </a:accent4>
      <a:accent5>
        <a:srgbClr val="B6AD76"/>
      </a:accent5>
      <a:accent6>
        <a:srgbClr val="95AEB1"/>
      </a:accent6>
      <a:hlink>
        <a:srgbClr val="3ECCED"/>
      </a:hlink>
      <a:folHlink>
        <a:srgbClr val="2C6C93"/>
      </a:folHlink>
    </a:clrScheme>
    <a:fontScheme name="Currency">
      <a:majorFont>
        <a:latin typeface="Constantia"/>
        <a:ea typeface=""/>
        <a:cs typeface=""/>
        <a:font script="Jpan" typeface="HGS明朝E"/>
        <a:font script="Hang" typeface="맑은 고딕"/>
        <a:font script="Hans" typeface="华文楷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S明朝E"/>
        <a:font script="Hang" typeface="맑은 고딕"/>
        <a:font script="Hans" typeface="华文楷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urrency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10000"/>
              </a:schemeClr>
            </a:gs>
            <a:gs pos="47500">
              <a:schemeClr val="phClr">
                <a:tint val="35000"/>
                <a:satMod val="110000"/>
              </a:schemeClr>
            </a:gs>
            <a:gs pos="58500">
              <a:schemeClr val="phClr">
                <a:tint val="35000"/>
                <a:satMod val="110000"/>
              </a:schemeClr>
            </a:gs>
            <a:gs pos="100000">
              <a:schemeClr val="phClr">
                <a:tint val="8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2000"/>
                <a:satMod val="105000"/>
              </a:schemeClr>
            </a:gs>
            <a:gs pos="47500">
              <a:schemeClr val="phClr">
                <a:shade val="89000"/>
                <a:satMod val="105000"/>
              </a:schemeClr>
            </a:gs>
            <a:gs pos="58500">
              <a:schemeClr val="phClr">
                <a:shade val="89000"/>
                <a:satMod val="105000"/>
              </a:schemeClr>
            </a:gs>
            <a:gs pos="100000">
              <a:schemeClr val="phClr">
                <a:shade val="52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60000" cap="flat" cmpd="thickThin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50800" dist="63500" dir="5400000" algn="r" rotWithShape="0">
              <a:srgbClr val="000000">
                <a:alpha val="65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20000"/>
                <a:satMod val="3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8000"/>
                <a:shade val="98000"/>
                <a:satMod val="120000"/>
              </a:schemeClr>
              <a:schemeClr val="phClr">
                <a:tint val="86000"/>
                <a:shade val="92000"/>
                <a:satMod val="150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1568</Words>
  <Application>Microsoft Office PowerPoint</Application>
  <PresentationFormat>Předvádění na obrazovce (4:3)</PresentationFormat>
  <Paragraphs>186</Paragraphs>
  <Slides>24</Slides>
  <Notes>3</Notes>
  <HiddenSlides>3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24</vt:i4>
      </vt:variant>
    </vt:vector>
  </HeadingPairs>
  <TitlesOfParts>
    <vt:vector size="26" baseType="lpstr">
      <vt:lpstr>Motiv systému Office</vt:lpstr>
      <vt:lpstr>Currency</vt:lpstr>
      <vt:lpstr>Prezentace aplikace PowerPoint</vt:lpstr>
      <vt:lpstr>Osobnosti evropské renesance a humanismu</vt:lpstr>
      <vt:lpstr>Erasmus Rotterdamský – humanismus</vt:lpstr>
      <vt:lpstr>Erasmus Rotterdamský – humanismus</vt:lpstr>
      <vt:lpstr>Michel de Montaigne - humanismus</vt:lpstr>
      <vt:lpstr>Michel de Montaigne - humanismus</vt:lpstr>
      <vt:lpstr>Francois Villon  - literatura</vt:lpstr>
      <vt:lpstr>Francois Villon  - literatura</vt:lpstr>
      <vt:lpstr>Lope de Vega - literatura</vt:lpstr>
      <vt:lpstr>Miguel de Cervantes  - literatura</vt:lpstr>
      <vt:lpstr>William Shakespeare - literatura</vt:lpstr>
      <vt:lpstr>William Shakespeare - literatura</vt:lpstr>
      <vt:lpstr>Jan van Eyck - malíř</vt:lpstr>
      <vt:lpstr>Albrecht Dürer – malíř </vt:lpstr>
      <vt:lpstr>Albrecht Dürer – malíř </vt:lpstr>
      <vt:lpstr>Pieter Brueghel - malíř</vt:lpstr>
      <vt:lpstr>Ukázky z díla </vt:lpstr>
      <vt:lpstr>Lucas Cranach st. - malíř</vt:lpstr>
      <vt:lpstr>Ukázky z díla</vt:lpstr>
      <vt:lpstr>Hieronymus Bosch - malíř</vt:lpstr>
      <vt:lpstr>Zahrada pozemských rozkoší</vt:lpstr>
      <vt:lpstr>Opakovací otázky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Lenka </cp:lastModifiedBy>
  <cp:revision>40</cp:revision>
  <dcterms:created xsi:type="dcterms:W3CDTF">2012-12-05T09:30:52Z</dcterms:created>
  <dcterms:modified xsi:type="dcterms:W3CDTF">2012-12-06T08:49:39Z</dcterms:modified>
</cp:coreProperties>
</file>