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6" r:id="rId2"/>
    <p:sldId id="257" r:id="rId3"/>
    <p:sldId id="258" r:id="rId4"/>
    <p:sldId id="259" r:id="rId5"/>
    <p:sldId id="260" r:id="rId6"/>
    <p:sldId id="261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38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5AA01C-28B7-4BF1-84FB-7DEF2DB3010D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8753DE-1F9E-4BFC-8CA2-14D8E5CF8D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344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E255-74AF-4AED-82A0-663C5FE2465C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271D5-FAC7-41D0-BB9F-02A1D2CD2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E255-74AF-4AED-82A0-663C5FE2465C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271D5-FAC7-41D0-BB9F-02A1D2CD2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E255-74AF-4AED-82A0-663C5FE2465C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271D5-FAC7-41D0-BB9F-02A1D2CD2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E255-74AF-4AED-82A0-663C5FE2465C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271D5-FAC7-41D0-BB9F-02A1D2CD2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E255-74AF-4AED-82A0-663C5FE2465C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271D5-FAC7-41D0-BB9F-02A1D2CD2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E255-74AF-4AED-82A0-663C5FE2465C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271D5-FAC7-41D0-BB9F-02A1D2CD2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E255-74AF-4AED-82A0-663C5FE2465C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271D5-FAC7-41D0-BB9F-02A1D2CD2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E255-74AF-4AED-82A0-663C5FE2465C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271D5-FAC7-41D0-BB9F-02A1D2CD2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E255-74AF-4AED-82A0-663C5FE2465C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271D5-FAC7-41D0-BB9F-02A1D2CD2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E255-74AF-4AED-82A0-663C5FE2465C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271D5-FAC7-41D0-BB9F-02A1D2CD2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6E255-74AF-4AED-82A0-663C5FE2465C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271D5-FAC7-41D0-BB9F-02A1D2CD2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06E255-74AF-4AED-82A0-663C5FE2465C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271D5-FAC7-41D0-BB9F-02A1D2CD2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988840"/>
            <a:ext cx="7772400" cy="759168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Opakování první ročník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32886" y="5877272"/>
            <a:ext cx="9144000" cy="980728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OP VK oblast podpory 1.4 s názvem Zlepšení podmínek pro vzdělávání na základních školách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886" y="0"/>
            <a:ext cx="9176886" cy="1499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7" y="2924886"/>
            <a:ext cx="79085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Autor: Miroslava Novotná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221087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VY_32_INOVACE_07_OPAKOVÁNÍ PRVNÍHO ROČNÍKU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4065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95288" y="1268413"/>
          <a:ext cx="8280920" cy="5112567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035115"/>
                <a:gridCol w="1035115"/>
                <a:gridCol w="1035115"/>
                <a:gridCol w="1035115"/>
                <a:gridCol w="1035115"/>
                <a:gridCol w="1035115"/>
                <a:gridCol w="1035115"/>
                <a:gridCol w="1035115"/>
              </a:tblGrid>
              <a:tr h="640167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1 + 7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5 – 3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8 – 4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2 + 6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3 + 4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r>
                        <a:rPr lang="cs-CZ" sz="3200" b="0" baseline="0" dirty="0" smtClean="0">
                          <a:solidFill>
                            <a:schemeClr val="bg1"/>
                          </a:solidFill>
                        </a:rPr>
                        <a:t> – 5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2 + 4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8 – 3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40167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5 – 3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r>
                        <a:rPr lang="cs-CZ" sz="3200" b="0" baseline="0" dirty="0" smtClean="0">
                          <a:solidFill>
                            <a:schemeClr val="bg1"/>
                          </a:solidFill>
                        </a:rPr>
                        <a:t> + 3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6 + 2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5 + 1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2 + </a:t>
                      </a:r>
                      <a:r>
                        <a:rPr lang="cs-CZ" sz="3200" b="0" dirty="0" err="1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5 + 1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7 – </a:t>
                      </a:r>
                      <a:r>
                        <a:rPr lang="cs-CZ" sz="3200" b="0" dirty="0" err="1" smtClean="0">
                          <a:solidFill>
                            <a:schemeClr val="bg1"/>
                          </a:solidFill>
                        </a:rPr>
                        <a:t>7</a:t>
                      </a:r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6 + 1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31398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1 + 3</a:t>
                      </a:r>
                      <a:r>
                        <a:rPr lang="cs-CZ" sz="3200" b="0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1 – </a:t>
                      </a:r>
                      <a:r>
                        <a:rPr lang="cs-CZ" sz="3200" b="0" dirty="0" err="1" smtClean="0">
                          <a:solidFill>
                            <a:schemeClr val="bg1"/>
                          </a:solidFill>
                        </a:rPr>
                        <a:t>1</a:t>
                      </a:r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8 – 0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6 – 1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3 – 2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4 + 2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7 + 1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1 + 4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40167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2 –</a:t>
                      </a:r>
                      <a:r>
                        <a:rPr lang="cs-CZ" sz="3200" b="0" baseline="0" dirty="0" smtClean="0">
                          <a:solidFill>
                            <a:schemeClr val="bg1"/>
                          </a:solidFill>
                        </a:rPr>
                        <a:t> 1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4 – 2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6 + 2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1 + </a:t>
                      </a:r>
                      <a:r>
                        <a:rPr lang="cs-CZ" sz="3200" b="0" dirty="0" err="1" smtClean="0">
                          <a:solidFill>
                            <a:schemeClr val="bg1"/>
                          </a:solidFill>
                        </a:rPr>
                        <a:t>1</a:t>
                      </a:r>
                      <a:r>
                        <a:rPr lang="cs-CZ" sz="3200" b="0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3 – </a:t>
                      </a:r>
                      <a:r>
                        <a:rPr lang="cs-CZ" sz="3200" b="0" dirty="0" err="1" smtClean="0">
                          <a:solidFill>
                            <a:schemeClr val="bg1"/>
                          </a:solidFill>
                        </a:rPr>
                        <a:t>3</a:t>
                      </a:r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7 – 0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5 – 2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4 + </a:t>
                      </a:r>
                      <a:r>
                        <a:rPr lang="cs-CZ" sz="3200" b="0" dirty="0" err="1" smtClean="0">
                          <a:solidFill>
                            <a:schemeClr val="bg1"/>
                          </a:solidFill>
                        </a:rPr>
                        <a:t>4</a:t>
                      </a:r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40167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8 – 6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1 + 6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3 + 0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2 + 4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1 + </a:t>
                      </a:r>
                      <a:r>
                        <a:rPr lang="cs-CZ" sz="3200" b="0" dirty="0" err="1" smtClean="0">
                          <a:solidFill>
                            <a:schemeClr val="bg1"/>
                          </a:solidFill>
                        </a:rPr>
                        <a:t>1</a:t>
                      </a:r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6 – 4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0 + 5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0 – </a:t>
                      </a:r>
                      <a:r>
                        <a:rPr lang="cs-CZ" sz="3200" b="0" dirty="0" err="1" smtClean="0">
                          <a:solidFill>
                            <a:schemeClr val="bg1"/>
                          </a:solidFill>
                        </a:rPr>
                        <a:t>0</a:t>
                      </a:r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40167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3 – 2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8 – 1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1 + 6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6 – 4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6 – 3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1 + 2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8 – 0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6 + 1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40167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0 + </a:t>
                      </a:r>
                      <a:r>
                        <a:rPr lang="cs-CZ" sz="3200" b="0" dirty="0" err="1" smtClean="0">
                          <a:solidFill>
                            <a:schemeClr val="bg1"/>
                          </a:solidFill>
                        </a:rPr>
                        <a:t>0</a:t>
                      </a:r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3 +</a:t>
                      </a:r>
                      <a:r>
                        <a:rPr lang="cs-CZ" sz="3200" b="0" baseline="0" dirty="0" smtClean="0">
                          <a:solidFill>
                            <a:schemeClr val="bg1"/>
                          </a:solidFill>
                        </a:rPr>
                        <a:t> 5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0 + 6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8 – 6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4 – 1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2 + 3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3 + 1 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5 – 4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40167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1 + 5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8 – 7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5 – </a:t>
                      </a:r>
                      <a:r>
                        <a:rPr lang="cs-CZ" sz="3200" b="0" dirty="0" err="1" smtClean="0">
                          <a:solidFill>
                            <a:schemeClr val="bg1"/>
                          </a:solidFill>
                        </a:rPr>
                        <a:t>5</a:t>
                      </a:r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4 + 3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8 – 5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7 + 1</a:t>
                      </a:r>
                      <a:r>
                        <a:rPr lang="cs-CZ" sz="3200" b="0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2 + 0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bg1"/>
                          </a:solidFill>
                        </a:rPr>
                        <a:t>7 – 4 </a:t>
                      </a:r>
                      <a:endParaRPr lang="cs-CZ" sz="32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281" name="TextovéPole 2"/>
          <p:cNvSpPr txBox="1">
            <a:spLocks noChangeArrowheads="1"/>
          </p:cNvSpPr>
          <p:nvPr/>
        </p:nvSpPr>
        <p:spPr bwMode="auto">
          <a:xfrm>
            <a:off x="539750" y="260350"/>
            <a:ext cx="79930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>
                <a:latin typeface="Times New Roman" pitchFamily="18" charset="0"/>
              </a:rPr>
              <a:t>Trocha počítání: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3076" name="Obrázek 5" descr="Tvary 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5124" name="Obrázek 3" descr="pyramidy 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Obrázek 4" descr="Bez názvu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688" y="4149725"/>
            <a:ext cx="4056062" cy="304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755650" y="404813"/>
            <a:ext cx="77041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>
                <a:latin typeface="Times New Roman" pitchFamily="18" charset="0"/>
                <a:cs typeface="Times New Roman" pitchFamily="18" charset="0"/>
              </a:rPr>
              <a:t>Spoj od 0 do 9 a pak 0 s 9</a:t>
            </a:r>
          </a:p>
        </p:txBody>
      </p:sp>
      <p:pic>
        <p:nvPicPr>
          <p:cNvPr id="16387" name="Picture 2" descr="C:\Program Files\Microsoft Office\MEDIA\OFFICE12\Bullets\BD21480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263" y="4221163"/>
            <a:ext cx="287337" cy="28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2" descr="C:\Program Files\Microsoft Office\MEDIA\OFFICE12\Bullets\BD21480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4663" y="4868863"/>
            <a:ext cx="287337" cy="28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2" descr="C:\Program Files\Microsoft Office\MEDIA\OFFICE12\Bullets\BD21480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8400" y="3141663"/>
            <a:ext cx="287338" cy="28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2" descr="C:\Program Files\Microsoft Office\MEDIA\OFFICE12\Bullets\BD21480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4221163"/>
            <a:ext cx="287338" cy="28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2" descr="C:\Program Files\Microsoft Office\MEDIA\OFFICE12\Bullets\BD21480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213100"/>
            <a:ext cx="287338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2" descr="C:\Program Files\Microsoft Office\MEDIA\OFFICE12\Bullets\BD21480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775" y="5876925"/>
            <a:ext cx="287338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2" descr="C:\Program Files\Microsoft Office\MEDIA\OFFICE12\Bullets\BD21480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525" y="5876925"/>
            <a:ext cx="287338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2" descr="C:\Program Files\Microsoft Office\MEDIA\OFFICE12\Bullets\BD21480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3068638"/>
            <a:ext cx="288925" cy="28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5" name="Picture 2" descr="C:\Program Files\Microsoft Office\MEDIA\OFFICE12\Bullets\BD21480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638" y="1341438"/>
            <a:ext cx="287337" cy="28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6" name="Picture 2" descr="C:\Program Files\Microsoft Office\MEDIA\OFFICE12\Bullets\BD21480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59563" y="3141663"/>
            <a:ext cx="288925" cy="28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7" name="TextovéPole 14"/>
          <p:cNvSpPr txBox="1">
            <a:spLocks noChangeArrowheads="1"/>
          </p:cNvSpPr>
          <p:nvPr/>
        </p:nvSpPr>
        <p:spPr bwMode="auto">
          <a:xfrm>
            <a:off x="4572000" y="1268413"/>
            <a:ext cx="2873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16398" name="TextovéPole 17"/>
          <p:cNvSpPr txBox="1">
            <a:spLocks noChangeArrowheads="1"/>
          </p:cNvSpPr>
          <p:nvPr/>
        </p:nvSpPr>
        <p:spPr bwMode="auto">
          <a:xfrm>
            <a:off x="5148263" y="2781300"/>
            <a:ext cx="6477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6399" name="TextovéPole 18"/>
          <p:cNvSpPr txBox="1">
            <a:spLocks noChangeArrowheads="1"/>
          </p:cNvSpPr>
          <p:nvPr/>
        </p:nvSpPr>
        <p:spPr bwMode="auto">
          <a:xfrm>
            <a:off x="7092950" y="3141663"/>
            <a:ext cx="10080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6400" name="TextovéPole 19"/>
          <p:cNvSpPr txBox="1">
            <a:spLocks noChangeArrowheads="1"/>
          </p:cNvSpPr>
          <p:nvPr/>
        </p:nvSpPr>
        <p:spPr bwMode="auto">
          <a:xfrm>
            <a:off x="5508625" y="4221163"/>
            <a:ext cx="7191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6401" name="TextovéPole 20"/>
          <p:cNvSpPr txBox="1">
            <a:spLocks noChangeArrowheads="1"/>
          </p:cNvSpPr>
          <p:nvPr/>
        </p:nvSpPr>
        <p:spPr bwMode="auto">
          <a:xfrm>
            <a:off x="6011863" y="5876925"/>
            <a:ext cx="5762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6402" name="TextovéPole 21"/>
          <p:cNvSpPr txBox="1">
            <a:spLocks noChangeArrowheads="1"/>
          </p:cNvSpPr>
          <p:nvPr/>
        </p:nvSpPr>
        <p:spPr bwMode="auto">
          <a:xfrm>
            <a:off x="4284663" y="5157788"/>
            <a:ext cx="9350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6403" name="TextovéPole 22"/>
          <p:cNvSpPr txBox="1">
            <a:spLocks noChangeArrowheads="1"/>
          </p:cNvSpPr>
          <p:nvPr/>
        </p:nvSpPr>
        <p:spPr bwMode="auto">
          <a:xfrm>
            <a:off x="2411413" y="5876925"/>
            <a:ext cx="3603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6404" name="TextovéPole 23"/>
          <p:cNvSpPr txBox="1">
            <a:spLocks noChangeArrowheads="1"/>
          </p:cNvSpPr>
          <p:nvPr/>
        </p:nvSpPr>
        <p:spPr bwMode="auto">
          <a:xfrm rot="10800000" flipV="1">
            <a:off x="2987675" y="4221163"/>
            <a:ext cx="6477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7</a:t>
            </a:r>
          </a:p>
        </p:txBody>
      </p:sp>
      <p:sp>
        <p:nvSpPr>
          <p:cNvPr id="16405" name="TextovéPole 24"/>
          <p:cNvSpPr txBox="1">
            <a:spLocks noChangeArrowheads="1"/>
          </p:cNvSpPr>
          <p:nvPr/>
        </p:nvSpPr>
        <p:spPr bwMode="auto">
          <a:xfrm>
            <a:off x="1476375" y="3141663"/>
            <a:ext cx="13668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8</a:t>
            </a:r>
          </a:p>
        </p:txBody>
      </p:sp>
      <p:sp>
        <p:nvSpPr>
          <p:cNvPr id="16406" name="TextovéPole 25"/>
          <p:cNvSpPr txBox="1">
            <a:spLocks noChangeArrowheads="1"/>
          </p:cNvSpPr>
          <p:nvPr/>
        </p:nvSpPr>
        <p:spPr bwMode="auto">
          <a:xfrm>
            <a:off x="3492500" y="2708275"/>
            <a:ext cx="7921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Obdélník 2"/>
          <p:cNvSpPr>
            <a:spLocks noChangeArrowheads="1"/>
          </p:cNvSpPr>
          <p:nvPr/>
        </p:nvSpPr>
        <p:spPr bwMode="auto">
          <a:xfrm>
            <a:off x="755650" y="404813"/>
            <a:ext cx="7858125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latin typeface="Times New Roman" pitchFamily="18" charset="0"/>
                <a:cs typeface="Times New Roman" pitchFamily="18" charset="0"/>
              </a:rPr>
              <a:t>Trocha opakování nikdy neuškodí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288" y="1341438"/>
          <a:ext cx="6096002" cy="15279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</a:tblGrid>
              <a:tr h="763972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 -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9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63972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9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547813" y="3213100"/>
          <a:ext cx="6096002" cy="1512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</a:tblGrid>
              <a:tr h="756084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 -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56084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700338" y="5084763"/>
          <a:ext cx="6096002" cy="144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</a:tblGrid>
              <a:tr h="720080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 - 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476673"/>
            <a:ext cx="7119276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ytvořeno jako DUM do předmětu matematika na ZŠ a MŠ 17.listopadu 1325, Mladá Boleslav pro první ročník základní školy.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slouží k doplnění učiva opakování prvního ročníku.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doporučuji prezentovat pomocí interaktivní tabule . 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byl vytvořen a pilotován ve II. pololetí školního roku 2011/2012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717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Zdroje textu a obrázků: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568952" cy="4051437"/>
          </a:xfrm>
        </p:spPr>
        <p:txBody>
          <a:bodyPr/>
          <a:lstStyle/>
          <a:p>
            <a:pPr lvl="6">
              <a:buNone/>
            </a:pPr>
            <a:r>
              <a:rPr lang="cs-CZ" dirty="0" smtClean="0"/>
              <a:t>Text vlastní.</a:t>
            </a:r>
          </a:p>
          <a:p>
            <a:pPr lvl="6">
              <a:buNone/>
            </a:pPr>
            <a:r>
              <a:rPr lang="cs-CZ" dirty="0" smtClean="0"/>
              <a:t>Obrázky vytvořeny v </a:t>
            </a:r>
            <a:r>
              <a:rPr lang="cs-CZ" smtClean="0"/>
              <a:t>programu malování.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9807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2595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</TotalTime>
  <Words>354</Words>
  <Application>Microsoft Office PowerPoint</Application>
  <PresentationFormat>Předvádění na obrazovce (4:3)</PresentationFormat>
  <Paragraphs>128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Opakování první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textu a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Mirka</dc:creator>
  <cp:lastModifiedBy>Domácí</cp:lastModifiedBy>
  <cp:revision>7</cp:revision>
  <dcterms:created xsi:type="dcterms:W3CDTF">2012-02-16T20:14:11Z</dcterms:created>
  <dcterms:modified xsi:type="dcterms:W3CDTF">2012-03-21T17:27:03Z</dcterms:modified>
</cp:coreProperties>
</file>