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5" r:id="rId9"/>
    <p:sldId id="270" r:id="rId10"/>
    <p:sldId id="269" r:id="rId11"/>
    <p:sldId id="271" r:id="rId12"/>
    <p:sldId id="272" r:id="rId13"/>
    <p:sldId id="260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7" autoAdjust="0"/>
  </p:normalViewPr>
  <p:slideViewPr>
    <p:cSldViewPr>
      <p:cViewPr>
        <p:scale>
          <a:sx n="90" d="100"/>
          <a:sy n="90" d="100"/>
        </p:scale>
        <p:origin x="-732" y="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DDBB6C4-14AD-480C-AF07-D917115C26B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8C5BF3-0042-44F3-A441-E47A829260E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ig-Nosed_Turtle_Carettochelys_insculpta_Diving_2260px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7/7c/Testudo_hermanni_hermanni_Mallorca_0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4/Testudo_hermanni_BW_2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Emys_orbicularis_2009_G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abeulensis_sarda1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Testudo_hermanni_boettgeri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Galapagos_Geochelone_nigra_porter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1/Tortoise.aldabra.750pix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NileCrocodil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Indian_Gharial_Crocodile_Digon3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Želvy, krokodýli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plazi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8317304"/>
              </p:ext>
            </p:extLst>
          </p:nvPr>
        </p:nvGraphicFramePr>
        <p:xfrm>
          <a:off x="285720" y="500042"/>
          <a:ext cx="8501122" cy="30191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4201"/>
                <a:gridCol w="4246921"/>
              </a:tblGrid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VY_32_INOVACE_V.ZOO10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5. 10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Biologie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živočichů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(plazi)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6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Želvy, </a:t>
                      </a: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krokodýli.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slouží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jako podklad pro výkladovou část hodiny a shrnutí poznatků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22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885" y="3645024"/>
            <a:ext cx="5407621" cy="1042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starobylí živočichové</a:t>
            </a:r>
          </a:p>
          <a:p>
            <a:r>
              <a:rPr lang="cs-CZ" dirty="0" smtClean="0"/>
              <a:t>Dlouhověkost</a:t>
            </a:r>
          </a:p>
          <a:p>
            <a:r>
              <a:rPr lang="cs-CZ" dirty="0" smtClean="0"/>
              <a:t>Suchozemské i vodní</a:t>
            </a:r>
            <a:endParaRPr lang="cs-CZ" dirty="0"/>
          </a:p>
        </p:txBody>
      </p:sp>
      <p:pic>
        <p:nvPicPr>
          <p:cNvPr id="2050" name="Picture 2" descr="http://upload.wikimedia.org/wikipedia/commons/thumb/0/05/Pig-Nosed_Turtle_Carettochelys_insculpta_Diving_2260px.jpg/300px-Pig-Nosed_Turtle_Carettochelys_insculpta_Diving_2260px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3857628"/>
            <a:ext cx="2857500" cy="2238376"/>
          </a:xfrm>
          <a:prstGeom prst="rect">
            <a:avLst/>
          </a:prstGeom>
          <a:noFill/>
        </p:spPr>
      </p:pic>
      <p:pic>
        <p:nvPicPr>
          <p:cNvPr id="2052" name="Picture 4" descr="File:Testudo hermanni hermanni Mallorca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2214554"/>
            <a:ext cx="3543306" cy="4429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543824" cy="72547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142984"/>
            <a:ext cx="8401080" cy="4983179"/>
          </a:xfrm>
        </p:spPr>
        <p:txBody>
          <a:bodyPr/>
          <a:lstStyle/>
          <a:p>
            <a:r>
              <a:rPr lang="cs-CZ" dirty="0" smtClean="0"/>
              <a:t>Kostěný krunýř</a:t>
            </a:r>
          </a:p>
          <a:p>
            <a:r>
              <a:rPr lang="cs-CZ" dirty="0" smtClean="0"/>
              <a:t>Končetiny i ocas mohou schovat do krunýře</a:t>
            </a:r>
          </a:p>
          <a:p>
            <a:r>
              <a:rPr lang="cs-CZ" dirty="0" smtClean="0"/>
              <a:t>Nemají zuby</a:t>
            </a:r>
          </a:p>
          <a:p>
            <a:r>
              <a:rPr lang="cs-CZ" dirty="0" smtClean="0"/>
              <a:t>Rozmnožování  - vejcorodí</a:t>
            </a:r>
          </a:p>
          <a:p>
            <a:endParaRPr lang="cs-CZ" dirty="0"/>
          </a:p>
        </p:txBody>
      </p:sp>
      <p:pic>
        <p:nvPicPr>
          <p:cNvPr id="1026" name="Picture 2" descr="File:Testudo hermanni BW 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3167270"/>
            <a:ext cx="5191140" cy="34585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04088"/>
            <a:ext cx="8043890" cy="7246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Suchozemské želvy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/>
          <a:lstStyle/>
          <a:p>
            <a:r>
              <a:rPr lang="cs-CZ" dirty="0" smtClean="0"/>
              <a:t>Želva bahenní – jako jediná se u nás vyskytuje</a:t>
            </a:r>
          </a:p>
          <a:p>
            <a:r>
              <a:rPr lang="cs-CZ" dirty="0"/>
              <a:t>Ž</a:t>
            </a:r>
            <a:r>
              <a:rPr lang="cs-CZ" dirty="0" smtClean="0"/>
              <a:t>elva zelenavá – terária, volně Balkán, J </a:t>
            </a:r>
            <a:r>
              <a:rPr lang="cs-CZ" dirty="0" err="1" smtClean="0"/>
              <a:t>Španelsko</a:t>
            </a:r>
            <a:endParaRPr lang="cs-CZ" dirty="0" smtClean="0"/>
          </a:p>
          <a:p>
            <a:r>
              <a:rPr lang="cs-CZ" dirty="0" smtClean="0"/>
              <a:t>Želva žlutohnědá –terária, volně JE – Střední východ, S Afrika</a:t>
            </a:r>
            <a:endParaRPr lang="cs-CZ" dirty="0"/>
          </a:p>
        </p:txBody>
      </p:sp>
      <p:pic>
        <p:nvPicPr>
          <p:cNvPr id="17410" name="Picture 2" descr="želva bahenní">
            <a:hlinkClick r:id="rId2" tooltip="želva bahenní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000504"/>
            <a:ext cx="2381250" cy="2085976"/>
          </a:xfrm>
          <a:prstGeom prst="rect">
            <a:avLst/>
          </a:prstGeom>
          <a:noFill/>
        </p:spPr>
      </p:pic>
      <p:pic>
        <p:nvPicPr>
          <p:cNvPr id="17412" name="Picture 4" descr="Želva zelenavá-mládě">
            <a:hlinkClick r:id="rId4" tooltip="Želva zelenavá-mládě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78" y="4214818"/>
            <a:ext cx="2457450" cy="1847851"/>
          </a:xfrm>
          <a:prstGeom prst="rect">
            <a:avLst/>
          </a:prstGeom>
          <a:noFill/>
        </p:spPr>
      </p:pic>
      <p:pic>
        <p:nvPicPr>
          <p:cNvPr id="17414" name="Picture 6" descr="Želva žlutohnědá">
            <a:hlinkClick r:id="rId6" tooltip="Želva žlutohnědá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98" y="4214818"/>
            <a:ext cx="2457450" cy="1847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želvy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Želva sloní –                     </a:t>
            </a:r>
            <a:r>
              <a:rPr lang="cs-CZ" dirty="0" smtClean="0"/>
              <a:t>-největší </a:t>
            </a:r>
            <a:r>
              <a:rPr lang="cs-CZ" dirty="0" smtClean="0"/>
              <a:t>pozemský druh želvy</a:t>
            </a:r>
          </a:p>
          <a:p>
            <a:pPr>
              <a:buNone/>
            </a:pPr>
            <a:r>
              <a:rPr lang="cs-CZ" dirty="0" smtClean="0"/>
              <a:t>                                              - Galapágy – ENDEMIT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- až 1,5 m, </a:t>
            </a:r>
            <a:r>
              <a:rPr lang="cs-CZ" dirty="0" smtClean="0"/>
              <a:t>250 kg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Želva obrovská – 120 cm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200 kg – 2. největší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Seychelské ostrovy </a:t>
            </a:r>
            <a:endParaRPr lang="cs-CZ" dirty="0"/>
          </a:p>
        </p:txBody>
      </p:sp>
      <p:pic>
        <p:nvPicPr>
          <p:cNvPr id="19458" name="Picture 2" descr="Geochelone nigra porteri">
            <a:hlinkClick r:id="rId2" tooltip="Geochelone nigra porteri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500306"/>
            <a:ext cx="2457450" cy="1638300"/>
          </a:xfrm>
          <a:prstGeom prst="rect">
            <a:avLst/>
          </a:prstGeom>
          <a:noFill/>
        </p:spPr>
      </p:pic>
      <p:pic>
        <p:nvPicPr>
          <p:cNvPr id="19460" name="Picture 4" descr="Soubor:Tortoise.aldabra.750pix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8" y="4071942"/>
            <a:ext cx="3357586" cy="23189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rokodýli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Výskyt Amerika, Afrika, Austrálie, Asie</a:t>
            </a:r>
          </a:p>
          <a:p>
            <a:r>
              <a:rPr lang="cs-CZ" dirty="0" smtClean="0"/>
              <a:t>Tělo chráněno rohovitými štíty a kostěnými deskami</a:t>
            </a:r>
          </a:p>
          <a:p>
            <a:r>
              <a:rPr lang="cs-CZ" dirty="0" smtClean="0"/>
              <a:t>Z plazů nejvyspělejší</a:t>
            </a:r>
          </a:p>
          <a:p>
            <a:r>
              <a:rPr lang="cs-CZ" dirty="0" smtClean="0"/>
              <a:t>Skoro úplně rozdělené srdeční komory</a:t>
            </a:r>
          </a:p>
          <a:p>
            <a:r>
              <a:rPr lang="cs-CZ" dirty="0" smtClean="0"/>
              <a:t>Zuby v jamkách</a:t>
            </a:r>
          </a:p>
          <a:p>
            <a:r>
              <a:rPr lang="cs-CZ" dirty="0" smtClean="0"/>
              <a:t>Oddělení hrudní dutiny od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břišní svalem</a:t>
            </a:r>
          </a:p>
          <a:p>
            <a:r>
              <a:rPr lang="cs-CZ" dirty="0" smtClean="0"/>
              <a:t>Rozvinutější </a:t>
            </a:r>
            <a:r>
              <a:rPr lang="cs-CZ" dirty="0" smtClean="0"/>
              <a:t>mozek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484" name="Picture 4" descr="Nilští krokodýli">
            <a:hlinkClick r:id="rId2" tooltip="Nilští krokodýli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4500570"/>
            <a:ext cx="2457450" cy="19240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Aligátor x krokodýl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ligátor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572001" y="1535113"/>
            <a:ext cx="4286280" cy="1108069"/>
          </a:xfrm>
        </p:spPr>
        <p:txBody>
          <a:bodyPr/>
          <a:lstStyle/>
          <a:p>
            <a:r>
              <a:rPr lang="cs-CZ" dirty="0" smtClean="0"/>
              <a:t>Krokodýl  </a:t>
            </a:r>
            <a:r>
              <a:rPr lang="cs-CZ" b="0" dirty="0" smtClean="0">
                <a:solidFill>
                  <a:schemeClr val="tx1"/>
                </a:solidFill>
              </a:rPr>
              <a:t>Afrika, větší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Amerika, menší</a:t>
            </a:r>
          </a:p>
          <a:p>
            <a:pPr>
              <a:buNone/>
            </a:pPr>
            <a:r>
              <a:rPr lang="cs-CZ" dirty="0" smtClean="0"/>
              <a:t>Užší tlama</a:t>
            </a:r>
            <a:endParaRPr lang="cs-CZ" dirty="0"/>
          </a:p>
        </p:txBody>
      </p:sp>
      <p:pic>
        <p:nvPicPr>
          <p:cNvPr id="2150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 bwMode="auto">
          <a:xfrm>
            <a:off x="357158" y="3214686"/>
            <a:ext cx="3657600" cy="2401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1152" y="2857496"/>
            <a:ext cx="3698286" cy="372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Kajman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Střední a Jižní Amerika</a:t>
            </a:r>
            <a:endParaRPr lang="cs-CZ" dirty="0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492896"/>
            <a:ext cx="5906623" cy="3927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</a:t>
            </a:r>
            <a:r>
              <a:rPr lang="cs-CZ" dirty="0" smtClean="0"/>
              <a:t>aviál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Dlouhý čenich se zduřeninou na konci</a:t>
            </a:r>
          </a:p>
          <a:p>
            <a:r>
              <a:rPr lang="cs-CZ" dirty="0" smtClean="0"/>
              <a:t>Nejvíce z krokodýlů vázán na vodu</a:t>
            </a:r>
          </a:p>
          <a:p>
            <a:r>
              <a:rPr lang="cs-CZ" dirty="0" smtClean="0"/>
              <a:t>Povodí řek Indus, Ganga, Brahmaputra</a:t>
            </a:r>
            <a:endParaRPr lang="cs-CZ" dirty="0"/>
          </a:p>
        </p:txBody>
      </p:sp>
      <p:pic>
        <p:nvPicPr>
          <p:cNvPr id="23554" name="Picture 2" descr="Gaviál indický">
            <a:hlinkClick r:id="rId2" tooltip="Gaviál indický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3524728"/>
            <a:ext cx="3905264" cy="25970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Co je to endemit? Uveď příklady.</a:t>
            </a:r>
          </a:p>
          <a:p>
            <a:r>
              <a:rPr lang="cs-CZ" dirty="0" smtClean="0"/>
              <a:t>Co jsou to karety?</a:t>
            </a:r>
          </a:p>
          <a:p>
            <a:r>
              <a:rPr lang="cs-CZ" dirty="0" smtClean="0"/>
              <a:t>Dá se podle letokruhů na krunýři spočítat věk želvy?</a:t>
            </a:r>
          </a:p>
          <a:p>
            <a:r>
              <a:rPr lang="cs-CZ" dirty="0" smtClean="0"/>
              <a:t>Který druh želvy je největší a který nejmenší? Vezmi do úvahy suchozemské, sladkovodní i mořské druhy.</a:t>
            </a:r>
          </a:p>
          <a:p>
            <a:r>
              <a:rPr lang="cs-CZ" dirty="0" smtClean="0"/>
              <a:t>Čím je výjimečný krokodýl mořský?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Pro vyhledání informací využij internet.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Endemit</a:t>
            </a:r>
            <a:r>
              <a:rPr lang="cs-CZ" dirty="0" smtClean="0"/>
              <a:t>, respektive endemicky se vyskytující organismus, je organismus, který vznikl a je rozšířen jen v určitém omezeném území a nikde jinde se nevyskytuje. Jinan dvoulaločný, želva </a:t>
            </a:r>
            <a:r>
              <a:rPr lang="cs-CZ" dirty="0" smtClean="0"/>
              <a:t>sloní, …</a:t>
            </a:r>
            <a:endParaRPr lang="cs-CZ" dirty="0" smtClean="0"/>
          </a:p>
          <a:p>
            <a:r>
              <a:rPr lang="cs-CZ" dirty="0" smtClean="0"/>
              <a:t>Mořské želvy, místo končetin </a:t>
            </a:r>
            <a:r>
              <a:rPr lang="cs-CZ" dirty="0" smtClean="0"/>
              <a:t>ploutve.</a:t>
            </a:r>
            <a:endParaRPr lang="cs-CZ" dirty="0" smtClean="0"/>
          </a:p>
          <a:p>
            <a:r>
              <a:rPr lang="cs-CZ" dirty="0" smtClean="0"/>
              <a:t>Tato metoda ale není příliš přesná, zejména z toho důvodu, že rychlost růstu nových destiček se mění (za rok jich při příznivých podmínkách může narůst i několik) a že některé destičky nakonec z krunýře odpadnou.</a:t>
            </a:r>
          </a:p>
          <a:p>
            <a:r>
              <a:rPr lang="cs-CZ" dirty="0" smtClean="0"/>
              <a:t>Největší želvou na světě je kožatka velká, mořská želva, která váží i přes 900 kg a jejíž krunýř je až 2 m dlouhý. Nejmenší želvou je </a:t>
            </a:r>
            <a:r>
              <a:rPr lang="cs-CZ" i="1" dirty="0" err="1" smtClean="0"/>
              <a:t>Homopus</a:t>
            </a:r>
            <a:r>
              <a:rPr lang="cs-CZ" i="1" dirty="0" smtClean="0"/>
              <a:t> </a:t>
            </a:r>
            <a:r>
              <a:rPr lang="cs-CZ" i="1" dirty="0" err="1" smtClean="0"/>
              <a:t>signatus</a:t>
            </a:r>
            <a:r>
              <a:rPr lang="cs-CZ" i="1" dirty="0" smtClean="0"/>
              <a:t> </a:t>
            </a:r>
            <a:r>
              <a:rPr lang="cs-CZ" i="1" dirty="0" err="1" smtClean="0"/>
              <a:t>signatus</a:t>
            </a:r>
            <a:r>
              <a:rPr lang="cs-CZ" dirty="0" smtClean="0"/>
              <a:t> (poddruh želvy trpasličí), která měří necelých 8 cm a váží pouhých 140 g.</a:t>
            </a:r>
          </a:p>
          <a:p>
            <a:r>
              <a:rPr lang="cs-CZ" dirty="0" smtClean="0"/>
              <a:t>Přirozené prostředí pro krokodýli jsou jezera a pomalé řeky. Krokodýl mořský však žije i v mořích při pobřeží. Nejčastěji je můžeme vidět v Africe v povodí Nilu, v jižní části severní Ameriky (</a:t>
            </a:r>
            <a:r>
              <a:rPr lang="cs-CZ" dirty="0" err="1" smtClean="0"/>
              <a:t>obl</a:t>
            </a:r>
            <a:r>
              <a:rPr lang="cs-CZ" dirty="0" smtClean="0"/>
              <a:t>. Mississippi), ve východní části Asie a na severu Austrálie. Je také největším žijícím druhem krokodýla . Největší dobře zdokumentovaný jedinec dosahoval délky asi 6,3 metru a hmotnosti přes 1200 kg.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Želva zelenavá –</a:t>
            </a:r>
            <a:r>
              <a:rPr lang="cs-CZ" dirty="0" err="1" smtClean="0"/>
              <a:t>Malorka</a:t>
            </a:r>
            <a:endParaRPr lang="cs-CZ" dirty="0" smtClean="0"/>
          </a:p>
          <a:p>
            <a:r>
              <a:rPr lang="cs-CZ" i="1" dirty="0" err="1" smtClean="0"/>
              <a:t>ORCHI.Wikipedia.cz</a:t>
            </a:r>
            <a:r>
              <a:rPr lang="cs-CZ" dirty="0" smtClean="0"/>
              <a:t> [online]. [cit. 5.10. 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http://commons.wikimedia.org/wiki/File:Testudo_hermanni_hermanni_Mallorca_01.jpg?uselang=cs</a:t>
            </a:r>
          </a:p>
          <a:p>
            <a:r>
              <a:rPr lang="cs-CZ" dirty="0" smtClean="0"/>
              <a:t>Karetka novoguinejská</a:t>
            </a:r>
          </a:p>
          <a:p>
            <a:r>
              <a:rPr lang="cs-CZ" dirty="0" smtClean="0"/>
              <a:t>RAMSEY </a:t>
            </a:r>
            <a:r>
              <a:rPr lang="cs-CZ" dirty="0" err="1" smtClean="0"/>
              <a:t>Derek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5.10. 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2.5 </a:t>
            </a:r>
            <a:r>
              <a:rPr lang="cs-CZ" dirty="0" err="1" smtClean="0"/>
              <a:t>Generic</a:t>
            </a:r>
            <a:r>
              <a:rPr lang="cs-CZ" dirty="0" smtClean="0"/>
              <a:t> na WWW: http://cs.wikipedia.org/wiki/Soubor:Pig-Nosed_Turtle_Carettochelys_insculpta_Diving_2260px.jpg</a:t>
            </a:r>
          </a:p>
          <a:p>
            <a:r>
              <a:rPr lang="cs-CZ" dirty="0" smtClean="0"/>
              <a:t>Líhnutí želva zelenavá</a:t>
            </a:r>
          </a:p>
          <a:p>
            <a:r>
              <a:rPr lang="cs-CZ" dirty="0" smtClean="0"/>
              <a:t>Berthold Werner .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5.10. 2012]. Dostupný  na WWW: http://commons.wikimedia.org/wiki/File:Testudo_hermanni_BW_2.JPG?uselang=cs</a:t>
            </a:r>
          </a:p>
          <a:p>
            <a:r>
              <a:rPr lang="cs-CZ" dirty="0" smtClean="0"/>
              <a:t>Želva bahenní</a:t>
            </a:r>
          </a:p>
          <a:p>
            <a:r>
              <a:rPr lang="cs-CZ" dirty="0" smtClean="0"/>
              <a:t>CHERNILEVSKY </a:t>
            </a:r>
            <a:r>
              <a:rPr lang="cs-CZ" dirty="0" err="1" smtClean="0"/>
              <a:t>George</a:t>
            </a:r>
            <a:r>
              <a:rPr lang="cs-CZ" i="1" dirty="0" err="1" smtClean="0"/>
              <a:t>.Wikipedia.cz</a:t>
            </a:r>
            <a:r>
              <a:rPr lang="cs-CZ" dirty="0" smtClean="0"/>
              <a:t> [online]. [cit. 5.10. 2012]. Dostupný na WWW: http://cs.wikipedia.org/wiki/Soubor:Emys_orbicularis_2009_G1.jpg</a:t>
            </a:r>
          </a:p>
          <a:p>
            <a:r>
              <a:rPr lang="cs-CZ" dirty="0" smtClean="0"/>
              <a:t>Želva zelenavá</a:t>
            </a:r>
          </a:p>
          <a:p>
            <a:r>
              <a:rPr lang="cs-CZ" i="1" dirty="0" smtClean="0"/>
              <a:t>MAYER </a:t>
            </a:r>
            <a:r>
              <a:rPr lang="cs-CZ" i="1" dirty="0" err="1"/>
              <a:t>R</a:t>
            </a:r>
            <a:r>
              <a:rPr lang="cs-CZ" i="1" dirty="0" err="1" smtClean="0"/>
              <a:t>ichard.Wikipedia.cz</a:t>
            </a:r>
            <a:r>
              <a:rPr lang="cs-CZ" dirty="0" smtClean="0"/>
              <a:t> [online]. [cit. 5.10. 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http://cs.wikipedia.org/wiki/Soubor:Testudo_hermanni_boettgeri.jpg</a:t>
            </a:r>
          </a:p>
          <a:p>
            <a:r>
              <a:rPr lang="cs-CZ" dirty="0" smtClean="0"/>
              <a:t>Želva žlutohnědá</a:t>
            </a:r>
          </a:p>
          <a:p>
            <a:r>
              <a:rPr lang="cs-CZ" dirty="0" smtClean="0"/>
              <a:t>Gisela D.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5.10. 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2.5 </a:t>
            </a:r>
            <a:r>
              <a:rPr lang="cs-CZ" dirty="0" err="1" smtClean="0"/>
              <a:t>Generic</a:t>
            </a:r>
            <a:r>
              <a:rPr lang="cs-CZ" dirty="0" smtClean="0"/>
              <a:t> na WWW: http://cs.wikipedia.org/wiki/Soubor:Nabeulensis_sarda1.JPG</a:t>
            </a:r>
          </a:p>
          <a:p>
            <a:r>
              <a:rPr lang="cs-CZ" dirty="0" smtClean="0"/>
              <a:t>Želva sloní</a:t>
            </a:r>
          </a:p>
          <a:p>
            <a:r>
              <a:rPr lang="cs-CZ" dirty="0" smtClean="0"/>
              <a:t>PANDANUS </a:t>
            </a:r>
            <a:r>
              <a:rPr lang="cs-CZ" i="1" dirty="0" smtClean="0"/>
              <a:t>.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5.10. 2012]. Dostupný </a:t>
            </a:r>
            <a:r>
              <a:rPr lang="cs-CZ" dirty="0"/>
              <a:t> </a:t>
            </a:r>
            <a:r>
              <a:rPr lang="cs-CZ" dirty="0" smtClean="0"/>
              <a:t>na WWW: http://cs.wikipedia.org/wiki/Soubor:Galapagos_Geochelone_nigra_porteri.jpg</a:t>
            </a:r>
          </a:p>
          <a:p>
            <a:r>
              <a:rPr lang="cs-CZ" dirty="0" smtClean="0"/>
              <a:t>Želva obrovská</a:t>
            </a:r>
          </a:p>
          <a:p>
            <a:r>
              <a:rPr lang="cs-CZ" i="1" dirty="0" smtClean="0"/>
              <a:t>PINGSTONE Adrian 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5.10. 2012]. Dostupný  na WWW: http://cs.wikipedia.org/wiki/Soubor:Tortoise.aldabra.750pix.jpg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Krokodýli nilští</a:t>
            </a:r>
          </a:p>
          <a:p>
            <a:r>
              <a:rPr lang="cs-CZ" i="1" dirty="0" err="1" smtClean="0"/>
              <a:t>Wikipedia.cz</a:t>
            </a:r>
            <a:r>
              <a:rPr lang="cs-CZ" dirty="0" smtClean="0"/>
              <a:t> [online]. [cit. 5.10. 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2.0 </a:t>
            </a:r>
            <a:r>
              <a:rPr lang="cs-CZ" dirty="0" err="1" smtClean="0"/>
              <a:t>Generic</a:t>
            </a:r>
            <a:r>
              <a:rPr lang="cs-CZ" dirty="0" smtClean="0"/>
              <a:t> na WWW: http://cs.wikipedia.org/wiki/Soubor:NileCrocodile.jpg</a:t>
            </a:r>
          </a:p>
          <a:p>
            <a:r>
              <a:rPr lang="cs-CZ" dirty="0" smtClean="0"/>
              <a:t>Krokodýl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</a:t>
            </a:r>
            <a:r>
              <a:rPr lang="cs-CZ" dirty="0" err="1" smtClean="0"/>
              <a:t>krokod</a:t>
            </a:r>
            <a:r>
              <a:rPr lang="cs-CZ" dirty="0" smtClean="0"/>
              <a:t>%C3%</a:t>
            </a:r>
            <a:r>
              <a:rPr lang="cs-CZ" dirty="0" err="1" smtClean="0"/>
              <a:t>BDl</a:t>
            </a:r>
            <a:r>
              <a:rPr lang="cs-CZ" dirty="0" smtClean="0"/>
              <a:t>&amp;ex=2#</a:t>
            </a:r>
            <a:r>
              <a:rPr lang="cs-CZ" dirty="0" err="1" smtClean="0"/>
              <a:t>ai</a:t>
            </a:r>
            <a:r>
              <a:rPr lang="cs-CZ" dirty="0" smtClean="0"/>
              <a:t>:MP900262965|</a:t>
            </a:r>
          </a:p>
          <a:p>
            <a:r>
              <a:rPr lang="cs-CZ" dirty="0" smtClean="0"/>
              <a:t>Kajman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=kajman&amp;ex=1#</a:t>
            </a:r>
            <a:r>
              <a:rPr lang="cs-CZ" dirty="0" err="1" smtClean="0"/>
              <a:t>ai</a:t>
            </a:r>
            <a:r>
              <a:rPr lang="cs-CZ" dirty="0" smtClean="0"/>
              <a:t>:MP900255583|</a:t>
            </a:r>
          </a:p>
          <a:p>
            <a:r>
              <a:rPr lang="cs-CZ" dirty="0" smtClean="0"/>
              <a:t>Aligátor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</a:t>
            </a:r>
            <a:r>
              <a:rPr lang="cs-CZ" dirty="0" err="1" smtClean="0"/>
              <a:t>alig</a:t>
            </a:r>
            <a:r>
              <a:rPr lang="cs-CZ" dirty="0" smtClean="0"/>
              <a:t>%C3%A1tor&amp;ex=1#</a:t>
            </a:r>
            <a:r>
              <a:rPr lang="cs-CZ" dirty="0" err="1" smtClean="0"/>
              <a:t>ai</a:t>
            </a:r>
            <a:r>
              <a:rPr lang="cs-CZ" dirty="0" smtClean="0"/>
              <a:t>:MP900180535|</a:t>
            </a:r>
          </a:p>
          <a:p>
            <a:r>
              <a:rPr lang="cs-CZ" dirty="0" smtClean="0"/>
              <a:t>gaviál</a:t>
            </a:r>
          </a:p>
          <a:p>
            <a:r>
              <a:rPr lang="cs-CZ" dirty="0" smtClean="0"/>
              <a:t>ZANDER </a:t>
            </a:r>
            <a:r>
              <a:rPr lang="cs-CZ" dirty="0" err="1" smtClean="0"/>
              <a:t>Johnathan</a:t>
            </a:r>
            <a:r>
              <a:rPr lang="cs-CZ" dirty="0" smtClean="0"/>
              <a:t>.</a:t>
            </a:r>
            <a:r>
              <a:rPr lang="cs-CZ" i="1" dirty="0" smtClean="0"/>
              <a:t>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5.10. 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http://cs.wikipedia.org/wiki/Soubor:Indian_Gharial_Crocodile_Digon3.JPG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237</TotalTime>
  <Words>801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Želvy, krokodýli</vt:lpstr>
      <vt:lpstr>Prezentace aplikace PowerPoint</vt:lpstr>
      <vt:lpstr>Želvy</vt:lpstr>
      <vt:lpstr>Prezentace aplikace PowerPoint</vt:lpstr>
      <vt:lpstr>Suchozemské želvy</vt:lpstr>
      <vt:lpstr>Největší želvy</vt:lpstr>
      <vt:lpstr>Krokodýli</vt:lpstr>
      <vt:lpstr>Aligátor x krokodýl</vt:lpstr>
      <vt:lpstr>Kajman </vt:lpstr>
      <vt:lpstr>Gaviál</vt:lpstr>
      <vt:lpstr>Otázky</vt:lpstr>
      <vt:lpstr>Odpovědi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Želvy, krokodýli</dc:title>
  <dc:creator>Martin</dc:creator>
  <cp:lastModifiedBy>bendji</cp:lastModifiedBy>
  <cp:revision>37</cp:revision>
  <dcterms:created xsi:type="dcterms:W3CDTF">2012-12-12T13:32:10Z</dcterms:created>
  <dcterms:modified xsi:type="dcterms:W3CDTF">2012-12-13T07:45:01Z</dcterms:modified>
</cp:coreProperties>
</file>