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87" r:id="rId3"/>
    <p:sldId id="276" r:id="rId4"/>
    <p:sldId id="277" r:id="rId5"/>
    <p:sldId id="278" r:id="rId6"/>
    <p:sldId id="280" r:id="rId7"/>
    <p:sldId id="281" r:id="rId8"/>
    <p:sldId id="279" r:id="rId9"/>
    <p:sldId id="282" r:id="rId10"/>
    <p:sldId id="259" r:id="rId11"/>
    <p:sldId id="257" r:id="rId12"/>
    <p:sldId id="258" r:id="rId13"/>
    <p:sldId id="260" r:id="rId14"/>
    <p:sldId id="264" r:id="rId15"/>
    <p:sldId id="265" r:id="rId16"/>
    <p:sldId id="261" r:id="rId17"/>
    <p:sldId id="263" r:id="rId18"/>
    <p:sldId id="288" r:id="rId19"/>
    <p:sldId id="289" r:id="rId20"/>
    <p:sldId id="274" r:id="rId21"/>
    <p:sldId id="283" r:id="rId22"/>
    <p:sldId id="284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6FB6700-2D97-4503-B226-07536B281A65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CFAED1F-7CAD-41AF-829F-921FAC9314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3/39/Lacerta_agilis_1_(Marek_Szczepanek)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e/e7/Lacerta_viridis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4/49/M_Zauneidechse2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5/5e/Anguidae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een.tree.monitor.lizard.arp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2/29/2011.04_snok_the_grass_snake_3.JPG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eg"/><Relationship Id="rId4" Type="http://schemas.openxmlformats.org/officeDocument/2006/relationships/hyperlink" Target="//upload.wikimedia.org/wikipedia/commons/7/74/Coronella_austriaca_Deutschland_001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8/FierceSnakeOlive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//upload.wikimedia.org/wikipedia/commons/4/4f/Eunectes_murinus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Šupinatí plazi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Ještěři a hadi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4462154"/>
              </p:ext>
            </p:extLst>
          </p:nvPr>
        </p:nvGraphicFramePr>
        <p:xfrm>
          <a:off x="285720" y="500042"/>
          <a:ext cx="8643998" cy="3647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5700"/>
                <a:gridCol w="4318298"/>
              </a:tblGrid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ZŠ a MŠ Verneřice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 výukového materiálu: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Veronika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Kurišová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CZ.1.07/1.4.00/21.1526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VY_32_INOVACE_V.ZOO8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Vytvořeno: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5. 10.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2012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oblast: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Člověk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a příroda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obor: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Přírodopis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Tematický okruh: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Biologie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živočichů (plazi)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Určeno pro: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 ročník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097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Šupinatí</a:t>
                      </a:r>
                      <a:r>
                        <a:rPr lang="cs-CZ" sz="12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plazi.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Výukový materiál slouží 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jako podklad pro výkladovou část hodiny a shrnutí poznatků.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Inovace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– využití ICT (PC, interaktivní tabule).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0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Metodický pokyn: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baseline="0" dirty="0" smtClean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Tuto prezentaci může doplnit křížovka – hadi.</a:t>
                      </a:r>
                      <a:endParaRPr kumimoji="0" lang="cs-CZ" sz="1200" kern="1200" baseline="0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3690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Autorem materiálu a všech jeho částí, není-li uvedeno jinak, je Mgr.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Veronika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Kurišová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4293096"/>
            <a:ext cx="5407621" cy="10425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Šupinatí plazi 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Dělení  - ještěři</a:t>
            </a:r>
          </a:p>
          <a:p>
            <a:pPr>
              <a:buNone/>
            </a:pPr>
            <a:r>
              <a:rPr lang="cs-CZ" dirty="0" smtClean="0"/>
              <a:t>                 - hadi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              křovinář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leguán                                                                                                           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500438"/>
            <a:ext cx="4214842" cy="2849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285860"/>
            <a:ext cx="2081213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ještěři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Protáhlé tělo se 2 páry končetin</a:t>
            </a:r>
          </a:p>
          <a:p>
            <a:r>
              <a:rPr lang="cs-CZ" dirty="0" smtClean="0"/>
              <a:t>Šupinatou pokožku po částech svlékají</a:t>
            </a:r>
          </a:p>
          <a:p>
            <a:r>
              <a:rPr lang="cs-CZ" dirty="0" smtClean="0"/>
              <a:t>Oči chráněny třemi víčky</a:t>
            </a:r>
          </a:p>
          <a:p>
            <a:r>
              <a:rPr lang="cs-CZ" dirty="0" smtClean="0"/>
              <a:t>MŽURKA – 3. víčko od vnitřního k vnějšímu okraji oka</a:t>
            </a:r>
          </a:p>
          <a:p>
            <a:r>
              <a:rPr lang="cs-CZ" dirty="0" smtClean="0"/>
              <a:t>Dobrý sluch</a:t>
            </a:r>
            <a:endParaRPr lang="cs-CZ" dirty="0"/>
          </a:p>
        </p:txBody>
      </p:sp>
      <p:pic>
        <p:nvPicPr>
          <p:cNvPr id="5122" name="Picture 2" descr="Soubor:Lacerta agilis 1 (Marek Szczepanek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71942"/>
            <a:ext cx="3857652" cy="2557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Ještěři - život a rozmnožování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Žijí na slunných místech</a:t>
            </a:r>
          </a:p>
          <a:p>
            <a:r>
              <a:rPr lang="cs-CZ" dirty="0" smtClean="0"/>
              <a:t>Kožovitá vajíčka zahřívá slunce</a:t>
            </a:r>
          </a:p>
          <a:p>
            <a:r>
              <a:rPr lang="cs-CZ" dirty="0" smtClean="0"/>
              <a:t>Proměnlivá tělesná teplota</a:t>
            </a:r>
          </a:p>
          <a:p>
            <a:r>
              <a:rPr lang="cs-CZ" dirty="0" smtClean="0"/>
              <a:t>S klesající teplotou ztrácí hybnost</a:t>
            </a:r>
          </a:p>
          <a:p>
            <a:r>
              <a:rPr lang="cs-CZ" dirty="0" smtClean="0"/>
              <a:t>Zimní spánek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Ještěrky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Ještěrka zelená</a:t>
            </a:r>
          </a:p>
          <a:p>
            <a:pPr marL="809625">
              <a:buNone/>
            </a:pPr>
            <a:r>
              <a:rPr lang="cs-CZ" dirty="0" smtClean="0"/>
              <a:t>Větší</a:t>
            </a:r>
          </a:p>
          <a:p>
            <a:pPr marL="809625">
              <a:buNone/>
            </a:pPr>
            <a:r>
              <a:rPr lang="cs-CZ" dirty="0" smtClean="0"/>
              <a:t>Nejteplejší oblasti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Ještěrka obecná</a:t>
            </a:r>
            <a:endParaRPr lang="cs-CZ" dirty="0"/>
          </a:p>
        </p:txBody>
      </p:sp>
      <p:pic>
        <p:nvPicPr>
          <p:cNvPr id="3074" name="Picture 2" descr="Soubor:Lacerta viridi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357562"/>
            <a:ext cx="4357686" cy="2720827"/>
          </a:xfrm>
          <a:prstGeom prst="rect">
            <a:avLst/>
          </a:prstGeom>
          <a:noFill/>
        </p:spPr>
      </p:pic>
      <p:pic>
        <p:nvPicPr>
          <p:cNvPr id="3076" name="Picture 4" descr="Soubor:M Zauneidechse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500438"/>
            <a:ext cx="3759972" cy="2505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Slepýš křehký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Beznohá ještěrka – zakrnělé zbytky končetin patrny na kostře</a:t>
            </a:r>
          </a:p>
          <a:p>
            <a:r>
              <a:rPr lang="cs-CZ" dirty="0" smtClean="0"/>
              <a:t>Má oční víčka</a:t>
            </a:r>
          </a:p>
          <a:p>
            <a:r>
              <a:rPr lang="cs-CZ" dirty="0" err="1"/>
              <a:t>V</a:t>
            </a:r>
            <a:r>
              <a:rPr lang="cs-CZ" dirty="0" err="1" smtClean="0"/>
              <a:t>ejcoživorodost</a:t>
            </a:r>
            <a:endParaRPr lang="cs-CZ" dirty="0"/>
          </a:p>
        </p:txBody>
      </p:sp>
      <p:pic>
        <p:nvPicPr>
          <p:cNvPr id="31746" name="Picture 2" descr="Soubor:Anguida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500306"/>
            <a:ext cx="4572032" cy="3415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Chameleon</a:t>
            </a:r>
          </a:p>
          <a:p>
            <a:r>
              <a:rPr lang="cs-CZ" dirty="0" smtClean="0"/>
              <a:t>Barvu mění podle emocí</a:t>
            </a:r>
          </a:p>
          <a:p>
            <a:r>
              <a:rPr lang="cs-CZ" dirty="0" smtClean="0"/>
              <a:t>Každým okem vidí zvlášť</a:t>
            </a:r>
          </a:p>
          <a:p>
            <a:endParaRPr lang="cs-CZ" dirty="0" smtClean="0"/>
          </a:p>
          <a:p>
            <a:r>
              <a:rPr lang="cs-CZ" dirty="0" smtClean="0"/>
              <a:t>Varan</a:t>
            </a:r>
          </a:p>
          <a:p>
            <a:r>
              <a:rPr lang="cs-CZ" dirty="0" smtClean="0"/>
              <a:t>Tropy a subtropy</a:t>
            </a:r>
          </a:p>
          <a:p>
            <a:r>
              <a:rPr lang="cs-CZ" dirty="0" smtClean="0"/>
              <a:t>Afrika, Asie, </a:t>
            </a:r>
            <a:r>
              <a:rPr lang="cs-CZ" dirty="0" err="1" smtClean="0"/>
              <a:t>Autrálie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083" y="642919"/>
            <a:ext cx="3537619" cy="2357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 descr="http://upload.wikimedia.org/wikipedia/commons/thumb/9/99/Green.tree.monitor.lizard.arp.jpg/200px-Green.tree.monitor.lizard.arp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429000"/>
            <a:ext cx="3962981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Beznohé tělo</a:t>
            </a:r>
          </a:p>
          <a:p>
            <a:r>
              <a:rPr lang="cs-CZ" dirty="0" smtClean="0"/>
              <a:t>Šupinatou pokožku svlékají vcelku</a:t>
            </a:r>
          </a:p>
          <a:p>
            <a:r>
              <a:rPr lang="cs-CZ" dirty="0" smtClean="0"/>
              <a:t>Rozeklaný jazyk</a:t>
            </a:r>
          </a:p>
          <a:p>
            <a:r>
              <a:rPr lang="cs-CZ" dirty="0" smtClean="0"/>
              <a:t>Zuby přirostlé k čelistem</a:t>
            </a:r>
          </a:p>
          <a:p>
            <a:r>
              <a:rPr lang="cs-CZ" dirty="0" smtClean="0"/>
              <a:t>Oči kryty trvale srostlými průhlednými víčky</a:t>
            </a:r>
          </a:p>
          <a:p>
            <a:r>
              <a:rPr lang="cs-CZ" dirty="0" smtClean="0"/>
              <a:t>Kořist polyká vcelku</a:t>
            </a:r>
          </a:p>
          <a:p>
            <a:r>
              <a:rPr lang="cs-CZ" dirty="0" smtClean="0"/>
              <a:t>Zimní spánek</a:t>
            </a:r>
          </a:p>
          <a:p>
            <a:r>
              <a:rPr lang="cs-CZ" dirty="0" smtClean="0"/>
              <a:t>Rozmnožování vejce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Naši  hadi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Zmije obecná - jediný jedovatý had žijící </a:t>
            </a:r>
            <a:r>
              <a:rPr lang="cs-CZ" dirty="0" smtClean="0"/>
              <a:t>               u </a:t>
            </a:r>
            <a:r>
              <a:rPr lang="cs-CZ" dirty="0" smtClean="0"/>
              <a:t>nás</a:t>
            </a:r>
          </a:p>
          <a:p>
            <a:r>
              <a:rPr lang="cs-CZ" dirty="0" smtClean="0"/>
              <a:t>Užovka obojková</a:t>
            </a:r>
          </a:p>
          <a:p>
            <a:r>
              <a:rPr lang="cs-CZ" dirty="0" smtClean="0"/>
              <a:t>Užovka podplamatá</a:t>
            </a:r>
          </a:p>
          <a:p>
            <a:r>
              <a:rPr lang="cs-CZ" dirty="0" smtClean="0"/>
              <a:t>Užovka stromová</a:t>
            </a:r>
          </a:p>
          <a:p>
            <a:r>
              <a:rPr lang="cs-CZ" dirty="0" smtClean="0"/>
              <a:t>Užovka hladká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Zmije obecná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hnědá varianta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šedá varianta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Zástupný symbol pro obsah 10" descr="zmije obecná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928802"/>
            <a:ext cx="3324233" cy="3214710"/>
          </a:xfrm>
        </p:spPr>
      </p:pic>
      <p:pic>
        <p:nvPicPr>
          <p:cNvPr id="10" name="Zástupný symbol pro obsah 8" descr="Vipera_Brown-sma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000240"/>
            <a:ext cx="4040188" cy="3209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užovky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Užovka obojková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Užovka hladká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5362" name="Picture 2" descr="File:2011.04 snok the grass snake 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603" y="1340768"/>
            <a:ext cx="4000496" cy="3000372"/>
          </a:xfrm>
          <a:prstGeom prst="rect">
            <a:avLst/>
          </a:prstGeom>
          <a:noFill/>
        </p:spPr>
      </p:pic>
      <p:pic>
        <p:nvPicPr>
          <p:cNvPr id="15364" name="Picture 4" descr="File:Coronella austriaca Deutschland 0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340768"/>
            <a:ext cx="3076993" cy="41026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Jedovatí hadi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Kobra</a:t>
            </a:r>
          </a:p>
          <a:p>
            <a:r>
              <a:rPr lang="cs-CZ" dirty="0" smtClean="0"/>
              <a:t>Mamba </a:t>
            </a:r>
          </a:p>
          <a:p>
            <a:r>
              <a:rPr lang="cs-CZ" dirty="0" err="1" smtClean="0"/>
              <a:t>Taipan</a:t>
            </a:r>
            <a:endParaRPr lang="cs-CZ" dirty="0" smtClean="0"/>
          </a:p>
          <a:p>
            <a:r>
              <a:rPr lang="cs-CZ" dirty="0"/>
              <a:t>C</a:t>
            </a:r>
            <a:r>
              <a:rPr lang="cs-CZ" dirty="0" smtClean="0"/>
              <a:t>hřestýš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Kobra 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mamba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 descr="mamba černá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283968" y="1340768"/>
            <a:ext cx="4476290" cy="3365893"/>
          </a:xfrm>
        </p:spPr>
      </p:pic>
      <p:pic>
        <p:nvPicPr>
          <p:cNvPr id="1026" name="Picture 2" descr="C:\Users\Martin\AppData\Local\Microsoft\Windows\Temporary Internet Files\Content.IE5\WSBAODI6\MP9001787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2786082" cy="4253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Chřestýš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err="1" smtClean="0"/>
              <a:t>taipan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461" y="1342678"/>
            <a:ext cx="3871914" cy="272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 descr="Soubor:FierceSnakeOliv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340768"/>
            <a:ext cx="4560637" cy="21928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škrtiči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Anakonda–nejtěžší had (obrázek)</a:t>
            </a:r>
          </a:p>
          <a:p>
            <a:r>
              <a:rPr lang="cs-CZ" dirty="0" smtClean="0"/>
              <a:t>Hroznýš</a:t>
            </a:r>
          </a:p>
          <a:p>
            <a:r>
              <a:rPr lang="cs-CZ" dirty="0"/>
              <a:t>K</a:t>
            </a:r>
            <a:r>
              <a:rPr lang="cs-CZ" dirty="0" smtClean="0"/>
              <a:t>rajta</a:t>
            </a:r>
            <a:endParaRPr lang="cs-CZ" dirty="0"/>
          </a:p>
        </p:txBody>
      </p:sp>
      <p:pic>
        <p:nvPicPr>
          <p:cNvPr id="11266" name="Picture 2" descr="Soubor:Eunectes murin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500306"/>
            <a:ext cx="5193516" cy="3462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Krajta mřížkovaná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Hroznýš královský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" name="Zástupný symbol pro obsah 9" descr="hroznýš královský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340768"/>
            <a:ext cx="3276600" cy="3822700"/>
          </a:xfrm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3657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 pojem </a:t>
            </a:r>
            <a:r>
              <a:rPr lang="cs-CZ" dirty="0" err="1" smtClean="0"/>
              <a:t>vejcoživorodost</a:t>
            </a:r>
            <a:r>
              <a:rPr lang="cs-CZ" dirty="0" smtClean="0"/>
              <a:t>.</a:t>
            </a:r>
          </a:p>
          <a:p>
            <a:r>
              <a:rPr lang="cs-CZ" dirty="0" smtClean="0"/>
              <a:t>Který ze zástupců ještěrů je největší?</a:t>
            </a:r>
          </a:p>
          <a:p>
            <a:r>
              <a:rPr lang="cs-CZ" dirty="0" smtClean="0"/>
              <a:t>U kterého hada se užívá také označení brejlovec?</a:t>
            </a:r>
          </a:p>
          <a:p>
            <a:r>
              <a:rPr lang="cs-CZ" dirty="0" smtClean="0"/>
              <a:t>Který živočich mění barvy v závislosti </a:t>
            </a:r>
            <a:r>
              <a:rPr lang="cs-CZ" dirty="0" smtClean="0"/>
              <a:t>                 na </a:t>
            </a:r>
            <a:r>
              <a:rPr lang="cs-CZ" dirty="0" smtClean="0"/>
              <a:t>emocích?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Živočich naklade vajíčka těsně </a:t>
            </a:r>
            <a:r>
              <a:rPr lang="cs-CZ" dirty="0" smtClean="0"/>
              <a:t>                          před </a:t>
            </a:r>
            <a:r>
              <a:rPr lang="cs-CZ" dirty="0" smtClean="0"/>
              <a:t>vylíhnutím mláďat.</a:t>
            </a:r>
          </a:p>
          <a:p>
            <a:r>
              <a:rPr lang="cs-CZ" dirty="0" smtClean="0"/>
              <a:t>Varan komodský</a:t>
            </a:r>
          </a:p>
          <a:p>
            <a:r>
              <a:rPr lang="cs-CZ" dirty="0" smtClean="0"/>
              <a:t>Kobra indická</a:t>
            </a:r>
          </a:p>
          <a:p>
            <a:r>
              <a:rPr lang="cs-CZ" dirty="0" smtClean="0"/>
              <a:t>Chameleon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b="1" dirty="0" smtClean="0"/>
              <a:t>Leguán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=je%C5%A1t%C4%9Brka&amp;ex=2#</a:t>
            </a:r>
            <a:r>
              <a:rPr lang="cs-CZ" dirty="0" err="1" smtClean="0"/>
              <a:t>ai</a:t>
            </a:r>
            <a:r>
              <a:rPr lang="cs-CZ" dirty="0" smtClean="0"/>
              <a:t>:MP900432840|</a:t>
            </a:r>
          </a:p>
          <a:p>
            <a:r>
              <a:rPr lang="cs-CZ" sz="3300" b="1" dirty="0"/>
              <a:t>Křovinář ostnitý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=had&amp;ex=1#</a:t>
            </a:r>
            <a:r>
              <a:rPr lang="cs-CZ" dirty="0" err="1" smtClean="0"/>
              <a:t>ai</a:t>
            </a:r>
            <a:r>
              <a:rPr lang="cs-CZ" dirty="0" smtClean="0"/>
              <a:t>:MP900401523|</a:t>
            </a:r>
          </a:p>
          <a:p>
            <a:r>
              <a:rPr lang="cs-CZ" sz="3300" b="1" dirty="0"/>
              <a:t>Ještěrka obecná – hlava</a:t>
            </a:r>
          </a:p>
          <a:p>
            <a:r>
              <a:rPr lang="cs-CZ" dirty="0" smtClean="0"/>
              <a:t>SZCZEPANEK Marek.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 http://cs.wikipedia.org/wiki/Soubor:Lacerta_agilis_1_(Marek_Szczepanek).jpg</a:t>
            </a:r>
          </a:p>
          <a:p>
            <a:r>
              <a:rPr lang="cs-CZ" sz="3300" b="1" dirty="0"/>
              <a:t>Ještěrka obecná</a:t>
            </a:r>
          </a:p>
          <a:p>
            <a:r>
              <a:rPr lang="cs-CZ" dirty="0" err="1"/>
              <a:t>B</a:t>
            </a:r>
            <a:r>
              <a:rPr lang="cs-CZ" dirty="0" err="1" smtClean="0"/>
              <a:t>öhringer</a:t>
            </a:r>
            <a:r>
              <a:rPr lang="cs-CZ" dirty="0" smtClean="0"/>
              <a:t> </a:t>
            </a:r>
            <a:r>
              <a:rPr lang="cs-CZ" dirty="0" err="1" smtClean="0"/>
              <a:t>friedrich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2.5 </a:t>
            </a:r>
            <a:r>
              <a:rPr lang="cs-CZ" dirty="0" err="1" smtClean="0"/>
              <a:t>Generic</a:t>
            </a:r>
            <a:r>
              <a:rPr lang="cs-CZ" dirty="0" smtClean="0"/>
              <a:t> na WWW: http://cs.wikipedia.org/wiki/Soubor:M_Zauneidechse2.JPG</a:t>
            </a:r>
          </a:p>
          <a:p>
            <a:r>
              <a:rPr lang="cs-CZ" sz="3300" b="1" dirty="0"/>
              <a:t>Ještěrka zelená</a:t>
            </a:r>
          </a:p>
          <a:p>
            <a:r>
              <a:rPr lang="cs-CZ" dirty="0" smtClean="0"/>
              <a:t>STEINERT </a:t>
            </a:r>
            <a:r>
              <a:rPr lang="cs-CZ" dirty="0" err="1" smtClean="0"/>
              <a:t>Eric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Generic</a:t>
            </a:r>
            <a:r>
              <a:rPr lang="cs-CZ" dirty="0" smtClean="0"/>
              <a:t> na WWW: http://cs.wikipedia.org/wiki/Soubor:Lacerta_viridis.jpg</a:t>
            </a:r>
          </a:p>
          <a:p>
            <a:r>
              <a:rPr lang="cs-CZ" sz="3300" b="1" dirty="0"/>
              <a:t>Slepýš</a:t>
            </a:r>
          </a:p>
          <a:p>
            <a:r>
              <a:rPr lang="cs-CZ" dirty="0" smtClean="0"/>
              <a:t>Marek_</a:t>
            </a:r>
            <a:r>
              <a:rPr lang="cs-CZ" dirty="0" err="1" smtClean="0"/>
              <a:t>bydg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Generic</a:t>
            </a:r>
            <a:r>
              <a:rPr lang="cs-CZ" dirty="0" smtClean="0"/>
              <a:t> na WWW: http://cs.wikipedia.org/wiki/Soubor:Anguidae.jpg</a:t>
            </a:r>
          </a:p>
          <a:p>
            <a:r>
              <a:rPr lang="cs-CZ" sz="3300" b="1" dirty="0"/>
              <a:t>Chameleon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=je%C5%A1t%C4%9B%C5%99i&amp;ex=1#</a:t>
            </a:r>
            <a:r>
              <a:rPr lang="cs-CZ" dirty="0" err="1" smtClean="0"/>
              <a:t>ai</a:t>
            </a:r>
            <a:r>
              <a:rPr lang="cs-CZ" dirty="0" smtClean="0"/>
              <a:t>:MP900407114|</a:t>
            </a:r>
          </a:p>
          <a:p>
            <a:r>
              <a:rPr lang="cs-CZ" sz="3300" b="1" dirty="0"/>
              <a:t>Varan smaragdový</a:t>
            </a:r>
          </a:p>
          <a:p>
            <a:r>
              <a:rPr lang="cs-CZ" i="1" dirty="0" smtClean="0"/>
              <a:t>PINGSTONE Adrian.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na WWW: http://cs.wikipedia.org/wiki/Soubor:Green.tree.monitor.lizard.arp.jpg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b="1" dirty="0"/>
              <a:t>Zmije šedá varianta</a:t>
            </a:r>
          </a:p>
          <a:p>
            <a:r>
              <a:rPr lang="cs-CZ" dirty="0" smtClean="0"/>
              <a:t>FRIC, Zdeněk.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. na WWW: &lt;http://cs.wikipedia.org/wiki/Soubor:Viperaberus2.jpg&gt;.</a:t>
            </a:r>
          </a:p>
          <a:p>
            <a:r>
              <a:rPr lang="cs-CZ" sz="2700" b="1" dirty="0"/>
              <a:t>Zmije hnědá varianta</a:t>
            </a:r>
          </a:p>
          <a:p>
            <a:r>
              <a:rPr lang="cs-CZ" dirty="0" err="1" smtClean="0"/>
              <a:t>Piter</a:t>
            </a:r>
            <a:r>
              <a:rPr lang="cs-CZ" dirty="0" smtClean="0"/>
              <a:t> T.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 http://commons.wikimedia.org/wiki/File:Zzzmija.jpg?uselang=cs</a:t>
            </a:r>
          </a:p>
          <a:p>
            <a:r>
              <a:rPr lang="cs-CZ" b="1" dirty="0"/>
              <a:t>Užovka obojková</a:t>
            </a:r>
          </a:p>
          <a:p>
            <a:r>
              <a:rPr lang="cs-CZ" dirty="0" smtClean="0"/>
              <a:t>SIGURDAS.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 &lt;http://commons.wikimedia.org/wiki/File:2011.04_snok_the_grass_snake_3.JPG?uselang=cs&gt;.</a:t>
            </a:r>
          </a:p>
          <a:p>
            <a:r>
              <a:rPr lang="cs-CZ" b="1" dirty="0"/>
              <a:t>Užovka hladká</a:t>
            </a:r>
          </a:p>
          <a:p>
            <a:r>
              <a:rPr lang="cs-CZ" dirty="0" smtClean="0"/>
              <a:t>ORCHI.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WWW:http://</a:t>
            </a:r>
            <a:r>
              <a:rPr lang="cs-CZ" dirty="0" err="1" smtClean="0"/>
              <a:t>commons.wikimedia.org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</a:t>
            </a:r>
            <a:r>
              <a:rPr lang="cs-CZ" dirty="0" err="1" smtClean="0"/>
              <a:t>File</a:t>
            </a:r>
            <a:r>
              <a:rPr lang="cs-CZ" dirty="0" smtClean="0"/>
              <a:t>:</a:t>
            </a:r>
            <a:r>
              <a:rPr lang="cs-CZ" dirty="0" err="1" smtClean="0"/>
              <a:t>Coronella</a:t>
            </a:r>
            <a:r>
              <a:rPr lang="cs-CZ" dirty="0" smtClean="0"/>
              <a:t>_</a:t>
            </a:r>
            <a:r>
              <a:rPr lang="cs-CZ" dirty="0" err="1" smtClean="0"/>
              <a:t>austriaca</a:t>
            </a:r>
            <a:r>
              <a:rPr lang="cs-CZ" dirty="0" smtClean="0"/>
              <a:t>_</a:t>
            </a:r>
            <a:r>
              <a:rPr lang="cs-CZ" dirty="0" err="1" smtClean="0"/>
              <a:t>Deutschland</a:t>
            </a:r>
            <a:r>
              <a:rPr lang="cs-CZ" dirty="0" smtClean="0"/>
              <a:t>_001.jpg?</a:t>
            </a:r>
            <a:r>
              <a:rPr lang="cs-CZ" dirty="0" err="1" smtClean="0"/>
              <a:t>uselang</a:t>
            </a:r>
            <a:r>
              <a:rPr lang="cs-CZ" dirty="0" smtClean="0"/>
              <a:t>=</a:t>
            </a:r>
            <a:r>
              <a:rPr lang="cs-CZ" dirty="0" err="1" smtClean="0"/>
              <a:t>cs</a:t>
            </a:r>
            <a:endParaRPr lang="cs-CZ" dirty="0" smtClean="0"/>
          </a:p>
          <a:p>
            <a:r>
              <a:rPr lang="cs-CZ" b="1" dirty="0"/>
              <a:t>Kobra</a:t>
            </a:r>
          </a:p>
          <a:p>
            <a:pPr>
              <a:buNone/>
            </a:pPr>
            <a:r>
              <a:rPr lang="cs-CZ" dirty="0" smtClean="0"/>
              <a:t>       http://office.microsoft.com/cs-cz/images/results.aspx?qu=kobra&amp;ex=1#ai:MP900178761|</a:t>
            </a:r>
          </a:p>
          <a:p>
            <a:r>
              <a:rPr lang="cs-CZ" b="1" dirty="0"/>
              <a:t>Mamba</a:t>
            </a:r>
          </a:p>
          <a:p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WWW:http://</a:t>
            </a:r>
            <a:r>
              <a:rPr lang="cs-CZ" dirty="0" err="1" smtClean="0"/>
              <a:t>cs.wikipedia.org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/Soubor:</a:t>
            </a:r>
            <a:r>
              <a:rPr lang="cs-CZ" dirty="0" err="1" smtClean="0"/>
              <a:t>Black</a:t>
            </a:r>
            <a:r>
              <a:rPr lang="cs-CZ" dirty="0" smtClean="0"/>
              <a:t>_Mamba_01.jpg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300" b="1" dirty="0"/>
              <a:t>Chřestýš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=ch%C5%99est%C3%BD%C5%A1&amp;ex=1#</a:t>
            </a:r>
            <a:r>
              <a:rPr lang="cs-CZ" dirty="0" err="1" smtClean="0"/>
              <a:t>ai</a:t>
            </a:r>
            <a:r>
              <a:rPr lang="cs-CZ" dirty="0" smtClean="0"/>
              <a:t>:MP900313904|</a:t>
            </a:r>
          </a:p>
          <a:p>
            <a:r>
              <a:rPr lang="cs-CZ" sz="3300" b="1" dirty="0" err="1"/>
              <a:t>Taipan</a:t>
            </a:r>
            <a:endParaRPr lang="cs-CZ" sz="3300" b="1" dirty="0"/>
          </a:p>
          <a:p>
            <a:r>
              <a:rPr lang="cs-CZ" dirty="0" err="1" smtClean="0"/>
              <a:t>AllenMcC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 http://cs.wikipedia.org/wiki/Soubor:FierceSnakeOlive.jpg</a:t>
            </a:r>
          </a:p>
          <a:p>
            <a:r>
              <a:rPr lang="cs-CZ" sz="3300" b="1" dirty="0"/>
              <a:t>Anakonda</a:t>
            </a:r>
          </a:p>
          <a:p>
            <a:r>
              <a:rPr lang="cs-CZ" i="1" dirty="0" err="1" smtClean="0"/>
              <a:t>wikipedia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 http://cs.wikipedia.org/wiki/Soubor:Eunectes_murinus.jpg</a:t>
            </a:r>
          </a:p>
          <a:p>
            <a:r>
              <a:rPr lang="cs-CZ" sz="3300" b="1" dirty="0"/>
              <a:t>Krajta</a:t>
            </a:r>
          </a:p>
          <a:p>
            <a:r>
              <a:rPr lang="cs-CZ" dirty="0"/>
              <a:t>http</a:t>
            </a:r>
            <a:r>
              <a:rPr lang="cs-CZ" dirty="0" smtClean="0"/>
              <a:t>://office.microsoft.com/cs-cz/images/results.aspx?qu=krajta&amp;ex=1#ai:MP900313901|</a:t>
            </a:r>
          </a:p>
          <a:p>
            <a:r>
              <a:rPr lang="cs-CZ" sz="3300" b="1" dirty="0"/>
              <a:t>Hroznýš</a:t>
            </a:r>
          </a:p>
          <a:p>
            <a:r>
              <a:rPr lang="cs-CZ" dirty="0" err="1" smtClean="0"/>
              <a:t>Raimond</a:t>
            </a:r>
            <a:r>
              <a:rPr lang="cs-CZ" dirty="0" smtClean="0"/>
              <a:t> </a:t>
            </a:r>
            <a:r>
              <a:rPr lang="cs-CZ" dirty="0" err="1" smtClean="0"/>
              <a:t>Spekking</a:t>
            </a:r>
            <a:r>
              <a:rPr lang="cs-CZ" dirty="0" smtClean="0"/>
              <a:t> </a:t>
            </a:r>
            <a:r>
              <a:rPr lang="cs-CZ" dirty="0" err="1" smtClean="0"/>
              <a:t>w</a:t>
            </a:r>
            <a:r>
              <a:rPr lang="cs-CZ" i="1" dirty="0" err="1" smtClean="0"/>
              <a:t>ikipedia</a:t>
            </a:r>
            <a:r>
              <a:rPr lang="cs-CZ" dirty="0" smtClean="0"/>
              <a:t> [online]. [cit. 5.10.2012].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WWW: http://cs.wikipedia.org/wiki/Soubor:K%C3%B6nigsschlange_(Boa_constrictor).jpg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220</TotalTime>
  <Words>721</Words>
  <Application>Microsoft Office PowerPoint</Application>
  <PresentationFormat>Předvádění na obrazovce (4:3)</PresentationFormat>
  <Paragraphs>151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Cesta</vt:lpstr>
      <vt:lpstr>Šupinatí plazi</vt:lpstr>
      <vt:lpstr>Snímek 2</vt:lpstr>
      <vt:lpstr>Šupinatí plazi </vt:lpstr>
      <vt:lpstr>ještěři</vt:lpstr>
      <vt:lpstr>Ještěři - život a rozmnožování</vt:lpstr>
      <vt:lpstr>Ještěrky</vt:lpstr>
      <vt:lpstr>Slepýš křehký</vt:lpstr>
      <vt:lpstr>Snímek 8</vt:lpstr>
      <vt:lpstr>hadi</vt:lpstr>
      <vt:lpstr>Naši  hadi</vt:lpstr>
      <vt:lpstr>Zmije obecná</vt:lpstr>
      <vt:lpstr>užovky</vt:lpstr>
      <vt:lpstr>Jedovatí hadi</vt:lpstr>
      <vt:lpstr>Snímek 14</vt:lpstr>
      <vt:lpstr>Snímek 15</vt:lpstr>
      <vt:lpstr>škrtiči</vt:lpstr>
      <vt:lpstr>Snímek 17</vt:lpstr>
      <vt:lpstr>Otázky</vt:lpstr>
      <vt:lpstr>Odpovědi</vt:lpstr>
      <vt:lpstr>Zdroje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Plazi</dc:title>
  <dc:creator>Martin</dc:creator>
  <cp:lastModifiedBy>Dum</cp:lastModifiedBy>
  <cp:revision>44</cp:revision>
  <dcterms:created xsi:type="dcterms:W3CDTF">2011-10-16T13:15:49Z</dcterms:created>
  <dcterms:modified xsi:type="dcterms:W3CDTF">2012-12-13T12:52:14Z</dcterms:modified>
</cp:coreProperties>
</file>