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E42892D-819E-45A5-A973-DE770D9B791F}" type="datetimeFigureOut">
              <a:rPr lang="cs-CZ" smtClean="0"/>
              <a:pPr/>
              <a:t>13.12.2012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F37763-652D-4D6B-B628-3ADA3F43B7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s.wikipedia.org/wiki/Soubor:Laurenci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://cs.wikipedia.org/wiki/Soubor:Nori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0/0b/Fucus_vesiculosus.jpe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7/78/Intertidal_greenalga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://cs.wikipedia.org/wiki/Soubor:CharaFragilis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s.wikipedia.org/wiki/Soubor:Spirogyra_sp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hyperlink" Target="http://cs.wikipedia.org/wiki/Soubor:Cladophora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Mnohobuněčné řasy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85786" y="303002"/>
          <a:ext cx="7715304" cy="3280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5612"/>
                <a:gridCol w="3749692"/>
              </a:tblGrid>
              <a:tr h="2534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ZŠ a MŠ Verneřice</a:t>
                      </a:r>
                      <a:endParaRPr lang="cs-CZ" sz="11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93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 výukového materiálu: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Veronika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Kurišová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3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CZ.1.07/1.4.00/21.1526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07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VY_32_INOVACE_V.BOT7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57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Vytvořeno: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20.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10.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2012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36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Vzdělávací oblast: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Člověk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a příroda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00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Vzdělávací obor: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Přírodopis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93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Tematický okruh: 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Nižší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rostliny - řasy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74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Určeno pro: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. ročník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870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Mnohobuněčné</a:t>
                      </a:r>
                      <a:r>
                        <a:rPr lang="cs-CZ" sz="12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řasy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Výukový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materiál slouží 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jako podklad pro výkladovou část hodiny a shrnutí poznatků.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Inovace </a:t>
                      </a: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– využití ICT (PC, interaktivní tabule).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Times New Roman"/>
                          <a:ea typeface="Times New Roman"/>
                          <a:cs typeface="Times New Roman"/>
                        </a:rPr>
                        <a:t>Autorem materiálu a všech jeho částí, není-li uvedeno jinak, je Mgr. 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Veronika</a:t>
                      </a:r>
                      <a:r>
                        <a:rPr lang="cs-CZ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Kurišová</a:t>
                      </a:r>
                      <a:r>
                        <a:rPr lang="cs-CZ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Obrázek 1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928794" y="3714752"/>
            <a:ext cx="5407621" cy="10425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Mnohobuněčné řasy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Patří mezi nižší rostliny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Tělo řas = STÉLKA – nerozlišeno na orgány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Hlavně mořské druhy 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Významní producenti – fotosyntéza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Dělení: </a:t>
            </a:r>
          </a:p>
          <a:p>
            <a:pPr marL="90170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červené řasy</a:t>
            </a:r>
          </a:p>
          <a:p>
            <a:pPr marL="90170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hnědé řasy</a:t>
            </a:r>
          </a:p>
          <a:p>
            <a:pPr marL="90170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zelené řasy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Červené řasy 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=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ruduchy</a:t>
            </a:r>
            <a:endParaRPr lang="cs-CZ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Teplá moře i větší hloubky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Kromě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chlorofylu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i červené barvivo (někdy modré)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Sladkovodní druhy málo početné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Užití: </a:t>
            </a:r>
          </a:p>
          <a:p>
            <a:pPr marL="711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farmacie</a:t>
            </a:r>
          </a:p>
          <a:p>
            <a:pPr marL="711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potravinářství –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nori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, agar</a:t>
            </a:r>
          </a:p>
          <a:p>
            <a:pPr marL="71120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krmivo, hnojivo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7170" name="AutoShape 2" descr="červená řasa rodu Laurencia">
            <a:hlinkClick r:id="rId2" tooltip="červená řasa rodu Laurencia"/>
          </p:cNvPr>
          <p:cNvSpPr>
            <a:spLocks noChangeAspect="1" noChangeArrowheads="1"/>
          </p:cNvSpPr>
          <p:nvPr/>
        </p:nvSpPr>
        <p:spPr bwMode="auto">
          <a:xfrm>
            <a:off x="155575" y="-990600"/>
            <a:ext cx="2571750" cy="20669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172" name="AutoShape 4" descr="červená řasa rodu Laurencia">
            <a:hlinkClick r:id="rId2" tooltip="červená řasa rodu Laurencia"/>
          </p:cNvPr>
          <p:cNvSpPr>
            <a:spLocks noChangeAspect="1" noChangeArrowheads="1"/>
          </p:cNvSpPr>
          <p:nvPr/>
        </p:nvSpPr>
        <p:spPr bwMode="auto">
          <a:xfrm>
            <a:off x="155575" y="-990600"/>
            <a:ext cx="2571750" cy="206692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7174" name="Picture 6" descr="červená řasa rodu Laurencia">
            <a:hlinkClick r:id="rId2" tooltip="červená řasa rodu Laurencia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214290"/>
            <a:ext cx="2571750" cy="2066925"/>
          </a:xfrm>
          <a:prstGeom prst="rect">
            <a:avLst/>
          </a:prstGeom>
          <a:noFill/>
        </p:spPr>
      </p:pic>
      <p:pic>
        <p:nvPicPr>
          <p:cNvPr id="7176" name="Picture 8" descr="http://upload.wikimedia.org/wikipedia/commons/thumb/b/be/Nori.jpg/250px-No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3929066"/>
            <a:ext cx="2381250" cy="18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Hnědé řasy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Kromě chlorofylu i hnědé barvivo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Chaluhy –chladná moře při pobřeží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Listovitá stélka až 60 m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Využití:</a:t>
            </a:r>
          </a:p>
          <a:p>
            <a:pPr marL="80645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krmivo, topivo, hnojivo</a:t>
            </a:r>
          </a:p>
          <a:p>
            <a:pPr marL="80645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zdroj jódu</a:t>
            </a:r>
          </a:p>
          <a:p>
            <a:pPr marL="80645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farmacie</a:t>
            </a:r>
          </a:p>
          <a:p>
            <a:pPr marL="806450">
              <a:buFont typeface="Wingdings" pitchFamily="2" charset="2"/>
              <a:buChar char="Ø"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potravinářství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6146" name="Picture 2" descr="Soubor:Fucus vesiculosus.jpe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9713" y="3839784"/>
            <a:ext cx="4024287" cy="3018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Zelené řasy 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V chloroplastech zelené barvivo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Různé tvary stélky - vláknitá , </a:t>
            </a:r>
          </a:p>
          <a:p>
            <a:pPr marL="711200">
              <a:buNone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lupenitá, keříčkovitá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Producenti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Slaná i sladká voda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Některé součást</a:t>
            </a:r>
          </a:p>
          <a:p>
            <a:pPr>
              <a:buNone/>
            </a:pP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   lišejníků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5124" name="Picture 4" descr="Soubor:Intertidal greenalga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429000"/>
            <a:ext cx="3929090" cy="2946818"/>
          </a:xfrm>
          <a:prstGeom prst="rect">
            <a:avLst/>
          </a:prstGeom>
          <a:noFill/>
        </p:spPr>
      </p:pic>
      <p:pic>
        <p:nvPicPr>
          <p:cNvPr id="5126" name="Picture 6" descr="http://upload.wikimedia.org/wikipedia/commons/thumb/c/cf/CharaFragilis.jpg/220px-CharaFragili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357166"/>
            <a:ext cx="1850697" cy="27003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Zelené řasy – sladká voda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Šroubatka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Nevětvené vláknité tělo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Šroubovitý chloroplast</a:t>
            </a:r>
          </a:p>
          <a:p>
            <a:endParaRPr lang="cs-CZ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Žabí vlas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Rozvětvená stélka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Akvária 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I mořské druhy</a:t>
            </a:r>
          </a:p>
        </p:txBody>
      </p:sp>
      <p:pic>
        <p:nvPicPr>
          <p:cNvPr id="4098" name="Picture 2" descr="šroubatka (Spirogyra spp.)">
            <a:hlinkClick r:id="rId2" tooltip="šroubatka (Spirogyra spp.)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500174"/>
            <a:ext cx="2457450" cy="1847851"/>
          </a:xfrm>
          <a:prstGeom prst="rect">
            <a:avLst/>
          </a:prstGeom>
          <a:noFill/>
        </p:spPr>
      </p:pic>
      <p:pic>
        <p:nvPicPr>
          <p:cNvPr id="5" name="Picture 2" descr="řasa rodu Cladophora">
            <a:hlinkClick r:id="rId4" tooltip="řasa rodu Cladophora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4000500"/>
            <a:ext cx="2381250" cy="2857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Otázky 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Co je to agar ? Z jakého druhu řas se vyrábí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                    a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 čemu se užívá?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Moře s největším výskytem zelených řas?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Dovedeš odhadnout k léčbě jakých onemocnění se ve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fytoterapii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užívají chaluhy a proč?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Zkus uvést některé další druhy řas užívané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                 v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kuchyni.</a:t>
            </a:r>
          </a:p>
          <a:p>
            <a:endParaRPr lang="cs-CZ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Pokud potřebuješ, pro získání informací využij internet.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Odpovědi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Agar je složitý cukr, který se využívá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                           v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potravinářství jako zahušťovadlo, ochucovadlo a stabilizátor. Má vysokou gelující schopnost. Je součástí cukrářských želé, pudinků… Užívá se také jako živná půda pro kultivaci rostlin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                         a 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mikroorganismů. Vyrábí se z červených řas.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Největší množství řas je v Sargasovém moři.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Při onemocněních štítné žlázy. Obsahují velké množství jódu.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Př. kombu,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wakame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, mořský salát,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hiziky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zdroje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Ruduchy</a:t>
            </a:r>
            <a:endParaRPr lang="cs-CZ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GUINTHER,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Eric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. </a:t>
            </a:r>
            <a:r>
              <a:rPr lang="cs-CZ" i="1" dirty="0" err="1" smtClean="0">
                <a:solidFill>
                  <a:schemeClr val="bg2">
                    <a:lumMod val="25000"/>
                  </a:schemeClr>
                </a:solidFill>
              </a:rPr>
              <a:t>Wikipedia.cz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[online]. [cit. 1.11.2012]. Dostupný pod licencí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Creative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Commons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3.0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Unpoted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na WWW: http://cs.wikipedia.org/wiki/Soubor:Laurencia.jpg </a:t>
            </a:r>
          </a:p>
          <a:p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Nori</a:t>
            </a:r>
            <a:endParaRPr lang="cs-CZ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WIEGAND, Alice. </a:t>
            </a:r>
            <a:r>
              <a:rPr lang="cs-CZ" i="1" dirty="0" err="1" smtClean="0">
                <a:solidFill>
                  <a:schemeClr val="bg2">
                    <a:lumMod val="25000"/>
                  </a:schemeClr>
                </a:solidFill>
              </a:rPr>
              <a:t>Wikipedia.cz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[online]. [cit. 1.11.2012]. Dostupný pod licencí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Creative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Commons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2.5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Generic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na WWW: http://cs.wikipedia.org/wiki/Soubor:Nori.jpg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Chaluhy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PETERS,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Kristian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. </a:t>
            </a:r>
            <a:r>
              <a:rPr lang="cs-CZ" i="1" dirty="0" err="1" smtClean="0">
                <a:solidFill>
                  <a:schemeClr val="bg2">
                    <a:lumMod val="25000"/>
                  </a:schemeClr>
                </a:solidFill>
              </a:rPr>
              <a:t>Wikipedia.cz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[online]. [cit. 1.11.2012]. Dostupný pod licencí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Creative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Commons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3.0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Unported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na WWW: http://cs.wikipedia.org/wiki/Soubor:Fucus_vesiculosus.jpeg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Šroubatka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KEISOTYO. </a:t>
            </a:r>
            <a:r>
              <a:rPr lang="cs-CZ" i="1" dirty="0" err="1" smtClean="0">
                <a:solidFill>
                  <a:schemeClr val="bg2">
                    <a:lumMod val="25000"/>
                  </a:schemeClr>
                </a:solidFill>
              </a:rPr>
              <a:t>Wikipedia.cz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[online]. [cit. 1.11.2012]. Dostupný pod licencí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Creative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Commons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3.0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Unported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na WWW: http://cs.wikipedia.org/wiki/Soubor:Spirogyra_sp.jpg Žabí vlas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zdroje</a:t>
            </a:r>
            <a:endParaRPr lang="cs-CZ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Žabí vlas</a:t>
            </a:r>
          </a:p>
          <a:p>
            <a:r>
              <a:rPr lang="cs-CZ" i="1" dirty="0" err="1" smtClean="0">
                <a:solidFill>
                  <a:schemeClr val="bg2">
                    <a:lumMod val="25000"/>
                  </a:schemeClr>
                </a:solidFill>
              </a:rPr>
              <a:t>Wikipedia.cz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[online]. [cit. 1.11.2012]. Dostupný pod licencí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Creative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Commons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3.0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Unported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na WWW: http://cs.wikipedia.org/wiki/Soubor:Cladophora.JPG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Pobřeží</a:t>
            </a:r>
          </a:p>
          <a:p>
            <a:r>
              <a:rPr lang="cs-CZ" i="1" dirty="0" smtClean="0">
                <a:solidFill>
                  <a:schemeClr val="bg2">
                    <a:lumMod val="25000"/>
                  </a:schemeClr>
                </a:solidFill>
              </a:rPr>
              <a:t>GUINTER, </a:t>
            </a:r>
            <a:r>
              <a:rPr lang="cs-CZ" i="1" dirty="0" err="1" smtClean="0">
                <a:solidFill>
                  <a:schemeClr val="bg2">
                    <a:lumMod val="25000"/>
                  </a:schemeClr>
                </a:solidFill>
              </a:rPr>
              <a:t>Eric</a:t>
            </a:r>
            <a:r>
              <a:rPr lang="cs-CZ" i="1" dirty="0" smtClean="0">
                <a:solidFill>
                  <a:schemeClr val="bg2">
                    <a:lumMod val="25000"/>
                  </a:schemeClr>
                </a:solidFill>
              </a:rPr>
              <a:t>. </a:t>
            </a:r>
            <a:r>
              <a:rPr lang="cs-CZ" i="1" dirty="0" err="1" smtClean="0">
                <a:solidFill>
                  <a:schemeClr val="bg2">
                    <a:lumMod val="25000"/>
                  </a:schemeClr>
                </a:solidFill>
              </a:rPr>
              <a:t>Wikipedia.cz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[online]. [cit. 1.11.2012]. Dostupný pod licencí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Creative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Commons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3.0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Unported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na WWW: http://cs.wikipedia.org/wiki/Soubor:Intertidal_greenalgae.jpg</a:t>
            </a:r>
          </a:p>
          <a:p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Parožnatka</a:t>
            </a:r>
          </a:p>
          <a:p>
            <a:r>
              <a:rPr lang="cs-CZ" i="1" dirty="0" smtClean="0">
                <a:solidFill>
                  <a:schemeClr val="bg2">
                    <a:lumMod val="25000"/>
                  </a:schemeClr>
                </a:solidFill>
              </a:rPr>
              <a:t>FISCHER, Christian. </a:t>
            </a:r>
            <a:r>
              <a:rPr lang="cs-CZ" i="1" dirty="0" err="1" smtClean="0">
                <a:solidFill>
                  <a:schemeClr val="bg2">
                    <a:lumMod val="25000"/>
                  </a:schemeClr>
                </a:solidFill>
              </a:rPr>
              <a:t>Wikipedia.cz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[online]. [cit. 1.11.2012]. Dostupný pod licencí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Creative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Commons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3.0 </a:t>
            </a:r>
            <a:r>
              <a:rPr lang="cs-CZ" dirty="0" err="1" smtClean="0">
                <a:solidFill>
                  <a:schemeClr val="bg2">
                    <a:lumMod val="25000"/>
                  </a:schemeClr>
                </a:solidFill>
              </a:rPr>
              <a:t>Unported</a:t>
            </a:r>
            <a:r>
              <a:rPr lang="cs-CZ" dirty="0" smtClean="0">
                <a:solidFill>
                  <a:schemeClr val="bg2">
                    <a:lumMod val="25000"/>
                  </a:schemeClr>
                </a:solidFill>
              </a:rPr>
              <a:t> na WWW http://cs.wikipedia.org/wiki/Soubor:CharaFragilis.jpg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162</TotalTime>
  <Words>554</Words>
  <Application>Microsoft Office PowerPoint</Application>
  <PresentationFormat>Předvádění na obrazovce (4:3)</PresentationFormat>
  <Paragraphs>95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Mnohobuněčné řasy</vt:lpstr>
      <vt:lpstr>Snímek 2</vt:lpstr>
      <vt:lpstr>Mnohobuněčné řasy</vt:lpstr>
      <vt:lpstr>Červené řasy </vt:lpstr>
      <vt:lpstr>Hnědé řasy</vt:lpstr>
      <vt:lpstr>Zelené řasy </vt:lpstr>
      <vt:lpstr>Zelené řasy – sladká voda</vt:lpstr>
      <vt:lpstr>Otázky </vt:lpstr>
      <vt:lpstr>Odpovědi</vt:lpstr>
      <vt:lpstr>zdroje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Mnohobuněčné řasy</dc:title>
  <dc:creator>Martin</dc:creator>
  <cp:lastModifiedBy>Dum</cp:lastModifiedBy>
  <cp:revision>27</cp:revision>
  <dcterms:created xsi:type="dcterms:W3CDTF">2012-12-08T22:52:04Z</dcterms:created>
  <dcterms:modified xsi:type="dcterms:W3CDTF">2012-12-13T12:57:03Z</dcterms:modified>
</cp:coreProperties>
</file>