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67" r:id="rId3"/>
    <p:sldId id="259" r:id="rId4"/>
    <p:sldId id="260" r:id="rId5"/>
    <p:sldId id="257" r:id="rId6"/>
    <p:sldId id="261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3B8270-8ADE-42D9-A6AD-620456394C7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BF647F-C2D0-4EE4-B0CE-011AFDCCDD4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163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BF647F-C2D0-4EE4-B0CE-011AFDCCDD4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1208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C4F0798-6071-474C-953F-A09CE7798924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F7C040E-F4F9-4693-A7E1-F51409D36B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6058518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prosinec 2012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VY_32_INOVACE_10_9.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Člověk a společnost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Právní odvětví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056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588313"/>
            <a:ext cx="849694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>
                <a:solidFill>
                  <a:prstClr val="black"/>
                </a:solidFill>
              </a:rPr>
              <a:t>ANOTACE: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Soubor je určen k výkladu a procvičení </a:t>
            </a:r>
            <a:r>
              <a:rPr lang="cs-CZ" sz="1600" dirty="0" smtClean="0">
                <a:solidFill>
                  <a:prstClr val="black"/>
                </a:solidFill>
              </a:rPr>
              <a:t>tématu Právní odvětví v 9. </a:t>
            </a:r>
            <a:r>
              <a:rPr lang="cs-CZ" sz="1600" dirty="0">
                <a:solidFill>
                  <a:prstClr val="black"/>
                </a:solidFill>
              </a:rPr>
              <a:t>ročníku.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3 a 4 mohou žáci hledat spojitost mezi obrázky a některými odvětvími práva.</a:t>
            </a:r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Na str. 5 a 6 rozhodněte zda příslušné odvětví patří do soukromého, či veřejného práva. Kliknutím </a:t>
            </a:r>
            <a:r>
              <a:rPr lang="cs-CZ" sz="1600" dirty="0">
                <a:solidFill>
                  <a:prstClr val="black"/>
                </a:solidFill>
              </a:rPr>
              <a:t>na </a:t>
            </a:r>
            <a:r>
              <a:rPr lang="cs-CZ" sz="1600" dirty="0" smtClean="0">
                <a:solidFill>
                  <a:prstClr val="black"/>
                </a:solidFill>
              </a:rPr>
              <a:t>název odvětví ověříte správnost.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7 a 8 spojte perem odvětví v levém sloupci s pojmy ve sloupci pravém. Správnost ověřte kliknutím na modré pojmy.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9 zakroužkujte perem příslušnou barvou tři </a:t>
            </a:r>
            <a:r>
              <a:rPr lang="cs-CZ" sz="1600" dirty="0" err="1" smtClean="0">
                <a:solidFill>
                  <a:prstClr val="black"/>
                </a:solidFill>
              </a:rPr>
              <a:t>pr</a:t>
            </a:r>
            <a:r>
              <a:rPr lang="cs-CZ" sz="1600" dirty="0" smtClean="0">
                <a:solidFill>
                  <a:prstClr val="black"/>
                </a:solidFill>
              </a:rPr>
              <a:t>. odvětví</a:t>
            </a:r>
            <a:r>
              <a:rPr lang="cs-CZ" sz="1600" dirty="0" smtClean="0">
                <a:solidFill>
                  <a:prstClr val="black"/>
                </a:solidFill>
              </a:rPr>
              <a:t>, tři </a:t>
            </a:r>
            <a:r>
              <a:rPr lang="cs-CZ" sz="1600" dirty="0" err="1" smtClean="0">
                <a:solidFill>
                  <a:prstClr val="black"/>
                </a:solidFill>
              </a:rPr>
              <a:t>pr</a:t>
            </a:r>
            <a:r>
              <a:rPr lang="cs-CZ" sz="1600" dirty="0" smtClean="0">
                <a:solidFill>
                  <a:prstClr val="black"/>
                </a:solidFill>
              </a:rPr>
              <a:t>. předpisy </a:t>
            </a:r>
            <a:r>
              <a:rPr lang="cs-CZ" sz="1600" dirty="0" smtClean="0">
                <a:solidFill>
                  <a:prstClr val="black"/>
                </a:solidFill>
              </a:rPr>
              <a:t>a </a:t>
            </a:r>
            <a:r>
              <a:rPr lang="cs-CZ" sz="1600" dirty="0" smtClean="0">
                <a:solidFill>
                  <a:prstClr val="black"/>
                </a:solidFill>
              </a:rPr>
              <a:t>tři         </a:t>
            </a:r>
            <a:r>
              <a:rPr lang="cs-CZ" sz="1600" dirty="0" err="1" smtClean="0">
                <a:solidFill>
                  <a:prstClr val="black"/>
                </a:solidFill>
              </a:rPr>
              <a:t>pr</a:t>
            </a:r>
            <a:r>
              <a:rPr lang="cs-CZ" sz="1600" dirty="0" smtClean="0">
                <a:solidFill>
                  <a:prstClr val="black"/>
                </a:solidFill>
              </a:rPr>
              <a:t>. normy</a:t>
            </a:r>
            <a:r>
              <a:rPr lang="cs-CZ" sz="1600" dirty="0" smtClean="0">
                <a:solidFill>
                  <a:prstClr val="black"/>
                </a:solidFill>
              </a:rPr>
              <a:t>. Správnost ověřte kliknutím na zakroužkované pojmy.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Na str. 10 </a:t>
            </a:r>
            <a:r>
              <a:rPr lang="cs-CZ" sz="1600" dirty="0">
                <a:solidFill>
                  <a:prstClr val="black"/>
                </a:solidFill>
              </a:rPr>
              <a:t>zakroužkujte perem </a:t>
            </a:r>
            <a:r>
              <a:rPr lang="cs-CZ" sz="1600" dirty="0" smtClean="0">
                <a:solidFill>
                  <a:prstClr val="black"/>
                </a:solidFill>
              </a:rPr>
              <a:t>stejnou barvou vždy </a:t>
            </a:r>
            <a:r>
              <a:rPr lang="cs-CZ" sz="1600" dirty="0" err="1">
                <a:solidFill>
                  <a:prstClr val="black"/>
                </a:solidFill>
              </a:rPr>
              <a:t>pr</a:t>
            </a:r>
            <a:r>
              <a:rPr lang="cs-CZ" sz="1600" dirty="0" smtClean="0">
                <a:solidFill>
                  <a:prstClr val="black"/>
                </a:solidFill>
              </a:rPr>
              <a:t>. odvětví</a:t>
            </a:r>
            <a:r>
              <a:rPr lang="cs-CZ" sz="1600" dirty="0">
                <a:solidFill>
                  <a:prstClr val="black"/>
                </a:solidFill>
              </a:rPr>
              <a:t>, </a:t>
            </a:r>
            <a:r>
              <a:rPr lang="cs-CZ" sz="1600" dirty="0" err="1" smtClean="0">
                <a:solidFill>
                  <a:prstClr val="black"/>
                </a:solidFill>
              </a:rPr>
              <a:t>pr</a:t>
            </a:r>
            <a:r>
              <a:rPr lang="cs-CZ" sz="1600" dirty="0" smtClean="0">
                <a:solidFill>
                  <a:prstClr val="black"/>
                </a:solidFill>
              </a:rPr>
              <a:t>. předpis </a:t>
            </a:r>
            <a:r>
              <a:rPr lang="cs-CZ" sz="1600" dirty="0">
                <a:solidFill>
                  <a:prstClr val="black"/>
                </a:solidFill>
              </a:rPr>
              <a:t>a </a:t>
            </a:r>
            <a:r>
              <a:rPr lang="cs-CZ" sz="1600" dirty="0" err="1" smtClean="0">
                <a:solidFill>
                  <a:prstClr val="black"/>
                </a:solidFill>
              </a:rPr>
              <a:t>pr</a:t>
            </a:r>
            <a:r>
              <a:rPr lang="cs-CZ" sz="1600" dirty="0" smtClean="0">
                <a:solidFill>
                  <a:prstClr val="black"/>
                </a:solidFill>
              </a:rPr>
              <a:t>. normu</a:t>
            </a:r>
            <a:r>
              <a:rPr lang="cs-CZ" sz="1600" dirty="0" smtClean="0">
                <a:solidFill>
                  <a:prstClr val="black"/>
                </a:solidFill>
              </a:rPr>
              <a:t>, které k sobě patří. Správnost ověřte kliknutím na zakroužkované pojmy.</a:t>
            </a:r>
            <a:endParaRPr lang="cs-CZ" sz="16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6922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482991" y="3789818"/>
            <a:ext cx="2295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občanské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38811" y="1029221"/>
            <a:ext cx="19319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rodinné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743774" y="2905928"/>
            <a:ext cx="1705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trestní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01171" y="1960826"/>
            <a:ext cx="1824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ústavní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0449" y="4571787"/>
            <a:ext cx="2145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pracovní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brab\AppData\Local\Microsoft\Windows\Temporary Internet Files\Content.IE5\SXHPI5FD\MP900442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122" y="815570"/>
            <a:ext cx="1702786" cy="113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ab\AppData\Local\Microsoft\Windows\Temporary Internet Files\Content.IE5\SXHPI5FD\MP900407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41065"/>
            <a:ext cx="955100" cy="143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SXHPI5FD\MP9004237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37" y="843576"/>
            <a:ext cx="1451271" cy="96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ab\AppData\Local\Microsoft\Windows\Temporary Internet Files\Content.IE5\F4AGMYYP\MP9004230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32" y="2264346"/>
            <a:ext cx="1382430" cy="138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PRLX96UX\MP9004317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60" y="4149080"/>
            <a:ext cx="1553300" cy="155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rab\AppData\Local\Microsoft\Windows\Temporary Internet Files\Content.IE5\F4AGMYYP\MP9002850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122" y="3747920"/>
            <a:ext cx="1347294" cy="206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55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build="p"/>
      <p:bldP spid="12" grpId="0"/>
      <p:bldP spid="13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rab\AppData\Local\Microsoft\Windows\Temporary Internet Files\Content.IE5\SXHPI5FD\MP90044226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122" y="815570"/>
            <a:ext cx="1702786" cy="113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ab\AppData\Local\Microsoft\Windows\Temporary Internet Files\Content.IE5\SXHPI5FD\MP9004074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141065"/>
            <a:ext cx="955100" cy="1431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rab\AppData\Local\Microsoft\Windows\Temporary Internet Files\Content.IE5\SXHPI5FD\MP90042370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37" y="843576"/>
            <a:ext cx="1451271" cy="967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rab\AppData\Local\Microsoft\Windows\Temporary Internet Files\Content.IE5\F4AGMYYP\MP90042302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32" y="2264346"/>
            <a:ext cx="1382430" cy="1382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PRLX96UX\MP90043171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960" y="4149080"/>
            <a:ext cx="1553300" cy="1553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rab\AppData\Local\Microsoft\Windows\Temporary Internet Files\Content.IE5\F4AGMYYP\MP9002850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9122" y="3747920"/>
            <a:ext cx="1347294" cy="2068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563698" y="863860"/>
            <a:ext cx="20297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finanční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67749" y="2601618"/>
            <a:ext cx="3102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živnostenské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91880" y="3646776"/>
            <a:ext cx="2266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obchodní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71805" y="1670144"/>
            <a:ext cx="1824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správní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750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3609940" y="3717032"/>
            <a:ext cx="2295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občanské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5351" y="806919"/>
            <a:ext cx="19319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rodinné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2708920"/>
            <a:ext cx="1705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trestní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9912" y="1785010"/>
            <a:ext cx="1824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ústavní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60575" y="4725144"/>
            <a:ext cx="2145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pracovní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3528" y="247163"/>
            <a:ext cx="23887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soukromé</a:t>
            </a:r>
            <a:endParaRPr lang="cs-CZ" sz="4000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87117" y="188640"/>
            <a:ext cx="19447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veřejné</a:t>
            </a:r>
            <a:endParaRPr lang="cs-CZ" sz="4000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brab\AppData\Local\Microsoft\Windows\Temporary Internet Files\Content.IE5\PRLX96UX\MP90030888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91057"/>
            <a:ext cx="2736304" cy="1809951"/>
          </a:xfrm>
          <a:prstGeom prst="rect">
            <a:avLst/>
          </a:prstGeom>
          <a:noFill/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rab\AppData\Local\Microsoft\Windows\Temporary Internet Files\Content.IE5\SXHPI5FD\MP90040084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717032"/>
            <a:ext cx="2716032" cy="1809951"/>
          </a:xfrm>
          <a:prstGeom prst="rect">
            <a:avLst/>
          </a:prstGeom>
          <a:noFill/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101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5.2729E-7 L -0.35885 0.00092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951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57077E-6 L -0.3493 0.0053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465" y="2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88622E-6 L 0.34132 -0.0007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066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7086E-6 L 0.33993 0.00093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97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4.23682E-6 L -0.35607 0.00093 " pathEditMode="relative" rAng="0" ptsTypes="AA">
                                      <p:cBhvr>
                                        <p:cTn id="3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23528" y="247163"/>
            <a:ext cx="23887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soukromé</a:t>
            </a:r>
            <a:endParaRPr lang="cs-CZ" sz="4000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87117" y="188640"/>
            <a:ext cx="19447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veřejné</a:t>
            </a:r>
            <a:endParaRPr lang="cs-CZ" sz="4000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12906" y="1346865"/>
            <a:ext cx="20297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finanční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4317" y="3356992"/>
            <a:ext cx="3102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živnostenské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563888" y="4305290"/>
            <a:ext cx="2266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obchodní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2348880"/>
            <a:ext cx="1824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správní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brab\AppData\Local\Microsoft\Windows\Temporary Internet Files\Content.IE5\SXHPI5FD\MP9004037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9527" y="3355975"/>
            <a:ext cx="2016527" cy="2521298"/>
          </a:xfrm>
          <a:prstGeom prst="rect">
            <a:avLst/>
          </a:prstGeom>
          <a:noFill/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brab\AppData\Local\Microsoft\Windows\Temporary Internet Files\Content.IE5\SXHPI5FD\MC9001558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01315"/>
            <a:ext cx="1800200" cy="1474749"/>
          </a:xfrm>
          <a:prstGeom prst="rect">
            <a:avLst/>
          </a:pr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459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67345E-6 L 0.35625 2.67345E-6 " pathEditMode="relative" rAng="0" ptsTypes="AA">
                                      <p:cBhvr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1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09114E-6 L -0.33854 0.000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27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32871E-6 L -0.34445 -0.00093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222" y="-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1.71138E-6 L 0.35712 0.0006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847" y="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6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71855" y="476672"/>
            <a:ext cx="19319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rodinné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09500" y="4869160"/>
            <a:ext cx="31021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živnostenské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51920" y="416858"/>
            <a:ext cx="47436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vstup do manželství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30755" y="3350189"/>
            <a:ext cx="46810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nárok na dovolenou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1772" y="4850806"/>
            <a:ext cx="44646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padělání bankovek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19062" y="1916832"/>
            <a:ext cx="39853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ohlášení živnosti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855" y="1910735"/>
            <a:ext cx="21451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pracovní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855" y="3379864"/>
            <a:ext cx="170591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trestní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58063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92922E-6 L -0.36962 0.1145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490" y="57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5244E-6 L -0.38263 -0.0925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132" y="-46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1.04094E-6 L -0.40938 -0.1119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69" y="-55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1.19593E-6 L -0.45937 0.5570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69" y="278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6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71855" y="476672"/>
            <a:ext cx="22958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občanské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869160"/>
            <a:ext cx="18245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ústavní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70234" y="4814914"/>
            <a:ext cx="359425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autorské právo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8760" y="477805"/>
            <a:ext cx="55242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vznik obch. společnosti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09174" y="1916832"/>
            <a:ext cx="45833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schvalování zákonů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238153" y="3284984"/>
            <a:ext cx="574548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nakládání s penězi státu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71855" y="1910735"/>
            <a:ext cx="20297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finanční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855" y="3379864"/>
            <a:ext cx="2266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obchodní</a:t>
            </a:r>
            <a:endParaRPr lang="cs-CZ" sz="4000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91926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79 -0.02105 L -0.54375 -0.53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406" y="-25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12121E-6 L -0.31788 0.5357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903" y="267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19593E-6 L -0.42657 0.5466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37" y="27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2.63012E-6 L -0.3099 -0.083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503" y="-41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6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07504" y="123861"/>
            <a:ext cx="25783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sz="36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odvětví</a:t>
            </a:r>
            <a:endParaRPr lang="cs-CZ" sz="3600" b="1" i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73512" y="5733256"/>
            <a:ext cx="3945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vyživovací povinnost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908720"/>
            <a:ext cx="2646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ústavní právo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5382" y="4644425"/>
            <a:ext cx="2733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rodinné právo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541" y="3379586"/>
            <a:ext cx="30251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občanské právo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0860" y="2566645"/>
            <a:ext cx="2573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sz="3600" b="1" i="1" u="sng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předpis</a:t>
            </a:r>
            <a:endParaRPr lang="cs-CZ" sz="3600" b="1" i="1" u="sng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0860" y="5229200"/>
            <a:ext cx="2310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sz="3600" b="1" i="1" u="sng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norma</a:t>
            </a:r>
            <a:endParaRPr lang="cs-CZ" sz="3600" b="1" i="1" u="sng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039" y="4509120"/>
            <a:ext cx="3363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občanský zákoník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35149" y="3212997"/>
            <a:ext cx="2888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zákon o rodině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22707" y="201810"/>
            <a:ext cx="21563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právo volit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61134" y="1807225"/>
            <a:ext cx="27077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právo vlastnit</a:t>
            </a:r>
          </a:p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majetek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8452" y="1335356"/>
            <a:ext cx="2707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volební zákon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5526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68C1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68C1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68C1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68C1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68C1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68C1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6" grpId="0"/>
      <p:bldP spid="18" grpId="0"/>
      <p:bldP spid="11" grpId="0"/>
      <p:bldP spid="12" grpId="0"/>
      <p:bldP spid="13" grpId="0"/>
      <p:bldP spid="17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107504" y="123861"/>
            <a:ext cx="25783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sz="3600" b="1" i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odvětví</a:t>
            </a:r>
            <a:endParaRPr lang="cs-CZ" sz="3600" b="1" i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73512" y="5733256"/>
            <a:ext cx="39453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vyživovací povinnost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56176" y="908720"/>
            <a:ext cx="26468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ústavní právo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85382" y="4644425"/>
            <a:ext cx="27334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rodinné právo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541" y="3379586"/>
            <a:ext cx="30251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občanské právo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0860" y="2566645"/>
            <a:ext cx="25735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sz="3600" b="1" i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předpis</a:t>
            </a:r>
            <a:endParaRPr lang="cs-CZ" sz="3600" b="1" i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0860" y="5229200"/>
            <a:ext cx="2310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</a:t>
            </a:r>
            <a:r>
              <a:rPr lang="cs-CZ" sz="3600" b="1" i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norma</a:t>
            </a:r>
            <a:endParaRPr lang="cs-CZ" sz="3600" b="1" i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3039" y="4509120"/>
            <a:ext cx="3363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občanský zákoník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35149" y="3212997"/>
            <a:ext cx="28889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zákon o rodině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22707" y="201810"/>
            <a:ext cx="21563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právo volit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61134" y="1807225"/>
            <a:ext cx="27077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právo vlastnit</a:t>
            </a:r>
          </a:p>
          <a:p>
            <a:pPr algn="ctr"/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majetek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98452" y="1335356"/>
            <a:ext cx="27077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volební zákon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2985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70C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/>
      <p:bldP spid="15" grpId="0"/>
      <p:bldP spid="16" grpId="0"/>
      <p:bldP spid="18" grpId="0"/>
      <p:bldP spid="11" grpId="0"/>
      <p:bldP spid="12" grpId="0"/>
      <p:bldP spid="13" grpId="0"/>
      <p:bldP spid="17" grpId="0"/>
      <p:bldP spid="1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2008" y="620688"/>
            <a:ext cx="896448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Zdroje:</a:t>
            </a:r>
            <a:endParaRPr lang="cs-CZ" sz="1600" dirty="0">
              <a:solidFill>
                <a:prstClr val="black"/>
              </a:solidFill>
            </a:endParaRPr>
          </a:p>
          <a:p>
            <a:endParaRPr lang="cs-CZ" sz="16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Kolektiv </a:t>
            </a:r>
            <a:r>
              <a:rPr lang="cs-CZ" sz="1600" dirty="0"/>
              <a:t>autorů, </a:t>
            </a:r>
            <a:r>
              <a:rPr lang="cs-CZ" sz="1600" i="1" dirty="0"/>
              <a:t>Občanská výchova </a:t>
            </a:r>
            <a:r>
              <a:rPr lang="cs-CZ" sz="1600" i="1" dirty="0" smtClean="0"/>
              <a:t>9.</a:t>
            </a:r>
            <a:r>
              <a:rPr lang="cs-CZ" sz="1600" dirty="0" smtClean="0"/>
              <a:t>, </a:t>
            </a:r>
            <a:r>
              <a:rPr lang="cs-CZ" sz="1600" dirty="0"/>
              <a:t>Nakladatelství Fraus, Plzeň </a:t>
            </a:r>
            <a:r>
              <a:rPr lang="cs-CZ" sz="1600" dirty="0" smtClean="0"/>
              <a:t>2006 </a:t>
            </a:r>
            <a:r>
              <a:rPr lang="cs-CZ" sz="1600" dirty="0"/>
              <a:t>ISBN </a:t>
            </a:r>
            <a:r>
              <a:rPr lang="cs-CZ" sz="1600" dirty="0" smtClean="0"/>
              <a:t>80-7238-528-3.</a:t>
            </a:r>
            <a:endParaRPr lang="cs-CZ" sz="1600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sz="1600" i="1" dirty="0"/>
              <a:t>Ilustrace: www.office.microsoft.com</a:t>
            </a:r>
          </a:p>
          <a:p>
            <a:endParaRPr lang="cs-CZ" sz="1600" dirty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Software:</a:t>
            </a:r>
          </a:p>
          <a:p>
            <a:r>
              <a:rPr lang="cs-CZ" sz="1600" dirty="0">
                <a:solidFill>
                  <a:prstClr val="black"/>
                </a:solidFill>
              </a:rPr>
              <a:t>Microsoft PowerPoint 2010</a:t>
            </a:r>
          </a:p>
          <a:p>
            <a:r>
              <a:rPr lang="cs-CZ" sz="1600" dirty="0">
                <a:solidFill>
                  <a:prstClr val="black"/>
                </a:solidFill>
              </a:rPr>
              <a:t>držitel licence 2. základní škola, Rakovník, Husovo náměstí 3</a:t>
            </a:r>
          </a:p>
        </p:txBody>
      </p:sp>
    </p:spTree>
    <p:extLst>
      <p:ext uri="{BB962C8B-B14F-4D97-AF65-F5344CB8AC3E}">
        <p14:creationId xmlns:p14="http://schemas.microsoft.com/office/powerpoint/2010/main" val="1435017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578</TotalTime>
  <Words>345</Words>
  <Application>Microsoft Office PowerPoint</Application>
  <PresentationFormat>Předvádění na obrazovce (4:3)</PresentationFormat>
  <Paragraphs>105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35</cp:revision>
  <dcterms:created xsi:type="dcterms:W3CDTF">2012-12-06T10:24:20Z</dcterms:created>
  <dcterms:modified xsi:type="dcterms:W3CDTF">2012-12-13T13:38:47Z</dcterms:modified>
</cp:coreProperties>
</file>