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9" r:id="rId4"/>
    <p:sldId id="260" r:id="rId5"/>
    <p:sldId id="265" r:id="rId6"/>
    <p:sldId id="262" r:id="rId7"/>
    <p:sldId id="263" r:id="rId8"/>
    <p:sldId id="264" r:id="rId9"/>
    <p:sldId id="258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28C9A5-1374-4A37-8DAB-E84678E3B74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1C773E-0D75-4867-B967-B436C0C1B9A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8922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1C773E-0D75-4867-B967-B436C0C1B9A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43AB-EFD8-4CD5-ADF8-DF140EC0275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2114968-5ADC-4FD7-8254-A72E11D58A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C2743AB-EFD8-4CD5-ADF8-DF140EC0275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42114968-5ADC-4FD7-8254-A72E11D58A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rand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43AB-EFD8-4CD5-ADF8-DF140EC0275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14968-5ADC-4FD7-8254-A72E11D58A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43AB-EFD8-4CD5-ADF8-DF140EC0275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14968-5ADC-4FD7-8254-A72E11D58A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rand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14968-5ADC-4FD7-8254-A72E11D58A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43AB-EFD8-4CD5-ADF8-DF140EC0275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rand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43AB-EFD8-4CD5-ADF8-DF140EC0275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14968-5ADC-4FD7-8254-A72E11D58A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rand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43AB-EFD8-4CD5-ADF8-DF140EC0275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14968-5ADC-4FD7-8254-A72E11D58A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C2743AB-EFD8-4CD5-ADF8-DF140EC0275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42114968-5ADC-4FD7-8254-A72E11D58A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43AB-EFD8-4CD5-ADF8-DF140EC0275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2114968-5ADC-4FD7-8254-A72E11D58A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43AB-EFD8-4CD5-ADF8-DF140EC0275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14968-5ADC-4FD7-8254-A72E11D58A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743AB-EFD8-4CD5-ADF8-DF140EC0275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14968-5ADC-4FD7-8254-A72E11D58A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7C2743AB-EFD8-4CD5-ADF8-DF140EC0275F}" type="datetimeFigureOut">
              <a:rPr lang="cs-CZ" smtClean="0"/>
              <a:pPr/>
              <a:t>21.11.2012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42114968-5ADC-4FD7-8254-A72E11D58A9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random/>
  </p:transition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1/16/Charles_IV-John_Ocko_votive_picture-fragment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8/82/Honzik_vi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9/90/Eliska_Vit.jp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hyperlink" Target="//upload.wikimedia.org/wikipedia/commons/d/d0/Anna_von_der_Pfalz.jpg" TargetMode="External"/><Relationship Id="rId7" Type="http://schemas.openxmlformats.org/officeDocument/2006/relationships/hyperlink" Target="//upload.wikimedia.org/wikipedia/commons/2/21/Eli%C5%A1ka_Pomo%C5%99ansk%C3%A1.jpg" TargetMode="External"/><Relationship Id="rId12" Type="http://schemas.openxmlformats.org/officeDocument/2006/relationships/image" Target="../media/image12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11" Type="http://schemas.openxmlformats.org/officeDocument/2006/relationships/hyperlink" Target="//upload.wikimedia.org/wikipedia/commons/8/87/Karl_IV_Blanca_Valois.jpg" TargetMode="External"/><Relationship Id="rId5" Type="http://schemas.openxmlformats.org/officeDocument/2006/relationships/hyperlink" Target="//upload.wikimedia.org/wikipedia/commons/a/af/Anna_von_Schweidnitz.jpg" TargetMode="External"/><Relationship Id="rId10" Type="http://schemas.openxmlformats.org/officeDocument/2006/relationships/image" Target="../media/image11.jpeg"/><Relationship Id="rId4" Type="http://schemas.openxmlformats.org/officeDocument/2006/relationships/image" Target="../media/image8.jpeg"/><Relationship Id="rId9" Type="http://schemas.openxmlformats.org/officeDocument/2006/relationships/hyperlink" Target="//upload.wikimedia.org/wikipedia/commons/b/be/Blanka_z_Valois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c/cf/Elizabeth_of_Pomerani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//upload.wikimedia.org/wikipedia/commons/2/21/Eli%C5%A1ka_Pomo%C5%99ansk%C3%A1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3/31/Burgkarlstein0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hyperlink" Target="//upload.wikimedia.org/wikipedia/commons/e/e7/Charles-University-symbol-2.pn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//upload.wikimedia.org/wikipedia/commons/2/22/Karl%C5%AFv_most_od_Sovov%C3%BDch_ml%C3%BDn%C5%AF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hyperlink" Target="//upload.wikimedia.org/wikipedia/commons/a/ad/Josef_Mathauser_-_Karel_IV._pokl%C3%A1d%C3%A1_z%C3%A1kadn%C3%AD_k%C3%A1men_k_nov%C3%A9mu_mostu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0/03/Praha_Petrin_Hladova_zed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hyperlink" Target="//upload.wikimedia.org/wikipedia/commons/4/4e/Praha_Petrin_Hladova_zed_2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//upload.wikimedia.org/wikipedia/commons/b/bd/B%C3%B6hmen_Reichskleinodien_-_Krone_1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Eli%C5%A1ka_Pomo%C5%99ansk%C3%A1.jpg" TargetMode="External"/><Relationship Id="rId13" Type="http://schemas.openxmlformats.org/officeDocument/2006/relationships/hyperlink" Target="http://cs.wikipedia.org/wiki/Soubor:Charles-University-symbol-2.png" TargetMode="External"/><Relationship Id="rId18" Type="http://schemas.openxmlformats.org/officeDocument/2006/relationships/hyperlink" Target="http://cs.wikipedia.org/wiki/Soubor:Josef_Mathauser_-_Karel_IV._pokl%C3%A1d%C3%A1_z%C3%A1kadn%C3%AD_k%C3%A1men_k_nov%C3%A9mu_mostu.jpg" TargetMode="External"/><Relationship Id="rId3" Type="http://schemas.openxmlformats.org/officeDocument/2006/relationships/hyperlink" Target="http://cs.wikipedia.org/wiki/Soubor:Eliska_Vit.jpg" TargetMode="External"/><Relationship Id="rId7" Type="http://schemas.openxmlformats.org/officeDocument/2006/relationships/hyperlink" Target="http://cs.wikipedia.org/wiki/Soubor:Anna_von_Schweidnitz.jpg" TargetMode="External"/><Relationship Id="rId12" Type="http://schemas.openxmlformats.org/officeDocument/2006/relationships/hyperlink" Target="http://cs.wikipedia.org/wiki/Soubor:Burgkarlstein02.jpg" TargetMode="External"/><Relationship Id="rId17" Type="http://schemas.openxmlformats.org/officeDocument/2006/relationships/hyperlink" Target="http://cs.wikipedia.org/wiki/Soubor:B%C3%B6hmen_Reichskleinodien_-_Krone_1.jpg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cs.wikipedia.org/wiki/Soubor:Praha_Petrin_Hladova_zed_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Anna_von_der_Pfalz.jpg" TargetMode="External"/><Relationship Id="rId11" Type="http://schemas.openxmlformats.org/officeDocument/2006/relationships/hyperlink" Target="http://commons.wikimedia.org/wiki/File:Elizabeth_of_Pomerania.jpg" TargetMode="External"/><Relationship Id="rId5" Type="http://schemas.openxmlformats.org/officeDocument/2006/relationships/hyperlink" Target="http://cs.wikipedia.org/wiki/Soubor:Charles_IV-John_Ocko_votive_picture-fragment.jpg" TargetMode="External"/><Relationship Id="rId15" Type="http://schemas.openxmlformats.org/officeDocument/2006/relationships/hyperlink" Target="http://cs.wikipedia.org/wiki/Soubor:Praha_Petrin_Hladova_zed.jpg" TargetMode="External"/><Relationship Id="rId10" Type="http://schemas.openxmlformats.org/officeDocument/2006/relationships/hyperlink" Target="http://commons.wikimedia.org/wiki/File:Karl_IV_Blanca_Valois.jpg" TargetMode="External"/><Relationship Id="rId19" Type="http://schemas.openxmlformats.org/officeDocument/2006/relationships/hyperlink" Target="http://cs.wikipedia.org/wiki/Karel_IV" TargetMode="External"/><Relationship Id="rId4" Type="http://schemas.openxmlformats.org/officeDocument/2006/relationships/hyperlink" Target="http://cs.wikipedia.org/wiki/Soubor:Honzik_vit.jpg" TargetMode="External"/><Relationship Id="rId9" Type="http://schemas.openxmlformats.org/officeDocument/2006/relationships/hyperlink" Target="http://commons.wikimedia.org/wiki/File:Blanka_z_Valois.JPG" TargetMode="External"/><Relationship Id="rId14" Type="http://schemas.openxmlformats.org/officeDocument/2006/relationships/hyperlink" Target="http://commons.wikimedia.org/wiki/File:Karl%C5%AFv_most_od_Sovov%C3%BDch_ml%C3%BDn%C5%AF.jpg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872030" y="2357430"/>
            <a:ext cx="4271970" cy="1323972"/>
          </a:xfrm>
        </p:spPr>
        <p:txBody>
          <a:bodyPr/>
          <a:lstStyle/>
          <a:p>
            <a:pPr algn="l"/>
            <a:r>
              <a:rPr lang="cs-CZ" dirty="0" smtClean="0"/>
              <a:t>Autor projektu:</a:t>
            </a:r>
          </a:p>
          <a:p>
            <a:pPr algn="l"/>
            <a:r>
              <a:rPr lang="cs-CZ" dirty="0" smtClean="0"/>
              <a:t>Mgr. Michaela Kerdová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14876" y="1357298"/>
            <a:ext cx="3905280" cy="1629030"/>
          </a:xfr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l"/>
            <a:r>
              <a:rPr lang="cs-CZ" b="1" spc="0" dirty="0" smtClean="0">
                <a:ln/>
                <a:solidFill>
                  <a:schemeClr val="accent3"/>
                </a:solidFill>
                <a:effectLst/>
              </a:rPr>
              <a:t>Dějiny ČR – Karel IV.</a:t>
            </a:r>
            <a:br>
              <a:rPr lang="cs-CZ" b="1" spc="0" dirty="0" smtClean="0">
                <a:ln/>
                <a:solidFill>
                  <a:schemeClr val="accent3"/>
                </a:solidFill>
                <a:effectLst/>
              </a:rPr>
            </a:br>
            <a:endParaRPr lang="cs-CZ" b="1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26626" name="Picture 2" descr="Soubor:Charles IV-John Ocko votive picture-fragmen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28728" y="500041"/>
            <a:ext cx="3071834" cy="4487875"/>
          </a:xfrm>
          <a:prstGeom prst="rect">
            <a:avLst/>
          </a:prstGeom>
          <a:noFill/>
        </p:spPr>
      </p:pic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85852" y="5143512"/>
            <a:ext cx="6965939" cy="13636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Obdélník 5"/>
          <p:cNvSpPr/>
          <p:nvPr/>
        </p:nvSpPr>
        <p:spPr>
          <a:xfrm>
            <a:off x="4572000" y="4000504"/>
            <a:ext cx="4357718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16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Vytvořeno v rámci projektu „EU peníze školám“.</a:t>
            </a:r>
          </a:p>
          <a:p>
            <a:pPr lvl="0" algn="ctr"/>
            <a:r>
              <a:rPr lang="cs-CZ" sz="1600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OP VK oblast podpory 1.4 s názvem Zlepšení podmínek pro vzdělávání na základních školách.</a:t>
            </a:r>
            <a:endParaRPr lang="cs-CZ" sz="1600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57752" y="3214686"/>
            <a:ext cx="32943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accent3">
                    <a:lumMod val="20000"/>
                    <a:lumOff val="80000"/>
                  </a:schemeClr>
                </a:solidFill>
              </a:rPr>
              <a:t>VY_32_INOVACE_50_Karel_IV.</a:t>
            </a: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524000"/>
            <a:ext cx="8715436" cy="457200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Sestav jména rodičů Karla IV.</a:t>
            </a:r>
          </a:p>
          <a:p>
            <a:pPr algn="just">
              <a:buNone/>
            </a:pPr>
            <a:r>
              <a:rPr lang="cs-CZ" sz="3200" dirty="0" smtClean="0"/>
              <a:t>   JANELILUŠKACEMPŘEBURMYSLOSKÝVNA</a:t>
            </a:r>
            <a:endParaRPr lang="cs-CZ" dirty="0" smtClean="0"/>
          </a:p>
          <a:p>
            <a:pPr algn="just">
              <a:buNone/>
            </a:pPr>
            <a:endParaRPr lang="cs-CZ" dirty="0" smtClean="0"/>
          </a:p>
          <a:p>
            <a:pPr algn="just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Řešení: </a:t>
            </a:r>
            <a:r>
              <a:rPr lang="cs-CZ" dirty="0" smtClean="0">
                <a:solidFill>
                  <a:srgbClr val="92D050"/>
                </a:solidFill>
              </a:rPr>
              <a:t>JAN</a:t>
            </a:r>
            <a:r>
              <a:rPr lang="cs-CZ" dirty="0" smtClean="0">
                <a:solidFill>
                  <a:srgbClr val="FFC000"/>
                </a:solidFill>
              </a:rPr>
              <a:t>ELI</a:t>
            </a:r>
            <a:r>
              <a:rPr lang="cs-CZ" dirty="0" smtClean="0">
                <a:solidFill>
                  <a:srgbClr val="92D050"/>
                </a:solidFill>
              </a:rPr>
              <a:t>LU</a:t>
            </a:r>
            <a:r>
              <a:rPr lang="cs-CZ" dirty="0" smtClean="0">
                <a:solidFill>
                  <a:srgbClr val="FFC000"/>
                </a:solidFill>
              </a:rPr>
              <a:t>ŠKA</a:t>
            </a:r>
            <a:r>
              <a:rPr lang="cs-CZ" dirty="0" smtClean="0">
                <a:solidFill>
                  <a:srgbClr val="92D050"/>
                </a:solidFill>
              </a:rPr>
              <a:t>CEM</a:t>
            </a:r>
            <a:r>
              <a:rPr lang="cs-CZ" dirty="0" smtClean="0">
                <a:solidFill>
                  <a:srgbClr val="FFC000"/>
                </a:solidFill>
              </a:rPr>
              <a:t>PŘE</a:t>
            </a:r>
            <a:r>
              <a:rPr lang="cs-CZ" dirty="0" smtClean="0">
                <a:solidFill>
                  <a:srgbClr val="92D050"/>
                </a:solidFill>
              </a:rPr>
              <a:t>BUR</a:t>
            </a:r>
            <a:r>
              <a:rPr lang="cs-CZ" dirty="0" smtClean="0">
                <a:solidFill>
                  <a:srgbClr val="FFC000"/>
                </a:solidFill>
              </a:rPr>
              <a:t>MYSLO</a:t>
            </a:r>
            <a:r>
              <a:rPr lang="cs-CZ" dirty="0" smtClean="0">
                <a:solidFill>
                  <a:srgbClr val="92D050"/>
                </a:solidFill>
              </a:rPr>
              <a:t>SKÝ</a:t>
            </a:r>
            <a:r>
              <a:rPr lang="cs-CZ" dirty="0" smtClean="0">
                <a:solidFill>
                  <a:srgbClr val="FFC000"/>
                </a:solidFill>
              </a:rPr>
              <a:t>VNA</a:t>
            </a:r>
          </a:p>
          <a:p>
            <a:pPr algn="just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spc="0" dirty="0" smtClean="0">
                <a:ln/>
                <a:solidFill>
                  <a:schemeClr val="accent3"/>
                </a:solidFill>
                <a:effectLst/>
              </a:rPr>
              <a:t>Rodiče Karla IV.</a:t>
            </a:r>
            <a:endParaRPr lang="cs-CZ" b="1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13314" name="Picture 2" descr="Soubor:Honzik v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3571876"/>
            <a:ext cx="2000264" cy="3007064"/>
          </a:xfrm>
          <a:prstGeom prst="rect">
            <a:avLst/>
          </a:prstGeom>
          <a:noFill/>
        </p:spPr>
      </p:pic>
      <p:pic>
        <p:nvPicPr>
          <p:cNvPr id="13316" name="Picture 4" descr="Soubor:Eliska Vi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86182" y="3571876"/>
            <a:ext cx="4515643" cy="3000396"/>
          </a:xfrm>
          <a:prstGeom prst="rect">
            <a:avLst/>
          </a:prstGeom>
          <a:noFill/>
        </p:spPr>
      </p:pic>
      <p:pic>
        <p:nvPicPr>
          <p:cNvPr id="13318" name="Picture 6" descr="C:\Users\user\AppData\Local\Microsoft\Windows\Temporary Internet Files\Content.IE5\82UJN02O\MC90039146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768" y="500042"/>
            <a:ext cx="1397912" cy="1285884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142976" y="3571876"/>
            <a:ext cx="2143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50"/>
                </a:solidFill>
              </a:rPr>
              <a:t>Jan Lucemburský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143372" y="3714752"/>
            <a:ext cx="28575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Eliška Přemyslovna</a:t>
            </a:r>
            <a:endParaRPr lang="cs-CZ" sz="2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33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80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000"/>
                            </p:stCondLst>
                            <p:childTnLst>
                              <p:par>
                                <p:cTn id="51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800" decel="1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4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2" dur="1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26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5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19" dur="500"/>
                                        <p:tgtEl>
                                          <p:spTgt spid="133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2" dur="1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5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8" dur="1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1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1" grpId="0"/>
      <p:bldP spid="11" grpId="1"/>
      <p:bldP spid="12" grpId="0"/>
      <p:bldP spid="1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Elipsa 13"/>
          <p:cNvSpPr/>
          <p:nvPr/>
        </p:nvSpPr>
        <p:spPr>
          <a:xfrm>
            <a:off x="5929322" y="2357430"/>
            <a:ext cx="485772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072066" y="2357430"/>
            <a:ext cx="485772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4214810" y="2357430"/>
            <a:ext cx="485772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3357554" y="2357430"/>
            <a:ext cx="485772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2500298" y="2357430"/>
            <a:ext cx="485772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1643042" y="2357430"/>
            <a:ext cx="485772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714348" y="2357430"/>
            <a:ext cx="485772" cy="4857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spc="0" dirty="0" smtClean="0">
                <a:ln/>
                <a:solidFill>
                  <a:schemeClr val="accent3"/>
                </a:solidFill>
                <a:effectLst/>
              </a:rPr>
              <a:t>Manželky Karla IV.</a:t>
            </a:r>
            <a:endParaRPr lang="cs-CZ" b="1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28675" name="Picture 3" descr="C:\Users\user\AppData\Local\Microsoft\Windows\Temporary Internet Files\Content.IE5\RLIWGU5J\MC9003914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3357562"/>
            <a:ext cx="822318" cy="756418"/>
          </a:xfrm>
          <a:prstGeom prst="rect">
            <a:avLst/>
          </a:prstGeom>
          <a:noFill/>
        </p:spPr>
      </p:pic>
      <p:pic>
        <p:nvPicPr>
          <p:cNvPr id="28681" name="Picture 9" descr="Soubor:Anna von der Pfalz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43504" y="3714752"/>
            <a:ext cx="1095375" cy="1809751"/>
          </a:xfrm>
          <a:prstGeom prst="rect">
            <a:avLst/>
          </a:prstGeom>
          <a:noFill/>
        </p:spPr>
      </p:pic>
      <p:pic>
        <p:nvPicPr>
          <p:cNvPr id="28683" name="Picture 11" descr="Soubor:Anna von Schweidnitz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388" y="3714752"/>
            <a:ext cx="1057275" cy="1809751"/>
          </a:xfrm>
          <a:prstGeom prst="rect">
            <a:avLst/>
          </a:prstGeom>
          <a:noFill/>
        </p:spPr>
      </p:pic>
      <p:pic>
        <p:nvPicPr>
          <p:cNvPr id="28685" name="Picture 13" descr="Soubor:Eliška Pomořanská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715272" y="3714752"/>
            <a:ext cx="1066800" cy="1809751"/>
          </a:xfrm>
          <a:prstGeom prst="rect">
            <a:avLst/>
          </a:prstGeom>
          <a:noFill/>
        </p:spPr>
      </p:pic>
      <p:pic>
        <p:nvPicPr>
          <p:cNvPr id="28687" name="Picture 15" descr="File:Blanka z Valois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857620" y="3714752"/>
            <a:ext cx="1076325" cy="1809751"/>
          </a:xfrm>
          <a:prstGeom prst="rect">
            <a:avLst/>
          </a:prstGeom>
          <a:noFill/>
        </p:spPr>
      </p:pic>
      <p:pic>
        <p:nvPicPr>
          <p:cNvPr id="28689" name="Picture 17" descr="File:Karl IV Blanca Valois.jpg">
            <a:hlinkClick r:id="rId11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72264" y="357166"/>
            <a:ext cx="2214578" cy="2847315"/>
          </a:xfrm>
          <a:prstGeom prst="rect">
            <a:avLst/>
          </a:prstGeom>
          <a:noFill/>
        </p:spPr>
      </p:pic>
      <p:cxnSp>
        <p:nvCxnSpPr>
          <p:cNvPr id="23" name="Přímá spojovací šipka 22"/>
          <p:cNvCxnSpPr>
            <a:stCxn id="16" idx="6"/>
            <a:endCxn id="17" idx="2"/>
          </p:cNvCxnSpPr>
          <p:nvPr/>
        </p:nvCxnSpPr>
        <p:spPr>
          <a:xfrm>
            <a:off x="1200120" y="2600316"/>
            <a:ext cx="442922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2143108" y="2571744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3000364" y="2571744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3857620" y="2571744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4714876" y="2571744"/>
            <a:ext cx="357190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šipka 37"/>
          <p:cNvCxnSpPr>
            <a:stCxn id="19" idx="6"/>
            <a:endCxn id="14" idx="2"/>
          </p:cNvCxnSpPr>
          <p:nvPr/>
        </p:nvCxnSpPr>
        <p:spPr>
          <a:xfrm>
            <a:off x="5557838" y="2600316"/>
            <a:ext cx="371484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83395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Kolik manželek měl Karel IV.?</a:t>
            </a:r>
          </a:p>
          <a:p>
            <a:pPr>
              <a:buNone/>
            </a:pPr>
            <a:r>
              <a:rPr lang="cs-CZ" dirty="0" smtClean="0"/>
              <a:t>Vypočítej matematického hada</a:t>
            </a:r>
            <a:r>
              <a:rPr lang="cs-CZ" sz="2800" dirty="0" smtClean="0"/>
              <a:t>:</a:t>
            </a:r>
            <a:r>
              <a:rPr lang="cs-CZ" sz="3600" dirty="0" smtClean="0"/>
              <a:t> </a:t>
            </a:r>
          </a:p>
          <a:p>
            <a:pPr>
              <a:buNone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  78     14     4      </a:t>
            </a:r>
            <a:r>
              <a:rPr lang="cs-CZ" sz="3600" dirty="0" err="1" smtClean="0">
                <a:solidFill>
                  <a:schemeClr val="tx2">
                    <a:lumMod val="75000"/>
                  </a:schemeClr>
                </a:solidFill>
              </a:rPr>
              <a:t>4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      10     6      8</a:t>
            </a:r>
          </a:p>
          <a:p>
            <a:pPr>
              <a:buNone/>
            </a:pP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dirty="0" smtClean="0">
                <a:solidFill>
                  <a:srgbClr val="C00000"/>
                </a:solidFill>
              </a:rPr>
              <a:t>Řešení:</a:t>
            </a:r>
            <a:r>
              <a:rPr lang="cs-CZ" sz="3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dirty="0" smtClean="0">
                <a:solidFill>
                  <a:srgbClr val="C00000"/>
                </a:solidFill>
              </a:rPr>
              <a:t>4</a:t>
            </a:r>
          </a:p>
          <a:p>
            <a:pPr>
              <a:buNone/>
            </a:pPr>
            <a:endParaRPr lang="cs-CZ" sz="3600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sz="3200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</a:rPr>
              <a:t>Blanka z </a:t>
            </a:r>
            <a:r>
              <a:rPr lang="cs-CZ" sz="3200" dirty="0" err="1" smtClean="0">
                <a:solidFill>
                  <a:srgbClr val="FFC000"/>
                </a:solidFill>
              </a:rPr>
              <a:t>Valois</a:t>
            </a:r>
            <a:endParaRPr lang="cs-CZ" sz="32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</a:rPr>
              <a:t>Anna Falcká</a:t>
            </a: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</a:rPr>
              <a:t>Anna </a:t>
            </a:r>
            <a:r>
              <a:rPr lang="cs-CZ" sz="3200" dirty="0" err="1" smtClean="0">
                <a:solidFill>
                  <a:srgbClr val="FFC000"/>
                </a:solidFill>
              </a:rPr>
              <a:t>Svídnická</a:t>
            </a:r>
            <a:endParaRPr lang="cs-CZ" sz="3200" dirty="0" smtClean="0">
              <a:solidFill>
                <a:srgbClr val="FFC000"/>
              </a:solidFill>
            </a:endParaRPr>
          </a:p>
          <a:p>
            <a:pPr>
              <a:buNone/>
            </a:pPr>
            <a:r>
              <a:rPr lang="cs-CZ" sz="3200" dirty="0" smtClean="0">
                <a:solidFill>
                  <a:srgbClr val="FFC000"/>
                </a:solidFill>
              </a:rPr>
              <a:t>Alžběta Pomořanská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1214414" y="2285992"/>
            <a:ext cx="268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-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143108" y="2214554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: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000364" y="221455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+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857620" y="2214554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: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714876" y="2214554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.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572132" y="2285992"/>
            <a:ext cx="2680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-</a:t>
            </a:r>
            <a:endParaRPr lang="cs-CZ" b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868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86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2" dur="1000"/>
                                        <p:tgtEl>
                                          <p:spTgt spid="286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0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6" presetID="3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9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800" decel="100000"/>
                                        <p:tgtEl>
                                          <p:spTgt spid="286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800" decel="100000" fill="hold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3000"/>
                            </p:stCondLst>
                            <p:childTnLst>
                              <p:par>
                                <p:cTn id="66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800" decel="100000"/>
                                        <p:tgtEl>
                                          <p:spTgt spid="286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800" decel="1000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00" decel="100000" fill="hold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4000"/>
                            </p:stCondLst>
                            <p:childTnLst>
                              <p:par>
                                <p:cTn id="7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5000"/>
                            </p:stCondLst>
                            <p:childTnLst>
                              <p:par>
                                <p:cTn id="82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800" decel="100000"/>
                                        <p:tgtEl>
                                          <p:spTgt spid="286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800" decel="10000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800" decel="10000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00" decel="100000" fill="hold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6000"/>
                            </p:stCondLst>
                            <p:childTnLst>
                              <p:par>
                                <p:cTn id="91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7000"/>
                            </p:stCondLst>
                            <p:childTnLst>
                              <p:par>
                                <p:cTn id="98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800" decel="100000"/>
                                        <p:tgtEl>
                                          <p:spTgt spid="286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800" decel="100000" fill="hold"/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800" decel="100000" fill="hold"/>
                                        <p:tgtEl>
                                          <p:spTgt spid="286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800" decel="100000" fill="hold"/>
                                        <p:tgtEl>
                                          <p:spTgt spid="28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09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1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2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4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5" dur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7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18" dur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1" dur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4" dur="1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27" dur="1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0" dur="1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3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6" dur="1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8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39" dur="1"/>
                                        <p:tgtEl>
                                          <p:spTgt spid="2868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42" dur="1"/>
                                        <p:tgtEl>
                                          <p:spTgt spid="2868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45" dur="1"/>
                                        <p:tgtEl>
                                          <p:spTgt spid="2868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48" dur="1"/>
                                        <p:tgtEl>
                                          <p:spTgt spid="2868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51" dur="1"/>
                                        <p:tgtEl>
                                          <p:spTgt spid="2868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Vypočítej příklady, výsledky přiřaď k písmenům a vylušti jméno:</a:t>
            </a:r>
          </a:p>
          <a:p>
            <a:pPr>
              <a:buNone/>
            </a:pPr>
            <a:r>
              <a:rPr lang="cs-CZ" dirty="0" smtClean="0"/>
              <a:t>   74-68=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   13+25=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   61-19=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   12+37=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   53-45=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   15+28=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   92-86=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800" spc="0" dirty="0" smtClean="0">
                <a:ln/>
                <a:solidFill>
                  <a:schemeClr val="accent3"/>
                </a:solidFill>
                <a:effectLst/>
                <a:latin typeface="+mn-lt"/>
              </a:rPr>
              <a:t>Která z těchto manželek prý dokázala lámat meče a ohýbat železné podkovy?</a:t>
            </a:r>
            <a:endParaRPr lang="cs-CZ" sz="2800" spc="0" dirty="0">
              <a:ln/>
              <a:solidFill>
                <a:schemeClr val="accent3"/>
              </a:solidFill>
              <a:effectLst/>
              <a:latin typeface="+mn-lt"/>
            </a:endParaRPr>
          </a:p>
        </p:txBody>
      </p:sp>
      <p:pic>
        <p:nvPicPr>
          <p:cNvPr id="29698" name="Picture 2" descr="File:Elizabeth of Pomerani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4500570"/>
            <a:ext cx="1714500" cy="1971676"/>
          </a:xfrm>
          <a:prstGeom prst="rect">
            <a:avLst/>
          </a:prstGeom>
          <a:noFill/>
        </p:spPr>
      </p:pic>
      <p:pic>
        <p:nvPicPr>
          <p:cNvPr id="5" name="Picture 13" descr="Soubor:Eliška Pomořanská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43702" y="4500570"/>
            <a:ext cx="1151022" cy="195262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500562" y="3786190"/>
            <a:ext cx="33575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Alžběta Pomořanská – čtvrtá manželka Karla IV.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14612" y="2428868"/>
            <a:ext cx="4090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2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14612" y="2928934"/>
            <a:ext cx="37061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L</a:t>
            </a:r>
            <a:endParaRPr lang="cs-CZ" sz="2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14612" y="3429000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Ž</a:t>
            </a:r>
            <a:endParaRPr lang="cs-CZ" sz="2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714612" y="3857628"/>
            <a:ext cx="38343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B</a:t>
            </a:r>
            <a:endParaRPr lang="cs-CZ" sz="2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14612" y="4357694"/>
            <a:ext cx="37863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Ě</a:t>
            </a:r>
            <a:endParaRPr lang="cs-CZ" sz="2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14612" y="4786322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T</a:t>
            </a:r>
            <a:endParaRPr lang="cs-CZ" sz="2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714612" y="5214950"/>
            <a:ext cx="409086" cy="49244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600" dirty="0" smtClean="0">
                <a:solidFill>
                  <a:schemeClr val="tx2">
                    <a:lumMod val="75000"/>
                  </a:schemeClr>
                </a:solidFill>
              </a:rPr>
              <a:t>A</a:t>
            </a:r>
            <a:endParaRPr lang="cs-CZ" sz="26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143108" y="5214950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C00000"/>
                </a:solidFill>
              </a:rPr>
              <a:t>6</a:t>
            </a:r>
            <a:endParaRPr lang="cs-CZ" sz="2600" dirty="0">
              <a:solidFill>
                <a:srgbClr val="C0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43108" y="2428868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C00000"/>
                </a:solidFill>
              </a:rPr>
              <a:t>6</a:t>
            </a:r>
            <a:endParaRPr lang="cs-CZ" sz="2600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00232" y="2928934"/>
            <a:ext cx="51648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C00000"/>
                </a:solidFill>
              </a:rPr>
              <a:t>38</a:t>
            </a:r>
            <a:endParaRPr lang="cs-CZ" sz="2600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000232" y="3357562"/>
            <a:ext cx="5229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C00000"/>
                </a:solidFill>
              </a:rPr>
              <a:t>42</a:t>
            </a:r>
            <a:endParaRPr lang="cs-CZ" sz="2600" dirty="0">
              <a:solidFill>
                <a:srgbClr val="C0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000232" y="3786190"/>
            <a:ext cx="53642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C00000"/>
                </a:solidFill>
              </a:rPr>
              <a:t>49</a:t>
            </a:r>
            <a:endParaRPr lang="cs-CZ" sz="2600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143108" y="4286256"/>
            <a:ext cx="3642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C00000"/>
                </a:solidFill>
              </a:rPr>
              <a:t>8</a:t>
            </a:r>
            <a:endParaRPr lang="cs-CZ" sz="2600" dirty="0">
              <a:solidFill>
                <a:srgbClr val="C0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000232" y="4714884"/>
            <a:ext cx="51001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C00000"/>
                </a:solidFill>
              </a:rPr>
              <a:t>43</a:t>
            </a:r>
            <a:endParaRPr lang="cs-CZ" sz="2600" dirty="0">
              <a:solidFill>
                <a:srgbClr val="C00000"/>
              </a:solidFill>
            </a:endParaRPr>
          </a:p>
        </p:txBody>
      </p:sp>
      <p:graphicFrame>
        <p:nvGraphicFramePr>
          <p:cNvPr id="21" name="Tabulka 20"/>
          <p:cNvGraphicFramePr>
            <a:graphicFrameLocks noGrp="1"/>
          </p:cNvGraphicFramePr>
          <p:nvPr/>
        </p:nvGraphicFramePr>
        <p:xfrm>
          <a:off x="3500430" y="2857496"/>
          <a:ext cx="4762500" cy="590550"/>
        </p:xfrm>
        <a:graphic>
          <a:graphicData uri="http://schemas.openxmlformats.org/drawingml/2006/table">
            <a:tbl>
              <a:tblPr/>
              <a:tblGrid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  <a:gridCol w="317500"/>
              </a:tblGrid>
              <a:tr h="2952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B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C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Č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E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Ě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K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L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M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T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Z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Ž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5275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6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51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7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18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38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39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40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43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52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42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000"/>
                            </p:stCondLst>
                            <p:childTnLst>
                              <p:par>
                                <p:cTn id="66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000"/>
                            </p:stCondLst>
                            <p:childTnLst>
                              <p:par>
                                <p:cTn id="73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3000"/>
                            </p:stCondLst>
                            <p:childTnLst>
                              <p:par>
                                <p:cTn id="80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4000"/>
                            </p:stCondLst>
                            <p:childTnLst>
                              <p:par>
                                <p:cTn id="87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0"/>
                            </p:stCondLst>
                            <p:childTnLst>
                              <p:par>
                                <p:cTn id="94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6000"/>
                            </p:stCondLst>
                            <p:childTnLst>
                              <p:par>
                                <p:cTn id="101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7000"/>
                            </p:stCondLst>
                            <p:childTnLst>
                              <p:par>
                                <p:cTn id="108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0" dur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4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1000"/>
                            </p:stCondLst>
                            <p:childTnLst>
                              <p:par>
                                <p:cTn id="120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2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2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2000"/>
                            </p:stCondLst>
                            <p:childTnLst>
                              <p:par>
                                <p:cTn id="127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2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3000"/>
                            </p:stCondLst>
                            <p:childTnLst>
                              <p:par>
                                <p:cTn id="134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4000"/>
                            </p:stCondLst>
                            <p:childTnLst>
                              <p:par>
                                <p:cTn id="141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5000"/>
                            </p:stCondLst>
                            <p:childTnLst>
                              <p:par>
                                <p:cTn id="148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1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5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5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5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6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1" fill="hold">
                            <p:stCondLst>
                              <p:cond delay="7000"/>
                            </p:stCondLst>
                            <p:childTnLst>
                              <p:par>
                                <p:cTn id="162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4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0" fill="hold">
                            <p:stCondLst>
                              <p:cond delay="8000"/>
                            </p:stCondLst>
                            <p:childTnLst>
                              <p:par>
                                <p:cTn id="171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3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2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2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86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8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89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92" dur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95" dur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198" dur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0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01" dur="1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04" dur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6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07" dur="1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10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2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13" dur="1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16" dur="1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19" dur="1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24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22" dur="1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25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28" dur="1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31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34" dur="1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37" dur="1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40" dur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2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43" dur="1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5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46" dur="1"/>
                                        <p:tgtEl>
                                          <p:spTgt spid="1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8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49" dur="1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1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52" dur="1"/>
                                        <p:tgtEl>
                                          <p:spTgt spid="2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4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55" dur="1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58" dur="1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61" dur="1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264" dur="1"/>
                                        <p:tgtEl>
                                          <p:spTgt spid="2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3" grpId="1"/>
      <p:bldP spid="6" grpId="0"/>
      <p:bldP spid="6" grpId="1"/>
      <p:bldP spid="8" grpId="1"/>
      <p:bldP spid="8" grpId="2"/>
      <p:bldP spid="9" grpId="0"/>
      <p:bldP spid="9" grpId="1"/>
      <p:bldP spid="10" grpId="0"/>
      <p:bldP spid="10" grpId="1"/>
      <p:bldP spid="11" grpId="0"/>
      <p:bldP spid="11" grpId="1"/>
      <p:bldP spid="12" grpId="0"/>
      <p:bldP spid="12" grpId="1"/>
      <p:bldP spid="13" grpId="0"/>
      <p:bldP spid="13" grpId="1"/>
      <p:bldP spid="14" grpId="0"/>
      <p:bldP spid="14" grpId="1"/>
      <p:bldP spid="16" grpId="0"/>
      <p:bldP spid="16" grpId="1"/>
      <p:bldP spid="17" grpId="0"/>
      <p:bldP spid="17" grpId="1"/>
      <p:bldP spid="18" grpId="0"/>
      <p:bldP spid="18" grpId="1"/>
      <p:bldP spid="20" grpId="0"/>
      <p:bldP spid="20" grpId="1"/>
      <p:bldP spid="22" grpId="0"/>
      <p:bldP spid="22" grpId="1"/>
      <p:bldP spid="24" grpId="0"/>
      <p:bldP spid="24" grpId="1"/>
      <p:bldP spid="25" grpId="0"/>
      <p:bldP spid="2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5829312" cy="490539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Co vše založil či začal stavět Karel IV. v roce 1348?</a:t>
            </a:r>
          </a:p>
          <a:p>
            <a:pPr>
              <a:buNone/>
            </a:pPr>
            <a:r>
              <a:rPr lang="cs-CZ" dirty="0" smtClean="0"/>
              <a:t>   Slož, co patří k sobě: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PRAŽSKÁ 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 smtClean="0"/>
              <a:t>HRAD 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r>
              <a:rPr lang="cs-CZ" dirty="0" smtClean="0"/>
              <a:t>NOVÉ 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pPr>
              <a:buNone/>
            </a:pPr>
            <a:r>
              <a:rPr lang="cs-CZ" dirty="0" smtClean="0">
                <a:solidFill>
                  <a:srgbClr val="FFC000"/>
                </a:solidFill>
              </a:rPr>
              <a:t>   </a:t>
            </a:r>
            <a:r>
              <a:rPr lang="cs-CZ" sz="1600" dirty="0" smtClean="0">
                <a:solidFill>
                  <a:srgbClr val="C00000"/>
                </a:solidFill>
              </a:rPr>
              <a:t>Řešení: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PRAŽSKÁ UNIVERZITA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HRAD KARLŠTEJN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NOVÉ MĚSTO PRAŽSKÉ</a:t>
            </a:r>
          </a:p>
          <a:p>
            <a:pPr>
              <a:buNone/>
            </a:pPr>
            <a:endParaRPr lang="cs-CZ" dirty="0" smtClean="0">
              <a:solidFill>
                <a:srgbClr val="FFC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pc="0" dirty="0" smtClean="0">
                <a:ln/>
                <a:solidFill>
                  <a:schemeClr val="accent3"/>
                </a:solidFill>
                <a:effectLst/>
              </a:rPr>
              <a:t>Báječné skutky Karla IV.: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86182" y="2786058"/>
            <a:ext cx="100013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C000"/>
                </a:solidFill>
              </a:rPr>
              <a:t>UNI</a:t>
            </a:r>
            <a:endParaRPr lang="cs-CZ" sz="2600" dirty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6314" y="2500306"/>
            <a:ext cx="157163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C000"/>
                </a:solidFill>
              </a:rPr>
              <a:t>VERZI</a:t>
            </a:r>
            <a:endParaRPr lang="cs-CZ" sz="26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6248" y="3357562"/>
            <a:ext cx="71438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C000"/>
                </a:solidFill>
              </a:rPr>
              <a:t>TA</a:t>
            </a:r>
            <a:endParaRPr lang="cs-CZ" sz="2600" dirty="0">
              <a:solidFill>
                <a:srgbClr val="FFC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000364" y="3214686"/>
            <a:ext cx="135732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C000"/>
                </a:solidFill>
              </a:rPr>
              <a:t>KARL</a:t>
            </a:r>
            <a:endParaRPr lang="cs-CZ" sz="2600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857884" y="2714620"/>
            <a:ext cx="135732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C000"/>
                </a:solidFill>
              </a:rPr>
              <a:t>ŠTEJN</a:t>
            </a:r>
            <a:endParaRPr lang="cs-CZ" sz="2600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29190" y="3143248"/>
            <a:ext cx="107157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C000"/>
                </a:solidFill>
              </a:rPr>
              <a:t>MĚS</a:t>
            </a:r>
            <a:endParaRPr lang="cs-CZ" sz="2600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857884" y="3357562"/>
            <a:ext cx="114300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C000"/>
                </a:solidFill>
              </a:rPr>
              <a:t>TO</a:t>
            </a:r>
            <a:endParaRPr lang="cs-CZ" sz="2600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28992" y="3857628"/>
            <a:ext cx="135732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C000"/>
                </a:solidFill>
              </a:rPr>
              <a:t>PRAŽ</a:t>
            </a:r>
            <a:endParaRPr lang="cs-CZ" sz="2600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29190" y="3786190"/>
            <a:ext cx="135732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C000"/>
                </a:solidFill>
              </a:rPr>
              <a:t>SKÉ</a:t>
            </a:r>
            <a:endParaRPr lang="cs-CZ" sz="2600" dirty="0">
              <a:solidFill>
                <a:srgbClr val="FFC000"/>
              </a:solidFill>
            </a:endParaRPr>
          </a:p>
        </p:txBody>
      </p:sp>
      <p:pic>
        <p:nvPicPr>
          <p:cNvPr id="16" name="Picture 2" descr="Soubor:Burgkarlstein02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4071942"/>
            <a:ext cx="2566997" cy="2484057"/>
          </a:xfrm>
          <a:prstGeom prst="rect">
            <a:avLst/>
          </a:prstGeom>
          <a:noFill/>
        </p:spPr>
      </p:pic>
      <p:pic>
        <p:nvPicPr>
          <p:cNvPr id="17" name="Picture 4" descr="Soubor:Charles-University-symbol-2.pn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786578" y="785794"/>
            <a:ext cx="2143140" cy="2143140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>
            <a:off x="6858016" y="3000372"/>
            <a:ext cx="2000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Pečeť Univerzity Karlovy</a:t>
            </a:r>
            <a:endParaRPr lang="cs-CZ" sz="1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286644" y="4214818"/>
            <a:ext cx="1214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Karlštejn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800" decel="100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800" decel="100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3" dur="1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4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800" decel="100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800" decel="100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800" decel="100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800" decel="100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800" decel="100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800" decel="100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800" decel="100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800" decel="100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800" decel="100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800" decel="100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800" decel="100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800" decel="100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800" decel="100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800" decel="100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800" decel="100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800" decel="100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1000"/>
                            </p:stCondLst>
                            <p:childTnLst>
                              <p:par>
                                <p:cTn id="123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31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32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33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3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3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3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3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44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4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9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1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5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7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5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3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7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5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3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7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3" grpId="1"/>
      <p:bldP spid="5" grpId="0"/>
      <p:bldP spid="5" grpId="1"/>
      <p:bldP spid="6" grpId="0"/>
      <p:bldP spid="6" grpId="1"/>
      <p:bldP spid="8" grpId="0"/>
      <p:bldP spid="8" grpId="1"/>
      <p:bldP spid="9" grpId="0" build="allAtOnce"/>
      <p:bldP spid="10" grpId="0"/>
      <p:bldP spid="10" grpId="1"/>
      <p:bldP spid="12" grpId="0"/>
      <p:bldP spid="12" grpId="1"/>
      <p:bldP spid="13" grpId="0"/>
      <p:bldP spid="13" grpId="1"/>
      <p:bldP spid="14" grpId="0"/>
      <p:bldP spid="14" grpId="1"/>
      <p:bldP spid="15" grpId="0"/>
      <p:bldP spid="15" grpId="1"/>
      <p:bldP spid="18" grpId="0"/>
      <p:bldP spid="18" grpId="1"/>
      <p:bldP spid="19" grpId="0"/>
      <p:bldP spid="19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500042"/>
            <a:ext cx="8229600" cy="523876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Která významná stavba se začala stavět v magický den</a:t>
            </a:r>
          </a:p>
          <a:p>
            <a:pPr algn="ctr">
              <a:buNone/>
            </a:pPr>
            <a:r>
              <a:rPr lang="cs-CZ" dirty="0" smtClean="0"/>
              <a:t>roku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1357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9</a:t>
            </a:r>
            <a:r>
              <a:rPr lang="cs-CZ" dirty="0" smtClean="0"/>
              <a:t>. 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července</a:t>
            </a:r>
            <a:r>
              <a:rPr lang="cs-CZ" dirty="0" smtClean="0"/>
              <a:t> v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5</a:t>
            </a:r>
            <a:r>
              <a:rPr lang="cs-CZ" dirty="0" smtClean="0"/>
              <a:t> hodin a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31</a:t>
            </a:r>
            <a:r>
              <a:rPr lang="cs-CZ" dirty="0" smtClean="0"/>
              <a:t> minut?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Vylušti:</a:t>
            </a:r>
          </a:p>
          <a:p>
            <a:pPr algn="ctr">
              <a:buNone/>
            </a:pPr>
            <a:r>
              <a:rPr lang="cs-CZ" sz="4800" dirty="0" smtClean="0"/>
              <a:t> 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43240" y="1714488"/>
            <a:ext cx="3143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4">
                    <a:lumMod val="75000"/>
                  </a:schemeClr>
                </a:solidFill>
              </a:rPr>
              <a:t>1357</a:t>
            </a: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</a:rPr>
              <a:t>9</a:t>
            </a:r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</a:rPr>
              <a:t>7</a:t>
            </a:r>
            <a:r>
              <a:rPr lang="cs-CZ" sz="4800" dirty="0" smtClean="0">
                <a:solidFill>
                  <a:schemeClr val="tx2">
                    <a:lumMod val="50000"/>
                  </a:schemeClr>
                </a:solidFill>
              </a:rPr>
              <a:t>5</a:t>
            </a:r>
            <a:r>
              <a:rPr lang="cs-CZ" sz="4800" dirty="0" smtClean="0">
                <a:solidFill>
                  <a:schemeClr val="accent1">
                    <a:lumMod val="50000"/>
                  </a:schemeClr>
                </a:solidFill>
              </a:rPr>
              <a:t>31</a:t>
            </a:r>
            <a:endParaRPr lang="cs-CZ" sz="48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074" name="Picture 2" descr="File:Karlův most od Sovových mlýnů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1571612"/>
            <a:ext cx="2714644" cy="1808632"/>
          </a:xfrm>
          <a:prstGeom prst="rect">
            <a:avLst/>
          </a:prstGeom>
          <a:noFill/>
        </p:spPr>
      </p:pic>
      <p:pic>
        <p:nvPicPr>
          <p:cNvPr id="3076" name="Picture 4" descr="Soubor:Josef Mathauser - Karel IV. pokládá zákadní kámen k novému mostu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4357694"/>
            <a:ext cx="3429024" cy="221498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429124" y="5429264"/>
            <a:ext cx="42148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Josef </a:t>
            </a:r>
            <a:r>
              <a:rPr lang="cs-CZ" dirty="0" err="1" smtClean="0"/>
              <a:t>Mathauser</a:t>
            </a:r>
            <a:r>
              <a:rPr lang="cs-CZ" dirty="0" smtClean="0"/>
              <a:t>: Karel IV. pokládá základní kámen k stavbě nového mostu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571472" y="1785926"/>
          <a:ext cx="2143140" cy="1357322"/>
        </p:xfrm>
        <a:graphic>
          <a:graphicData uri="http://schemas.openxmlformats.org/drawingml/2006/table">
            <a:tbl>
              <a:tblPr/>
              <a:tblGrid>
                <a:gridCol w="714380"/>
                <a:gridCol w="714380"/>
                <a:gridCol w="714380"/>
              </a:tblGrid>
              <a:tr h="4315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ABC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DEF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GHI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1556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JKL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MNO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PQR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4210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STU</a:t>
                      </a:r>
                    </a:p>
                  </a:txBody>
                  <a:tcPr marL="9525" marR="9525" marT="9525" marB="0" anchor="ctr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>
                          <a:solidFill>
                            <a:srgbClr val="000000"/>
                          </a:solidFill>
                          <a:latin typeface="Calibri"/>
                        </a:rPr>
                        <a:t>VWX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8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YZŽ</a:t>
                      </a:r>
                    </a:p>
                  </a:txBody>
                  <a:tcPr marL="9525" marR="9525" marT="9525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graphicFrame>
        <p:nvGraphicFramePr>
          <p:cNvPr id="24" name="Tabulka 23"/>
          <p:cNvGraphicFramePr>
            <a:graphicFrameLocks noGrp="1"/>
          </p:cNvGraphicFramePr>
          <p:nvPr/>
        </p:nvGraphicFramePr>
        <p:xfrm>
          <a:off x="357158" y="3857628"/>
          <a:ext cx="609600" cy="209550"/>
        </p:xfrm>
        <a:graphic>
          <a:graphicData uri="http://schemas.openxmlformats.org/drawingml/2006/table">
            <a:tbl>
              <a:tblPr/>
              <a:tblGrid>
                <a:gridCol w="609600"/>
              </a:tblGrid>
              <a:tr h="20955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5" name="Vývojový diagram: spojka 24"/>
          <p:cNvSpPr/>
          <p:nvPr/>
        </p:nvSpPr>
        <p:spPr>
          <a:xfrm>
            <a:off x="642910" y="3929066"/>
            <a:ext cx="76200" cy="7620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graphicFrame>
        <p:nvGraphicFramePr>
          <p:cNvPr id="26" name="Tabulka 25"/>
          <p:cNvGraphicFramePr>
            <a:graphicFrameLocks noGrp="1"/>
          </p:cNvGraphicFramePr>
          <p:nvPr/>
        </p:nvGraphicFramePr>
        <p:xfrm>
          <a:off x="1071538" y="3857628"/>
          <a:ext cx="609600" cy="200025"/>
        </p:xfrm>
        <a:graphic>
          <a:graphicData uri="http://schemas.openxmlformats.org/drawingml/2006/table">
            <a:tbl>
              <a:tblPr/>
              <a:tblGrid>
                <a:gridCol w="609600"/>
              </a:tblGrid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7" name="Vývojový diagram: spojka 26"/>
          <p:cNvSpPr/>
          <p:nvPr/>
        </p:nvSpPr>
        <p:spPr>
          <a:xfrm>
            <a:off x="1142976" y="3929066"/>
            <a:ext cx="76200" cy="7620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graphicFrame>
        <p:nvGraphicFramePr>
          <p:cNvPr id="28" name="Tabulka 27"/>
          <p:cNvGraphicFramePr>
            <a:graphicFrameLocks noGrp="1"/>
          </p:cNvGraphicFramePr>
          <p:nvPr/>
        </p:nvGraphicFramePr>
        <p:xfrm>
          <a:off x="1785918" y="3857628"/>
          <a:ext cx="609600" cy="209550"/>
        </p:xfrm>
        <a:graphic>
          <a:graphicData uri="http://schemas.openxmlformats.org/drawingml/2006/table">
            <a:tbl>
              <a:tblPr/>
              <a:tblGrid>
                <a:gridCol w="609600"/>
              </a:tblGrid>
              <a:tr h="20955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9" name="Vývojový diagram: spojka 28"/>
          <p:cNvSpPr/>
          <p:nvPr/>
        </p:nvSpPr>
        <p:spPr>
          <a:xfrm>
            <a:off x="2285984" y="3929066"/>
            <a:ext cx="76200" cy="7620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graphicFrame>
        <p:nvGraphicFramePr>
          <p:cNvPr id="30" name="Tabulka 29"/>
          <p:cNvGraphicFramePr>
            <a:graphicFrameLocks noGrp="1"/>
          </p:cNvGraphicFramePr>
          <p:nvPr/>
        </p:nvGraphicFramePr>
        <p:xfrm>
          <a:off x="2500298" y="3857628"/>
          <a:ext cx="609600" cy="209550"/>
        </p:xfrm>
        <a:graphic>
          <a:graphicData uri="http://schemas.openxmlformats.org/drawingml/2006/table">
            <a:tbl>
              <a:tblPr/>
              <a:tblGrid>
                <a:gridCol w="609600"/>
              </a:tblGrid>
              <a:tr h="20955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1" name="Vývojový diagram: spojka 30"/>
          <p:cNvSpPr/>
          <p:nvPr/>
        </p:nvSpPr>
        <p:spPr>
          <a:xfrm>
            <a:off x="2928926" y="3929066"/>
            <a:ext cx="71438" cy="71438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3214678" y="3857628"/>
          <a:ext cx="609600" cy="200025"/>
        </p:xfrm>
        <a:graphic>
          <a:graphicData uri="http://schemas.openxmlformats.org/drawingml/2006/table">
            <a:tbl>
              <a:tblPr/>
              <a:tblGrid>
                <a:gridCol w="609600"/>
              </a:tblGrid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3" name="Vývojový diagram: spojka 32"/>
          <p:cNvSpPr/>
          <p:nvPr/>
        </p:nvSpPr>
        <p:spPr>
          <a:xfrm>
            <a:off x="3643306" y="3929066"/>
            <a:ext cx="76200" cy="9525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sp>
        <p:nvSpPr>
          <p:cNvPr id="35" name="Vývojový diagram: spojka 34"/>
          <p:cNvSpPr/>
          <p:nvPr/>
        </p:nvSpPr>
        <p:spPr>
          <a:xfrm>
            <a:off x="3643306" y="3714752"/>
            <a:ext cx="71438" cy="71438"/>
          </a:xfrm>
          <a:prstGeom prst="flowChartConnector">
            <a:avLst/>
          </a:prstGeom>
          <a:noFill/>
          <a:ln w="127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6" name="Tabulka 35"/>
          <p:cNvGraphicFramePr>
            <a:graphicFrameLocks noGrp="1"/>
          </p:cNvGraphicFramePr>
          <p:nvPr/>
        </p:nvGraphicFramePr>
        <p:xfrm>
          <a:off x="4000496" y="3857628"/>
          <a:ext cx="609600" cy="200025"/>
        </p:xfrm>
        <a:graphic>
          <a:graphicData uri="http://schemas.openxmlformats.org/drawingml/2006/table">
            <a:tbl>
              <a:tblPr/>
              <a:tblGrid>
                <a:gridCol w="609600"/>
              </a:tblGrid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7" name="Vývojový diagram: spojka 36"/>
          <p:cNvSpPr/>
          <p:nvPr/>
        </p:nvSpPr>
        <p:spPr>
          <a:xfrm>
            <a:off x="4071934" y="3929066"/>
            <a:ext cx="76200" cy="7620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graphicFrame>
        <p:nvGraphicFramePr>
          <p:cNvPr id="38" name="Tabulka 37"/>
          <p:cNvGraphicFramePr>
            <a:graphicFrameLocks noGrp="1"/>
          </p:cNvGraphicFramePr>
          <p:nvPr/>
        </p:nvGraphicFramePr>
        <p:xfrm>
          <a:off x="4714876" y="3857628"/>
          <a:ext cx="609600" cy="209550"/>
        </p:xfrm>
        <a:graphic>
          <a:graphicData uri="http://schemas.openxmlformats.org/drawingml/2006/table">
            <a:tbl>
              <a:tblPr/>
              <a:tblGrid>
                <a:gridCol w="609600"/>
              </a:tblGrid>
              <a:tr h="20955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9" name="Vývojový diagram: spojka 38"/>
          <p:cNvSpPr/>
          <p:nvPr/>
        </p:nvSpPr>
        <p:spPr>
          <a:xfrm>
            <a:off x="4786314" y="3929066"/>
            <a:ext cx="76200" cy="9525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graphicFrame>
        <p:nvGraphicFramePr>
          <p:cNvPr id="40" name="Tabulka 39"/>
          <p:cNvGraphicFramePr>
            <a:graphicFrameLocks noGrp="1"/>
          </p:cNvGraphicFramePr>
          <p:nvPr/>
        </p:nvGraphicFramePr>
        <p:xfrm>
          <a:off x="5429256" y="3857628"/>
          <a:ext cx="609600" cy="209550"/>
        </p:xfrm>
        <a:graphic>
          <a:graphicData uri="http://schemas.openxmlformats.org/drawingml/2006/table">
            <a:tbl>
              <a:tblPr/>
              <a:tblGrid>
                <a:gridCol w="609600"/>
              </a:tblGrid>
              <a:tr h="209550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1" name="Vývojový diagram: spojka 40"/>
          <p:cNvSpPr/>
          <p:nvPr/>
        </p:nvSpPr>
        <p:spPr>
          <a:xfrm>
            <a:off x="5857884" y="3929066"/>
            <a:ext cx="76200" cy="85725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graphicFrame>
        <p:nvGraphicFramePr>
          <p:cNvPr id="42" name="Tabulka 41"/>
          <p:cNvGraphicFramePr>
            <a:graphicFrameLocks noGrp="1"/>
          </p:cNvGraphicFramePr>
          <p:nvPr/>
        </p:nvGraphicFramePr>
        <p:xfrm>
          <a:off x="6143636" y="3857628"/>
          <a:ext cx="609600" cy="200025"/>
        </p:xfrm>
        <a:graphic>
          <a:graphicData uri="http://schemas.openxmlformats.org/drawingml/2006/table">
            <a:tbl>
              <a:tblPr/>
              <a:tblGrid>
                <a:gridCol w="609600"/>
              </a:tblGrid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3" name="Vývojový diagram: spojka 42"/>
          <p:cNvSpPr/>
          <p:nvPr/>
        </p:nvSpPr>
        <p:spPr>
          <a:xfrm>
            <a:off x="6215074" y="3929066"/>
            <a:ext cx="76200" cy="85725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graphicFrame>
        <p:nvGraphicFramePr>
          <p:cNvPr id="44" name="Tabulka 43"/>
          <p:cNvGraphicFramePr>
            <a:graphicFrameLocks noGrp="1"/>
          </p:cNvGraphicFramePr>
          <p:nvPr/>
        </p:nvGraphicFramePr>
        <p:xfrm>
          <a:off x="6858016" y="3857628"/>
          <a:ext cx="609600" cy="200025"/>
        </p:xfrm>
        <a:graphic>
          <a:graphicData uri="http://schemas.openxmlformats.org/drawingml/2006/table">
            <a:tbl>
              <a:tblPr/>
              <a:tblGrid>
                <a:gridCol w="609600"/>
              </a:tblGrid>
              <a:tr h="200025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latin typeface="Calibri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45" name="Vývojový diagram: spojka 44"/>
          <p:cNvSpPr/>
          <p:nvPr/>
        </p:nvSpPr>
        <p:spPr>
          <a:xfrm>
            <a:off x="7143768" y="3929066"/>
            <a:ext cx="76200" cy="76200"/>
          </a:xfrm>
          <a:prstGeom prst="flowChartConnector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1100"/>
          </a:p>
        </p:txBody>
      </p:sp>
      <p:cxnSp>
        <p:nvCxnSpPr>
          <p:cNvPr id="46" name="Přímá spojovací šipka 45"/>
          <p:cNvCxnSpPr/>
          <p:nvPr/>
        </p:nvCxnSpPr>
        <p:spPr>
          <a:xfrm rot="10800000">
            <a:off x="4000496" y="6143644"/>
            <a:ext cx="1785950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5214942" y="4500570"/>
            <a:ext cx="3071834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r>
              <a:rPr lang="cs-CZ" sz="3600" b="1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Karlův most</a:t>
            </a:r>
            <a:endParaRPr lang="cs-CZ" sz="3600" b="1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4071934" y="4643446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Řešení:</a:t>
            </a:r>
            <a:endParaRPr lang="cs-CZ" sz="2400" dirty="0"/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4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4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5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6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9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7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89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0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0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14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19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2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29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0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3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3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1000"/>
                            </p:stCondLst>
                            <p:childTnLst>
                              <p:par>
                                <p:cTn id="149" presetID="1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5" fill="hold">
                            <p:stCondLst>
                              <p:cond delay="2000"/>
                            </p:stCondLst>
                            <p:childTnLst>
                              <p:par>
                                <p:cTn id="156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4000"/>
                            </p:stCondLst>
                            <p:childTnLst>
                              <p:par>
                                <p:cTn id="163" presetID="3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800" decel="100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800" decel="100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800" decel="100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800" decel="100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5000"/>
                            </p:stCondLst>
                            <p:childTnLst>
                              <p:par>
                                <p:cTn id="172" presetID="3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7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7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7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8" fill="hold">
                            <p:stCondLst>
                              <p:cond delay="6000"/>
                            </p:stCondLst>
                            <p:childTnLst>
                              <p:par>
                                <p:cTn id="179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7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1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5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9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0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17" presetClass="exit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7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8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1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9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3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7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9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1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9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1" presetID="17" presetClass="exit" presetSubtype="1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5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6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9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0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3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4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7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5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7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9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3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4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5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7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8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1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5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6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9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3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4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5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7" presetID="17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8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1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2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5" presetID="17" presetClass="exit" presetSubtype="1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6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 build="allAtOnce"/>
      <p:bldP spid="7" grpId="0"/>
      <p:bldP spid="7" grpId="1"/>
      <p:bldP spid="25" grpId="0" animBg="1"/>
      <p:bldP spid="25" grpId="1" animBg="1"/>
      <p:bldP spid="27" grpId="0" animBg="1"/>
      <p:bldP spid="27" grpId="1" animBg="1"/>
      <p:bldP spid="29" grpId="0" animBg="1"/>
      <p:bldP spid="29" grpId="1" animBg="1"/>
      <p:bldP spid="31" grpId="0" animBg="1"/>
      <p:bldP spid="31" grpId="1" animBg="1"/>
      <p:bldP spid="31" grpId="2" animBg="1"/>
      <p:bldP spid="33" grpId="0" animBg="1"/>
      <p:bldP spid="33" grpId="1" animBg="1"/>
      <p:bldP spid="35" grpId="0" animBg="1"/>
      <p:bldP spid="35" grpId="1" animBg="1"/>
      <p:bldP spid="37" grpId="0" animBg="1"/>
      <p:bldP spid="37" grpId="1" animBg="1"/>
      <p:bldP spid="39" grpId="0" animBg="1"/>
      <p:bldP spid="39" grpId="1" animBg="1"/>
      <p:bldP spid="41" grpId="0" animBg="1"/>
      <p:bldP spid="41" grpId="1" animBg="1"/>
      <p:bldP spid="43" grpId="0" animBg="1"/>
      <p:bldP spid="43" grpId="1" animBg="1"/>
      <p:bldP spid="45" grpId="0" animBg="1"/>
      <p:bldP spid="45" grpId="1" animBg="1"/>
      <p:bldP spid="47" grpId="0"/>
      <p:bldP spid="47" grpId="1"/>
      <p:bldP spid="48" grpId="0"/>
      <p:bldP spid="4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5308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Jak se jmenuje zeď, která bývala součástí opevnění a její část dodnes můžeme vidět na vrchu Petřín v Praze? V době hladomoru 1361 si lidé na stavbě této zdi mohli vydělat peníze alespoň na trochu obilí.</a:t>
            </a:r>
          </a:p>
          <a:p>
            <a:pPr>
              <a:buNone/>
            </a:pP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r>
              <a:rPr lang="cs-CZ" dirty="0" smtClean="0"/>
              <a:t>Vyřeš přesmyčku:     </a:t>
            </a:r>
            <a:r>
              <a:rPr lang="cs-CZ" sz="4800" dirty="0" smtClean="0">
                <a:solidFill>
                  <a:schemeClr val="accent5">
                    <a:lumMod val="75000"/>
                  </a:schemeClr>
                </a:solidFill>
              </a:rPr>
              <a:t>VÁDOLAH</a:t>
            </a:r>
          </a:p>
          <a:p>
            <a:pPr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Řešení:                     </a:t>
            </a:r>
            <a:r>
              <a:rPr lang="cs-CZ" sz="4800" dirty="0" smtClean="0">
                <a:solidFill>
                  <a:srgbClr val="C00000"/>
                </a:solidFill>
              </a:rPr>
              <a:t>HLADOVÁ</a:t>
            </a:r>
            <a:endParaRPr lang="cs-CZ" sz="1400" dirty="0">
              <a:solidFill>
                <a:srgbClr val="C00000"/>
              </a:solidFill>
            </a:endParaRPr>
          </a:p>
        </p:txBody>
      </p:sp>
      <p:pic>
        <p:nvPicPr>
          <p:cNvPr id="1028" name="Picture 4" descr="Soubor:Praha Petrin Hladova zed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429132"/>
            <a:ext cx="3119438" cy="2078326"/>
          </a:xfrm>
          <a:prstGeom prst="rect">
            <a:avLst/>
          </a:prstGeom>
          <a:noFill/>
        </p:spPr>
      </p:pic>
      <p:pic>
        <p:nvPicPr>
          <p:cNvPr id="1030" name="Picture 6" descr="Soubor:Praha Petrin Hladova zed 2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43702" y="3143248"/>
            <a:ext cx="2190749" cy="328612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143372" y="4714884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Hladová zeď v Praze na Petříně</a:t>
            </a:r>
            <a:endParaRPr lang="cs-CZ" dirty="0"/>
          </a:p>
        </p:txBody>
      </p:sp>
      <p:cxnSp>
        <p:nvCxnSpPr>
          <p:cNvPr id="9" name="Přímá spojovací šipka 8"/>
          <p:cNvCxnSpPr>
            <a:stCxn id="7" idx="2"/>
          </p:cNvCxnSpPr>
          <p:nvPr/>
        </p:nvCxnSpPr>
        <p:spPr>
          <a:xfrm rot="5400000">
            <a:off x="3412828" y="4091496"/>
            <a:ext cx="496677" cy="303611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>
            <a:stCxn id="7" idx="2"/>
          </p:cNvCxnSpPr>
          <p:nvPr/>
        </p:nvCxnSpPr>
        <p:spPr>
          <a:xfrm rot="16200000" flipH="1">
            <a:off x="6056033" y="4484404"/>
            <a:ext cx="68049" cy="182166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7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1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2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4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4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4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4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50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51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52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56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0"/>
                                  </p:iterate>
                                  <p:childTnLst>
                                    <p:anim to="" calcmode="lin" valueType="num">
                                      <p:cBhvr>
                                        <p:cTn id="59" dur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2" dur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5" dur="1"/>
                                        <p:tgtEl>
                                          <p:spTgt spid="102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7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8" dur="1"/>
                                        <p:tgtEl>
                                          <p:spTgt spid="10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1" dur="1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4" dur="1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7" dur="1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7" grpId="0"/>
      <p:bldP spid="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500174"/>
            <a:ext cx="8501122" cy="4905396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Kolik drahých kamenů nechal </a:t>
            </a:r>
          </a:p>
          <a:p>
            <a:pPr>
              <a:buNone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Karel IV. vsadit do Svatováclavské </a:t>
            </a:r>
          </a:p>
          <a:p>
            <a:pPr>
              <a:buNone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koruny, kterou nechal zhotovit </a:t>
            </a:r>
          </a:p>
          <a:p>
            <a:pPr>
              <a:buNone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u příležitosti své korunovace </a:t>
            </a:r>
          </a:p>
          <a:p>
            <a:pPr>
              <a:buNone/>
            </a:pPr>
            <a:r>
              <a:rPr lang="cs-CZ" sz="3000" dirty="0" smtClean="0">
                <a:solidFill>
                  <a:schemeClr val="tx2">
                    <a:lumMod val="75000"/>
                  </a:schemeClr>
                </a:solidFill>
              </a:rPr>
              <a:t>   českým králem?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dirty="0" smtClean="0"/>
              <a:t>Doplň chybějící číslo: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3000" dirty="0" smtClean="0">
                <a:solidFill>
                  <a:srgbClr val="C00000"/>
                </a:solidFill>
              </a:rPr>
              <a:t>Řešení: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sz="3000" dirty="0" smtClean="0"/>
              <a:t>Svatováclavskou korunu zdobí </a:t>
            </a:r>
            <a:r>
              <a:rPr lang="cs-CZ" sz="3000" dirty="0" smtClean="0">
                <a:solidFill>
                  <a:srgbClr val="C00000"/>
                </a:solidFill>
              </a:rPr>
              <a:t>96 drahokamů </a:t>
            </a:r>
            <a:r>
              <a:rPr lang="cs-CZ" sz="3000" dirty="0" smtClean="0"/>
              <a:t>a 20 perel. Je vyrobena ze zlata a váží téměř dva a půl kilogramů. Dnes je uschována v nedobytném trezoru za sedmero zámky v chrámu sv. Víta.</a:t>
            </a:r>
            <a:endParaRPr lang="cs-CZ" sz="3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b="1" spc="0" dirty="0" smtClean="0">
                <a:ln/>
                <a:solidFill>
                  <a:schemeClr val="accent3"/>
                </a:solidFill>
                <a:effectLst/>
              </a:rPr>
              <a:t>Svatováclavská koruna</a:t>
            </a:r>
            <a:endParaRPr lang="cs-CZ" b="1" spc="0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22530" name="Picture 2" descr="Soubor:Böhmen Reichskleinodien - Krone 1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50326" y="1500174"/>
            <a:ext cx="3631987" cy="242889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000232" y="4143380"/>
            <a:ext cx="6000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12, 24, 36, 48, 60, 72, 84, _____?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2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3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800" decel="100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800" decel="100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3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800" decel="100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decel="100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4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3" dur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6" dur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69" dur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2" dur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5" dur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78" dur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1" dur="1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4" dur="1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24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87" dur="1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24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0" dur="1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24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to="" calcmode="lin" valueType="num">
                                      <p:cBhvr>
                                        <p:cTn id="93" dur="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3" grpId="1"/>
      <p:bldP spid="5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5524520"/>
          </a:xfrm>
        </p:spPr>
        <p:txBody>
          <a:bodyPr>
            <a:normAutofit lnSpcReduction="10000"/>
          </a:bodyPr>
          <a:lstStyle/>
          <a:p>
            <a:r>
              <a:rPr lang="cs-CZ" sz="1400" dirty="0" smtClean="0">
                <a:hlinkClick r:id="rId3"/>
              </a:rPr>
              <a:t>http://cs.wikipedia.org/wiki/Soubor:Eliska_Vit.jpg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http://cs.wikipedia.org/wiki/Soubor:Honzik_vit.jpg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http://cs.wikipedia.org/wiki/Soubor:Charles_IV-John_Ocko_votive_picture-fragment.jpg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http://cs.wikipedia.org/wiki/Soubor:Anna_von_der_Pfalz.jpg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http://cs.wikipedia.org/wiki/Soubor:Anna_von_Schweidnitz.jpg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http://cs.wikipedia.org/wiki/Soubor:Eli%C5%A1ka_Pomo%C5%99ansk%C3%A1.jpg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http://commons.wikimedia.org/wiki/File:Blanka_z_Valois.JPG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http://commons.wikimedia.org/wiki/File:Karl_IV_Blanca_Valois.jpg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http://commons.wikimedia.org/wiki/File:Elizabeth_of_Pomerania.jpg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http://cs.wikipedia.org/wiki/Soubor:Burgkarlstein02.jpg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http://cs.wikipedia.org/wiki/Soubor:Charles-University-symbol-2.png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http://commons.wikimedia.org/wiki/File:Karl%C5%AFv_most_od_Sovov%C3%BDch_ml%C3%BDn%C5%AF.jpg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http://cs.wikipedia.org/wiki/Soubor:Praha_Petrin_Hladova_zed.jpg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http://cs.wikipedia.org/wiki/Soubor:Praha_Petrin_Hladova_zed_2.jpg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http://cs.wikipedia.org/wiki/Soubor:B%C3%B6hmen_Reichskleinodien_-_Krone_1.jpg</a:t>
            </a:r>
            <a:endParaRPr lang="cs-CZ" sz="1400" dirty="0" smtClean="0"/>
          </a:p>
          <a:p>
            <a:r>
              <a:rPr lang="cs-CZ" sz="1400" dirty="0" smtClean="0">
                <a:hlinkClick r:id="rId18"/>
              </a:rPr>
              <a:t>http://cs.wikipedia.org/wiki/Soubor:Josef_Mathauser_-_Karel_IV._pokl%C3%A1d%C3%A1_z%C3%A1kadn%C3%AD_k%C3%A1men_k_nov%C3%A9mu_mostu.jpg</a:t>
            </a:r>
            <a:endParaRPr lang="cs-CZ" sz="1400" dirty="0" smtClean="0"/>
          </a:p>
          <a:p>
            <a:r>
              <a:rPr lang="cs-CZ" sz="1400" dirty="0" smtClean="0">
                <a:hlinkClick r:id="rId19"/>
              </a:rPr>
              <a:t>http://cs.wikipedia.org/wiki/Karel_IV</a:t>
            </a:r>
            <a:r>
              <a:rPr lang="cs-CZ" sz="1400" dirty="0" smtClean="0"/>
              <a:t>.</a:t>
            </a:r>
          </a:p>
          <a:p>
            <a:endParaRPr lang="cs-CZ" sz="14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142976" y="428604"/>
            <a:ext cx="21431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zdroje</a:t>
            </a:r>
            <a:endParaRPr lang="cs-CZ" sz="32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5595958"/>
          </a:xfrm>
        </p:spPr>
        <p:txBody>
          <a:bodyPr>
            <a:normAutofit fontScale="85000" lnSpcReduction="20000"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Vytvořeno jako DUM do předmětu vlastivěda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na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Základní škole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Mladá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Boleslav,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17. listopadu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1325,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příspěvková organizace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pro </a:t>
            </a: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čtvrtý ročník základní školy.</a:t>
            </a:r>
          </a:p>
          <a:p>
            <a:pPr algn="ctr"/>
            <a:endParaRPr lang="cs-CZ" sz="24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slouží jako doplněk učiva o Karlu IV.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  v rámci tématu Dějiny České republiky.</a:t>
            </a:r>
          </a:p>
          <a:p>
            <a:pPr algn="ctr">
              <a:buNone/>
            </a:pPr>
            <a:endParaRPr lang="cs-CZ" sz="24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doporučuji prezentovat pomocí 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  dataprojektoru nebo na monitorech žáků. Žáci pracují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samostatně nebo ve skupinách na papír, výsledky si potom kontrolují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podle prezentace. Možno také prezentovat na interaktivní tabuli a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využít programu ACTIVSTUDIA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nástroje PERO a do prezentace na interaktivní tabuli přímo vpisovat.  </a:t>
            </a:r>
          </a:p>
          <a:p>
            <a:pPr algn="ctr"/>
            <a:endParaRPr lang="cs-CZ" sz="2400" dirty="0" smtClean="0">
              <a:solidFill>
                <a:schemeClr val="accent3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Materiál byl vytvořen a pilotován v 2. pololetí</a:t>
            </a:r>
          </a:p>
          <a:p>
            <a:pPr algn="ctr">
              <a:buNone/>
            </a:pPr>
            <a:r>
              <a:rPr lang="cs-CZ" sz="2400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  školního roku 2011/2012.</a:t>
            </a:r>
            <a:endParaRPr lang="cs-CZ" sz="2800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algn="ctr"/>
            <a:endParaRPr lang="cs-CZ" dirty="0" smtClean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</p:cSld>
  <p:clrMapOvr>
    <a:masterClrMapping/>
  </p:clrMapOvr>
  <p:transition>
    <p:random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553</TotalTime>
  <Words>617</Words>
  <Application>Microsoft Office PowerPoint</Application>
  <PresentationFormat>Předvádění na obrazovce (4:3)</PresentationFormat>
  <Paragraphs>190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Papír</vt:lpstr>
      <vt:lpstr>Dějiny ČR – Karel IV. </vt:lpstr>
      <vt:lpstr>Rodiče Karla IV.</vt:lpstr>
      <vt:lpstr>Manželky Karla IV.</vt:lpstr>
      <vt:lpstr>Která z těchto manželek prý dokázala lámat meče a ohýbat železné podkovy?</vt:lpstr>
      <vt:lpstr>Báječné skutky Karla IV.:</vt:lpstr>
      <vt:lpstr>Prezentace aplikace PowerPoint</vt:lpstr>
      <vt:lpstr>Prezentace aplikace PowerPoint</vt:lpstr>
      <vt:lpstr>Svatováclavská koruna</vt:lpstr>
      <vt:lpstr>Prezentace aplikace PowerPoint</vt:lpstr>
      <vt:lpstr>Prezentace aplikace PowerPoint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ČR – Karel IV.</dc:title>
  <dc:creator>user</dc:creator>
  <cp:lastModifiedBy>sofinova</cp:lastModifiedBy>
  <cp:revision>65</cp:revision>
  <dcterms:created xsi:type="dcterms:W3CDTF">2012-04-14T13:25:22Z</dcterms:created>
  <dcterms:modified xsi:type="dcterms:W3CDTF">2012-11-21T12:57:43Z</dcterms:modified>
</cp:coreProperties>
</file>