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0" r:id="rId5"/>
    <p:sldId id="258" r:id="rId6"/>
    <p:sldId id="259" r:id="rId7"/>
    <p:sldId id="261" r:id="rId8"/>
    <p:sldId id="262" r:id="rId9"/>
    <p:sldId id="263" r:id="rId10"/>
    <p:sldId id="266" r:id="rId11"/>
    <p:sldId id="264" r:id="rId12"/>
    <p:sldId id="265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DE30B29-17F1-4D67-84FF-9284926D68F8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F9A7631-6DA9-4192-AA2A-1410ED4F8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6/6f/Hussite_banner.pn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0/Jan_Hus_at_the_Stak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8/82/Dreschflegel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7/Klassischer-Flegel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4/Husitsk%C3%A1_korouhev.png" TargetMode="External"/><Relationship Id="rId3" Type="http://schemas.openxmlformats.org/officeDocument/2006/relationships/image" Target="../media/image8.gif"/><Relationship Id="rId7" Type="http://schemas.openxmlformats.org/officeDocument/2006/relationships/image" Target="../media/image2.png"/><Relationship Id="rId2" Type="http://schemas.openxmlformats.org/officeDocument/2006/relationships/hyperlink" Target="//upload.wikimedia.org/wikipedia/commons/5/51/P%C5%99ij%C3%ADm%C3%A1n%C3%AD_pod_oboj%C3%AD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f/Hussite_banner.pn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Zizka_jensky_kodex.jpg" TargetMode="Externa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3/39/Tabor_CZ_Zizka_Memorial_32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c/c8/Tabor,Czech_Republic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b/MWP_Buzdygan_Radziwillow.JPG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gif"/><Relationship Id="rId2" Type="http://schemas.openxmlformats.org/officeDocument/2006/relationships/hyperlink" Target="//upload.wikimedia.org/wikipedia/commons/f/f0/Mikolas_ales_ziz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8/Jan_%C5%BDi%C5%BEka_z_Kalicha.gif" TargetMode="External"/><Relationship Id="rId5" Type="http://schemas.openxmlformats.org/officeDocument/2006/relationships/image" Target="../media/image14.png"/><Relationship Id="rId4" Type="http://schemas.openxmlformats.org/officeDocument/2006/relationships/hyperlink" Target="//upload.wikimedia.org/wikipedia/commons/7/7a/%C5%BDi%C5%BEka_Jan-Coat_of_Arms.png" TargetMode="Externa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c/cc/Adolf_Liebscher_-_Bitva_na_vrchu_V%C3%ADtkov%C4%9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8/Wagenburg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c/c6/Husitsky_bojovy_vuz_replik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9/9d/Foners1_repro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upload.wikimedia.org/wikipedia/commons/9/95/Husit%C3%A9_-_Jensk%C3%BD_kodex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7/Klassischer-Flege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6/6d/Fomfr_morning_star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c/c0/Albrecht_D%C3%BCrer_082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%C5%99ij%C3%ADm%C3%A1n%C3%AD_pod_oboj%C3%AD.gif" TargetMode="External"/><Relationship Id="rId13" Type="http://schemas.openxmlformats.org/officeDocument/2006/relationships/hyperlink" Target="file:///\\commons.wikimedia.org\wiki\User:Mathiasrex" TargetMode="External"/><Relationship Id="rId18" Type="http://schemas.openxmlformats.org/officeDocument/2006/relationships/hyperlink" Target="http://cs.wikipedia.org/wiki/Soubor:Hussite_banner.png" TargetMode="External"/><Relationship Id="rId3" Type="http://schemas.openxmlformats.org/officeDocument/2006/relationships/hyperlink" Target="http://cs.wikipedia.org/wiki/Soubor:Tabor_CZ_Zizka_Memorial_323.jpg" TargetMode="External"/><Relationship Id="rId21" Type="http://schemas.openxmlformats.org/officeDocument/2006/relationships/hyperlink" Target="http://cs.wikipedia.org/wiki/Soubor:Zizka_jensky_kodex.jpg" TargetMode="External"/><Relationship Id="rId7" Type="http://schemas.openxmlformats.org/officeDocument/2006/relationships/hyperlink" Target="http://cs.wikipedia.org/wiki/Soubor:Husit%C3%A9_-_Jensk%C3%BD_kodex.jpg" TargetMode="External"/><Relationship Id="rId12" Type="http://schemas.openxmlformats.org/officeDocument/2006/relationships/hyperlink" Target="http://cs.wikipedia.org/wiki/Soubor:MWP_Buzdygan_Radziwillow.JPG" TargetMode="External"/><Relationship Id="rId17" Type="http://schemas.openxmlformats.org/officeDocument/2006/relationships/hyperlink" Target="http://cs.wikipedia.org/wiki/Soubor:Wagenburg.jpg" TargetMode="External"/><Relationship Id="rId2" Type="http://schemas.openxmlformats.org/officeDocument/2006/relationships/hyperlink" Target="http://cs.wikipedia.org/wiki/Soubor:Jan_Hus_at_the_Stake.jpg" TargetMode="External"/><Relationship Id="rId16" Type="http://schemas.openxmlformats.org/officeDocument/2006/relationships/hyperlink" Target="http://upload.wikimedia.org/wikipedia/commons/thumb/8/82/Dreschflegel.jpg/800px-Dreschflegel.jpg" TargetMode="External"/><Relationship Id="rId20" Type="http://schemas.openxmlformats.org/officeDocument/2006/relationships/hyperlink" Target="http://cs.wikipedia.org/wiki/Soubor:Fomfr_morning_st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%C5%BDi%C5%BEka_z_Kalicha.gif" TargetMode="External"/><Relationship Id="rId11" Type="http://schemas.openxmlformats.org/officeDocument/2006/relationships/hyperlink" Target="http://commons.wikimedia.org/wiki/User:Ludek" TargetMode="External"/><Relationship Id="rId24" Type="http://schemas.openxmlformats.org/officeDocument/2006/relationships/hyperlink" Target="http://cs.wikipedia.org/wiki/Soubor:Husitsk%C3%A1_korouhev.png" TargetMode="External"/><Relationship Id="rId5" Type="http://schemas.openxmlformats.org/officeDocument/2006/relationships/hyperlink" Target="http://cs.wikipedia.org/wiki/Soubor:%C5%BDi%C5%BEka_Jan-Coat_of_Arms.png" TargetMode="External"/><Relationship Id="rId15" Type="http://schemas.openxmlformats.org/officeDocument/2006/relationships/hyperlink" Target="http://upload.wikimedia.org/wikipedia/commons/thumb/9/9d/Foners1_repro.jpg/800px-Foners1_repro.jpg" TargetMode="External"/><Relationship Id="rId23" Type="http://schemas.openxmlformats.org/officeDocument/2006/relationships/hyperlink" Target="http://cs.wikipedia.org/wiki/Soubor:Albrecht_D%C3%BCrer_082.jpg" TargetMode="External"/><Relationship Id="rId10" Type="http://schemas.openxmlformats.org/officeDocument/2006/relationships/hyperlink" Target="http://upload.wikimedia.org/wikipedia/commons/thumb/c/c6/Husitsky_bojovy_vuz_replika.jpg/800px-Husitsky_bojovy_vuz_replika.jpg" TargetMode="External"/><Relationship Id="rId19" Type="http://schemas.openxmlformats.org/officeDocument/2006/relationships/hyperlink" Target="http://www.husitskamesta.net/img_resize.php?way=data/photobank/fotobanka/tabor/hussitenwaffen_1/extra/2008-12-05-14-46-22-940.jpg&amp;width=458&amp;type=simplegallery" TargetMode="External"/><Relationship Id="rId4" Type="http://schemas.openxmlformats.org/officeDocument/2006/relationships/hyperlink" Target="http://cs.wikipedia.org/wiki/Soubor:Mikolas_ales_zizka.jpg" TargetMode="External"/><Relationship Id="rId9" Type="http://schemas.openxmlformats.org/officeDocument/2006/relationships/hyperlink" Target="http://cs.wikipedia.org/wiki/Soubor:Adolf_Liebscher_-_Bitva_na_vrchu_V%C3%ADtkov%C4%9B.jpg" TargetMode="External"/><Relationship Id="rId14" Type="http://schemas.openxmlformats.org/officeDocument/2006/relationships/hyperlink" Target="http://upload.wikimedia.org/wikipedia/commons/thumb/5/57/Klassischer-Flegel.jpg/450px-Klassischer-Flegel.jpg" TargetMode="External"/><Relationship Id="rId22" Type="http://schemas.openxmlformats.org/officeDocument/2006/relationships/hyperlink" Target="http://cs.wikipedia.org/wiki/Soubor:Tabor,Czech_Republic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husité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000372"/>
            <a:ext cx="8062912" cy="1752600"/>
          </a:xfrm>
        </p:spPr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4" descr="Soubor:Hussite banner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571480"/>
            <a:ext cx="2805101" cy="2103827"/>
          </a:xfrm>
          <a:prstGeom prst="rect">
            <a:avLst/>
          </a:prstGeom>
          <a:noFill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5357826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14348" y="4286256"/>
            <a:ext cx="79296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57422" y="3571876"/>
            <a:ext cx="48301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VY_32_INOVACE_51_husité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8229600" cy="1399032"/>
          </a:xfrm>
        </p:spPr>
        <p:txBody>
          <a:bodyPr/>
          <a:lstStyle/>
          <a:p>
            <a:r>
              <a:rPr lang="cs-CZ" dirty="0" smtClean="0"/>
              <a:t>husité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6043626" cy="481175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Husité byli stoupenci Jana Husa.</a:t>
            </a:r>
          </a:p>
          <a:p>
            <a:r>
              <a:rPr lang="cs-CZ" sz="2400" dirty="0" smtClean="0"/>
              <a:t>Husitské vojsko bylo tvořeno převážně chudými lidmi, kteří neuměli bojovat tehdejšími zbraněmi.</a:t>
            </a:r>
          </a:p>
          <a:p>
            <a:r>
              <a:rPr lang="cs-CZ" sz="2400" dirty="0" smtClean="0"/>
              <a:t>Upravovali si tedy zemědělské nářadí například cepy, s kterými uměli dobře zacházet, na zbraně.</a:t>
            </a:r>
          </a:p>
        </p:txBody>
      </p:sp>
      <p:pic>
        <p:nvPicPr>
          <p:cNvPr id="8194" name="Picture 2" descr="Soubor:Jan Hus at the Stak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57166"/>
            <a:ext cx="2134912" cy="3342362"/>
          </a:xfrm>
          <a:prstGeom prst="rect">
            <a:avLst/>
          </a:prstGeom>
          <a:noFill/>
        </p:spPr>
      </p:pic>
      <p:pic>
        <p:nvPicPr>
          <p:cNvPr id="8198" name="Picture 6" descr="Soubor:Dreschflege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1" y="4572008"/>
            <a:ext cx="2809841" cy="2107381"/>
          </a:xfrm>
          <a:prstGeom prst="rect">
            <a:avLst/>
          </a:prstGeom>
          <a:noFill/>
        </p:spPr>
      </p:pic>
      <p:pic>
        <p:nvPicPr>
          <p:cNvPr id="8200" name="Picture 8" descr="Husitské zbraně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26030" y="4357694"/>
            <a:ext cx="3475126" cy="23958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14744" y="4786322"/>
            <a:ext cx="15001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Bojové cepy okovávali  hřeby.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5072066" y="5000636"/>
            <a:ext cx="228601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81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9" grpId="0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829180" cy="4572000"/>
          </a:xfrm>
        </p:spPr>
        <p:txBody>
          <a:bodyPr/>
          <a:lstStyle/>
          <a:p>
            <a:r>
              <a:rPr lang="cs-CZ" dirty="0" smtClean="0"/>
              <a:t>Jak se nazývala jedna z nejnebezpečnějších husitských zbraní?</a:t>
            </a:r>
          </a:p>
          <a:p>
            <a:r>
              <a:rPr lang="cs-CZ" dirty="0" smtClean="0"/>
              <a:t>Zjistíš, jestliže zodpovíš všechny otázky a dosadíš písmena správných odpovědí do tabulky:</a:t>
            </a:r>
          </a:p>
          <a:p>
            <a:endParaRPr lang="cs-CZ" dirty="0"/>
          </a:p>
        </p:txBody>
      </p:sp>
      <p:pic>
        <p:nvPicPr>
          <p:cNvPr id="4" name="Picture 4" descr="Soubor:Klassischer-Flege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571480"/>
            <a:ext cx="2786082" cy="3714776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14744" y="5643578"/>
          <a:ext cx="500062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8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4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9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husitský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6231636" cy="5240386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 měli husité ve znaku?</a:t>
            </a:r>
          </a:p>
          <a:p>
            <a:pPr>
              <a:buNone/>
            </a:pPr>
            <a:endParaRPr lang="cs-CZ" sz="38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3800" dirty="0" smtClean="0"/>
              <a:t>Tento znak vycházel z touhy husitů vrátit se k původnímu učení Ježíše Krista.</a:t>
            </a:r>
          </a:p>
          <a:p>
            <a:r>
              <a:rPr lang="cs-CZ" sz="3800" dirty="0" smtClean="0"/>
              <a:t>Na památku jeho umučení je při křesťanských bohoslužbách přijímáno jeho tělo v podobě hostie(zvláštní oplatky) a jeho krev v podobě doušku vína.</a:t>
            </a:r>
          </a:p>
          <a:p>
            <a:r>
              <a:rPr lang="cs-CZ" sz="3800" dirty="0" smtClean="0"/>
              <a:t>Husité začali hlásat toto přijímání pro všechny lidi, ne pouze pro kněží.</a:t>
            </a:r>
          </a:p>
          <a:p>
            <a:r>
              <a:rPr lang="cs-CZ" sz="3800" dirty="0" smtClean="0"/>
              <a:t>Tento znak to měl vyjadřovat. </a:t>
            </a:r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     Byl to:     </a:t>
            </a:r>
            <a:r>
              <a:rPr lang="cs-CZ" sz="3800" dirty="0" smtClean="0">
                <a:solidFill>
                  <a:srgbClr val="FFFF00"/>
                </a:solidFill>
              </a:rPr>
              <a:t>R) kříž</a:t>
            </a:r>
          </a:p>
          <a:p>
            <a:pPr>
              <a:buNone/>
            </a:pPr>
            <a:r>
              <a:rPr lang="cs-CZ" sz="3800" dirty="0" smtClean="0">
                <a:solidFill>
                  <a:srgbClr val="FFFF00"/>
                </a:solidFill>
              </a:rPr>
              <a:t>                    Ř) kalich</a:t>
            </a:r>
          </a:p>
          <a:p>
            <a:pPr>
              <a:buNone/>
            </a:pPr>
            <a:r>
              <a:rPr lang="cs-CZ" sz="3800" dirty="0" smtClean="0">
                <a:solidFill>
                  <a:srgbClr val="FFFF00"/>
                </a:solidFill>
              </a:rPr>
              <a:t>                    S) zvon</a:t>
            </a:r>
          </a:p>
          <a:p>
            <a:pPr>
              <a:buNone/>
            </a:pPr>
            <a:r>
              <a:rPr lang="cs-CZ" sz="3800" dirty="0" smtClean="0">
                <a:solidFill>
                  <a:srgbClr val="FFFF00"/>
                </a:solidFill>
              </a:rPr>
              <a:t>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Soubor:Přijímání pod obojí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49260" y="3357562"/>
            <a:ext cx="2237581" cy="3300268"/>
          </a:xfrm>
          <a:prstGeom prst="rect">
            <a:avLst/>
          </a:prstGeom>
          <a:noFill/>
        </p:spPr>
      </p:pic>
      <p:pic>
        <p:nvPicPr>
          <p:cNvPr id="5126" name="Picture 6" descr="http://upload.wikimedia.org/wikipedia/commons/thumb/4/44/Zizka_jensky_kodex.jpg/210px-Zizka_jensky_kode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285728"/>
            <a:ext cx="1762123" cy="2643186"/>
          </a:xfrm>
          <a:prstGeom prst="rect">
            <a:avLst/>
          </a:prstGeom>
          <a:noFill/>
        </p:spPr>
      </p:pic>
      <p:pic>
        <p:nvPicPr>
          <p:cNvPr id="7" name="Picture 4" descr="Soubor:Hussite banner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38799" y="560036"/>
            <a:ext cx="1447779" cy="1085835"/>
          </a:xfrm>
          <a:prstGeom prst="rect">
            <a:avLst/>
          </a:prstGeom>
          <a:noFill/>
        </p:spPr>
      </p:pic>
      <p:pic>
        <p:nvPicPr>
          <p:cNvPr id="5128" name="Picture 8" descr="Soubor:Husitská korouhev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6248" y="5214950"/>
            <a:ext cx="1447779" cy="1085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4" dur="1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husitské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5143536" cy="578647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Jak se jmenuje město, které si husité vybudovali nad řekou Lužnicí?</a:t>
            </a:r>
          </a:p>
          <a:p>
            <a:r>
              <a:rPr lang="cs-CZ" dirty="0" smtClean="0"/>
              <a:t>Do tohoto města přicházeli lidé, kteří chtěli žít podle učení Jana Husa. Při příchodu do města odevzdávali svůj majetek do velkých kádí na náměstí. </a:t>
            </a:r>
          </a:p>
          <a:p>
            <a:r>
              <a:rPr lang="cs-CZ" dirty="0" smtClean="0"/>
              <a:t>V tomto městě už neměl být rozdíl mezi chudými a bohatými.</a:t>
            </a:r>
          </a:p>
          <a:p>
            <a:r>
              <a:rPr lang="cs-CZ" dirty="0" smtClean="0"/>
              <a:t>Tímto městem bylo město: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E) Tábor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F) Domažlice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G) Český Krumlov			            			 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                                   	</a:t>
            </a:r>
          </a:p>
        </p:txBody>
      </p:sp>
      <p:pic>
        <p:nvPicPr>
          <p:cNvPr id="7170" name="Picture 2" descr="Soubor:Tabor CZ Zizka Memorial 32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4071942"/>
            <a:ext cx="3333773" cy="2500330"/>
          </a:xfrm>
          <a:prstGeom prst="rect">
            <a:avLst/>
          </a:prstGeom>
          <a:noFill/>
        </p:spPr>
      </p:pic>
      <p:pic>
        <p:nvPicPr>
          <p:cNvPr id="7172" name="Picture 4" descr="Soubor:Tabor,Czech Republi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1214422"/>
            <a:ext cx="3309961" cy="2482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7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71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husitský vojevůdce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71612"/>
            <a:ext cx="5929354" cy="488319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Jak se jmenoval známý vůdce husitských vojsk? </a:t>
            </a:r>
          </a:p>
          <a:p>
            <a:r>
              <a:rPr lang="cs-CZ" dirty="0" smtClean="0"/>
              <a:t>V mládí přišel o oko.</a:t>
            </a:r>
          </a:p>
          <a:p>
            <a:r>
              <a:rPr lang="cs-CZ" dirty="0" smtClean="0"/>
              <a:t>Byl výborným stratégem, při bitvách dokázal využít terénu krajiny a porazit se svým vojskem vycvičenou armádu rytířů.</a:t>
            </a:r>
          </a:p>
          <a:p>
            <a:r>
              <a:rPr lang="cs-CZ" dirty="0" smtClean="0"/>
              <a:t>Vojsku dokázal úspěšně velet, i když oslepl i na druhé oko.</a:t>
            </a:r>
          </a:p>
          <a:p>
            <a:r>
              <a:rPr lang="cs-CZ" dirty="0" smtClean="0"/>
              <a:t>Tímto vojevůdcem byl: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M) Jan Žižka				          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N) Jan Lucemburský			        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Ň) Jan Hus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146" name="Picture 2" descr="Soubor:Mikolas ales ziz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643182"/>
            <a:ext cx="2809642" cy="3571900"/>
          </a:xfrm>
          <a:prstGeom prst="rect">
            <a:avLst/>
          </a:prstGeom>
          <a:noFill/>
        </p:spPr>
      </p:pic>
      <p:pic>
        <p:nvPicPr>
          <p:cNvPr id="6148" name="Picture 4" descr="Soubor:Žižka Jan-Coat of Arms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3572" y="214290"/>
            <a:ext cx="1100128" cy="1667249"/>
          </a:xfrm>
          <a:prstGeom prst="rect">
            <a:avLst/>
          </a:prstGeom>
          <a:noFill/>
        </p:spPr>
      </p:pic>
      <p:pic>
        <p:nvPicPr>
          <p:cNvPr id="6152" name="Picture 8" descr="Soubor:Jan Žižka z Kalicha.gi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4810" y="4286256"/>
            <a:ext cx="1635546" cy="2387658"/>
          </a:xfrm>
          <a:prstGeom prst="rect">
            <a:avLst/>
          </a:prstGeom>
          <a:noFill/>
        </p:spPr>
      </p:pic>
      <p:pic>
        <p:nvPicPr>
          <p:cNvPr id="6154" name="Picture 10" descr="Soubor:MWP Buzdygan Radziwillow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768" y="214290"/>
            <a:ext cx="1738325" cy="13037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000892" y="1571612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Palcát – zbraň, s kterou bývá zobrazován Jan Žižka</a:t>
            </a:r>
            <a:endParaRPr lang="cs-CZ" sz="1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61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14356"/>
            <a:ext cx="8143932" cy="37147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Aby husité mohli odolávat útokům rytířů na koních, začali v bitvách využívat nákladní vozy.</a:t>
            </a:r>
          </a:p>
          <a:p>
            <a:r>
              <a:rPr lang="cs-CZ" dirty="0" smtClean="0"/>
              <a:t>Sestavovali z nich vozovou hradbu.</a:t>
            </a:r>
          </a:p>
          <a:p>
            <a:r>
              <a:rPr lang="cs-CZ" dirty="0" smtClean="0"/>
              <a:t>Bojovníci stáli na vozech ve stejné výšce jako jezdec na koni a mohli se tak lépe bránit.</a:t>
            </a:r>
          </a:p>
          <a:p>
            <a:r>
              <a:rPr lang="cs-CZ" dirty="0" smtClean="0"/>
              <a:t>Co umisťovali do mezer mezi vozy? Byla to na tu dobu novinka:         </a:t>
            </a:r>
            <a:r>
              <a:rPr lang="cs-CZ" dirty="0" smtClean="0">
                <a:solidFill>
                  <a:srgbClr val="FFFF00"/>
                </a:solidFill>
              </a:rPr>
              <a:t>C) kopí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			   	    D) děla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				    E ) kulomety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Soubor:Adolf Liebscher - Bitva na vrchu Vítkově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195261"/>
            <a:ext cx="3929090" cy="2502367"/>
          </a:xfrm>
          <a:prstGeom prst="rect">
            <a:avLst/>
          </a:prstGeom>
          <a:noFill/>
        </p:spPr>
      </p:pic>
      <p:pic>
        <p:nvPicPr>
          <p:cNvPr id="4102" name="Picture 6" descr="Soubor:Husitsky bojovy vuz replik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4143380"/>
            <a:ext cx="2381267" cy="1785950"/>
          </a:xfrm>
          <a:prstGeom prst="rect">
            <a:avLst/>
          </a:prstGeom>
          <a:noFill/>
        </p:spPr>
      </p:pic>
      <p:pic>
        <p:nvPicPr>
          <p:cNvPr id="4104" name="Picture 8" descr="Soubor:Wagenbur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9124" y="5072074"/>
            <a:ext cx="1932608" cy="150019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8228122" y="260648"/>
            <a:ext cx="924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4.</a:t>
            </a:r>
            <a:endParaRPr lang="cs-CZ" sz="4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husitské vojsko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72000"/>
          </a:xfrm>
        </p:spPr>
        <p:txBody>
          <a:bodyPr/>
          <a:lstStyle/>
          <a:p>
            <a:r>
              <a:rPr lang="cs-CZ" dirty="0" smtClean="0"/>
              <a:t>V husitském vojsku nebojovali pouze muži, ale i ženy a starší děti.</a:t>
            </a:r>
          </a:p>
          <a:p>
            <a:r>
              <a:rPr lang="cs-CZ" dirty="0" smtClean="0"/>
              <a:t>Děti často bojovaly praky, plašily s jejich pomocí koně jízdních vojsk.</a:t>
            </a:r>
          </a:p>
          <a:p>
            <a:r>
              <a:rPr lang="cs-CZ" dirty="0" smtClean="0"/>
              <a:t>Říkalo se jim: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FF00"/>
                </a:solidFill>
              </a:rPr>
              <a:t>I) práčata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J) ptáčata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K) </a:t>
            </a:r>
            <a:r>
              <a:rPr lang="cs-CZ" dirty="0" err="1" smtClean="0">
                <a:solidFill>
                  <a:srgbClr val="FFFF00"/>
                </a:solidFill>
              </a:rPr>
              <a:t>žižčata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6" name="Picture 4" descr="Soubor:Foners1 rep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286256"/>
            <a:ext cx="3143272" cy="2357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husitské bitvy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4543428" cy="4572000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 kterého města proběhla jedna z nejrychlejších bitev husitských válek?</a:t>
            </a:r>
          </a:p>
          <a:p>
            <a:r>
              <a:rPr lang="cs-CZ" sz="2000" dirty="0" smtClean="0"/>
              <a:t>Obrovskému vojsku cizích žoldnéřů prý nahnalo strach, když slyšeli rachot husitských vozů a mohutný zpěv </a:t>
            </a:r>
            <a:r>
              <a:rPr lang="cs-CZ" sz="2000" smtClean="0"/>
              <a:t>písně </a:t>
            </a:r>
            <a:r>
              <a:rPr lang="cs-CZ" sz="20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Kdož </a:t>
            </a:r>
            <a:r>
              <a:rPr lang="cs-CZ" sz="2000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sú</a:t>
            </a:r>
            <a:r>
              <a:rPr lang="cs-CZ" sz="20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boží bojovníci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Křižáci se dali na panický útěk a husité tak získali bez boje obrovskou válečnou kořist.</a:t>
            </a:r>
          </a:p>
          <a:p>
            <a:endParaRPr lang="cs-CZ" sz="2000" dirty="0" smtClean="0"/>
          </a:p>
          <a:p>
            <a:r>
              <a:rPr lang="cs-CZ" sz="2000" dirty="0" smtClean="0"/>
              <a:t>Byla to bitva:</a:t>
            </a: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2000" dirty="0" smtClean="0">
                <a:solidFill>
                  <a:srgbClr val="FFFF00"/>
                </a:solidFill>
              </a:rPr>
              <a:t>G) U Sudoměře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		                   H) U Domažlic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                            CH) U Lipan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 </a:t>
            </a:r>
            <a:endParaRPr lang="cs-CZ" sz="2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Soubor:Husité - Jenský kode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80084" y="1340768"/>
            <a:ext cx="3859052" cy="5286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4471990" cy="5000660"/>
          </a:xfrm>
        </p:spPr>
        <p:txBody>
          <a:bodyPr>
            <a:normAutofit/>
          </a:bodyPr>
          <a:lstStyle/>
          <a:p>
            <a:r>
              <a:rPr lang="cs-CZ" dirty="0" smtClean="0"/>
              <a:t>Jedna z nejnebezpečnějších husitských zbraní se nazývala:</a:t>
            </a:r>
          </a:p>
          <a:p>
            <a:endParaRPr lang="cs-CZ" dirty="0" smtClean="0"/>
          </a:p>
          <a:p>
            <a:r>
              <a:rPr lang="cs-CZ" dirty="0" smtClean="0"/>
              <a:t>Kovová koule s ostny připevněná k násadě řetězem.</a:t>
            </a:r>
          </a:p>
          <a:p>
            <a:r>
              <a:rPr lang="cs-CZ" dirty="0" smtClean="0"/>
              <a:t>Podobnou zbraní byl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kropáč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4" descr="Soubor:Klassischer-Flege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28604"/>
            <a:ext cx="3000396" cy="4000528"/>
          </a:xfrm>
          <a:prstGeom prst="rect">
            <a:avLst/>
          </a:prstGeom>
          <a:noFill/>
        </p:spPr>
      </p:pic>
      <p:pic>
        <p:nvPicPr>
          <p:cNvPr id="23554" name="Picture 2" descr="Soubor:Fomfr morning sta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6199709" y="4230183"/>
            <a:ext cx="1290630" cy="3117288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2428860" y="6000768"/>
            <a:ext cx="271464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Veselý obličej 9"/>
          <p:cNvSpPr/>
          <p:nvPr/>
        </p:nvSpPr>
        <p:spPr>
          <a:xfrm>
            <a:off x="3286116" y="357166"/>
            <a:ext cx="1214446" cy="114300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000364" y="2786058"/>
          <a:ext cx="2714610" cy="731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52435"/>
                <a:gridCol w="452435"/>
                <a:gridCol w="452435"/>
                <a:gridCol w="452435"/>
                <a:gridCol w="452435"/>
                <a:gridCol w="452435"/>
              </a:tblGrid>
              <a:tr h="32147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2147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399032"/>
          </a:xfrm>
        </p:spPr>
        <p:txBody>
          <a:bodyPr/>
          <a:lstStyle/>
          <a:p>
            <a:r>
              <a:rPr lang="cs-CZ" dirty="0" smtClean="0"/>
              <a:t>Pro chytré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5543560" cy="509751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Jak se jmenoval panovník z rodu Lucemburků, který se marně snažil získat českou královskou korunu během husitských válek?</a:t>
            </a:r>
          </a:p>
          <a:p>
            <a:r>
              <a:rPr lang="cs-CZ" dirty="0" smtClean="0"/>
              <a:t>Husité ho jako krále odmítali.</a:t>
            </a:r>
          </a:p>
          <a:p>
            <a:r>
              <a:rPr lang="cs-CZ" dirty="0" smtClean="0"/>
              <a:t>Byl synem Karla IV.</a:t>
            </a:r>
          </a:p>
          <a:p>
            <a:r>
              <a:rPr lang="cs-CZ" dirty="0" smtClean="0"/>
              <a:t>Českou královskou korunu získal až po porážce husitů v bitvě u Lipan.</a:t>
            </a:r>
          </a:p>
          <a:p>
            <a:r>
              <a:rPr lang="cs-CZ" dirty="0" smtClean="0"/>
              <a:t>Byl to: </a:t>
            </a:r>
            <a:r>
              <a:rPr lang="cs-CZ" dirty="0" smtClean="0">
                <a:solidFill>
                  <a:srgbClr val="FFC000"/>
                </a:solidFill>
              </a:rPr>
              <a:t>Jan Lucemburský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Václav Lucemburský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Zikmund Lucemburský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Soubor:Albrecht Dürer 08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785794"/>
            <a:ext cx="3057525" cy="5715000"/>
          </a:xfrm>
          <a:prstGeom prst="rect">
            <a:avLst/>
          </a:prstGeom>
          <a:noFill/>
        </p:spPr>
      </p:pic>
      <p:sp>
        <p:nvSpPr>
          <p:cNvPr id="5" name="Veselý obličej 4"/>
          <p:cNvSpPr/>
          <p:nvPr/>
        </p:nvSpPr>
        <p:spPr>
          <a:xfrm>
            <a:off x="285720" y="357166"/>
            <a:ext cx="642942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5" grpId="0" animBg="1"/>
      <p:bldP spid="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04052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68948"/>
          </a:xfrm>
        </p:spPr>
        <p:txBody>
          <a:bodyPr>
            <a:normAutofit fontScale="77500" lnSpcReduction="20000"/>
          </a:bodyPr>
          <a:lstStyle/>
          <a:p>
            <a:r>
              <a:rPr lang="cs-CZ" sz="1600" dirty="0" smtClean="0">
                <a:hlinkClick r:id="rId2"/>
              </a:rPr>
              <a:t>http://cs.wikipedia.org/wiki/Soubor:Jan_Hus_at_the_Stake.jpg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http://cs.wikipedia.org/wiki/Soubor:Tabor_CZ_Zizka_Memorial_323.jpg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http://cs.wikipedia.org/wiki/Soubor:Mikolas_ales_zizka.jpg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http://cs.wikipedia.org/wiki/Soubor:%C5%BDi%C5%BEka_Jan-Coat_of_Arms.png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http://cs.wikipedia.org/wiki/Soubor:Jan_%C5%BDi%C5%BEka_z_Kalicha.gif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http://cs.wikipedia.org/wiki/Soubor:Husit%C3%A9_-_Jensk%C3%BD_kodex.jpg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http://cs.wikipedia.org/wiki/Soubor:P%C5%99ij%C3%ADm%C3%A1n%C3%AD_pod_oboj%C3%AD.gif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http://cs.wikipedia.org/wiki/Soubor:Adolf_Liebscher_-_Bitva_na_vrchu_V%C3%ADtkov%C4%9B.jpg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http://upload.wikimedia.org/wikipedia/commons/thumb/c/c6/Husitsky_bojovy_vuz_replika.jpg/800px-Husitsky_bojovy_vuz_replika.jpg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11"/>
              </a:rPr>
              <a:t>http://commons.wikimedia.org/wiki/User:Ludek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http://cs.wikipedia.org/wiki/Soubor:MWP_Buzdygan_Radziwillow.JPG</a:t>
            </a:r>
            <a:r>
              <a:rPr lang="cs-CZ" sz="1600" dirty="0" smtClean="0"/>
              <a:t>,  </a:t>
            </a:r>
            <a:r>
              <a:rPr lang="cs-CZ" sz="1600" dirty="0" smtClean="0">
                <a:hlinkClick r:id="rId13" action="ppaction://hlinkfile" tooltip="User:Mathiasrex"/>
              </a:rPr>
              <a:t>User:</a:t>
            </a:r>
            <a:r>
              <a:rPr lang="cs-CZ" sz="1600" dirty="0" err="1" smtClean="0">
                <a:hlinkClick r:id="rId13" action="ppaction://hlinkfile" tooltip="User:Mathiasrex"/>
              </a:rPr>
              <a:t>Mathiasrex</a:t>
            </a:r>
            <a:r>
              <a:rPr lang="cs-CZ" sz="1600" dirty="0" smtClean="0"/>
              <a:t> </a:t>
            </a:r>
            <a:r>
              <a:rPr lang="cs-CZ" sz="1600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Maciej</a:t>
            </a:r>
            <a:r>
              <a:rPr lang="cs-CZ" sz="1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Szczepańczyk</a:t>
            </a:r>
            <a:endParaRPr lang="cs-CZ" sz="1600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cs-CZ" sz="1600" dirty="0" smtClean="0">
                <a:hlinkClick r:id="rId14"/>
              </a:rPr>
              <a:t>http://upload.wikimedia.org/wikipedia/commons/thumb/5/57/Klassischer-Flegel.jpg/450px-Klassischer-Flegel.jpg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http://upload.wikimedia.org/wikipedia/commons/thumb/9/9d/Foners1_repro.jpg/800px-Foners1_repro.jpg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http://upload.wikimedia.org/wikipedia/commons/thumb/8/82/Dreschflegel.jpg/800px-Dreschflegel.jpg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http://cs.wikipedia.org/wiki/Soubor:Wagenburg.jpg</a:t>
            </a:r>
            <a:endParaRPr lang="cs-CZ" sz="1600" dirty="0" smtClean="0"/>
          </a:p>
          <a:p>
            <a:r>
              <a:rPr lang="cs-CZ" sz="1600" dirty="0" smtClean="0">
                <a:hlinkClick r:id="rId18"/>
              </a:rPr>
              <a:t>http://cs.wikipedia.org/wiki/Soubor:Hussite_banner.png</a:t>
            </a:r>
            <a:endParaRPr lang="cs-CZ" sz="1600" dirty="0" smtClean="0"/>
          </a:p>
          <a:p>
            <a:r>
              <a:rPr lang="cs-CZ" sz="1600" dirty="0" smtClean="0">
                <a:hlinkClick r:id="rId19"/>
              </a:rPr>
              <a:t>http://www.</a:t>
            </a:r>
            <a:r>
              <a:rPr lang="cs-CZ" sz="1600" dirty="0" err="1" smtClean="0">
                <a:hlinkClick r:id="rId19"/>
              </a:rPr>
              <a:t>husitskamesta.net</a:t>
            </a:r>
            <a:r>
              <a:rPr lang="cs-CZ" sz="1600" dirty="0" smtClean="0">
                <a:hlinkClick r:id="rId19"/>
              </a:rPr>
              <a:t>/</a:t>
            </a:r>
            <a:r>
              <a:rPr lang="cs-CZ" sz="1600" dirty="0" err="1" smtClean="0">
                <a:hlinkClick r:id="rId19"/>
              </a:rPr>
              <a:t>img</a:t>
            </a:r>
            <a:r>
              <a:rPr lang="cs-CZ" sz="1600" dirty="0" smtClean="0">
                <a:hlinkClick r:id="rId19"/>
              </a:rPr>
              <a:t>_</a:t>
            </a:r>
            <a:r>
              <a:rPr lang="cs-CZ" sz="1600" dirty="0" err="1" smtClean="0">
                <a:hlinkClick r:id="rId19"/>
              </a:rPr>
              <a:t>resize.php</a:t>
            </a:r>
            <a:r>
              <a:rPr lang="cs-CZ" sz="1600" dirty="0" smtClean="0">
                <a:hlinkClick r:id="rId19"/>
              </a:rPr>
              <a:t>?</a:t>
            </a:r>
            <a:r>
              <a:rPr lang="cs-CZ" sz="1600" dirty="0" err="1" smtClean="0">
                <a:hlinkClick r:id="rId19"/>
              </a:rPr>
              <a:t>way</a:t>
            </a:r>
            <a:r>
              <a:rPr lang="cs-CZ" sz="1600" dirty="0" smtClean="0">
                <a:hlinkClick r:id="rId19"/>
              </a:rPr>
              <a:t>=data%2Fphotobank%2Ffotobanka%2Ftabor%2Fhussitenwaffen_1%2Fextra%2F2008-12-05-14-46-22-940.jpg&amp;</a:t>
            </a:r>
            <a:r>
              <a:rPr lang="cs-CZ" sz="1600" dirty="0" err="1" smtClean="0">
                <a:hlinkClick r:id="rId19"/>
              </a:rPr>
              <a:t>width</a:t>
            </a:r>
            <a:r>
              <a:rPr lang="cs-CZ" sz="1600" dirty="0" smtClean="0">
                <a:hlinkClick r:id="rId19"/>
              </a:rPr>
              <a:t>=458&amp;type=</a:t>
            </a:r>
            <a:r>
              <a:rPr lang="cs-CZ" sz="1600" dirty="0" err="1" smtClean="0">
                <a:hlinkClick r:id="rId19"/>
              </a:rPr>
              <a:t>simplegallery</a:t>
            </a:r>
            <a:endParaRPr lang="cs-CZ" sz="1600" dirty="0" smtClean="0"/>
          </a:p>
          <a:p>
            <a:r>
              <a:rPr lang="cs-CZ" sz="1600" dirty="0" smtClean="0">
                <a:hlinkClick r:id="rId20"/>
              </a:rPr>
              <a:t>http://cs.wikipedia.org/wiki/Soubor:Fomfr_morning_star.jpg</a:t>
            </a:r>
            <a:endParaRPr lang="cs-CZ" sz="1600" dirty="0" smtClean="0"/>
          </a:p>
          <a:p>
            <a:r>
              <a:rPr lang="cs-CZ" sz="1600" dirty="0" smtClean="0">
                <a:hlinkClick r:id="rId21"/>
              </a:rPr>
              <a:t>http://cs.wikipedia.org/wiki/Soubor:Zizka_jensky_kodex.jpg</a:t>
            </a:r>
            <a:endParaRPr lang="cs-CZ" sz="1600" dirty="0" smtClean="0"/>
          </a:p>
          <a:p>
            <a:r>
              <a:rPr lang="cs-CZ" sz="1600" dirty="0" smtClean="0">
                <a:hlinkClick r:id="rId22"/>
              </a:rPr>
              <a:t>http://cs.wikipedia.org/wiki/Soubor:Tabor,Czech_Republic.jpg</a:t>
            </a:r>
            <a:endParaRPr lang="cs-CZ" sz="1600" dirty="0" smtClean="0"/>
          </a:p>
          <a:p>
            <a:r>
              <a:rPr lang="cs-CZ" sz="1600" dirty="0" smtClean="0">
                <a:hlinkClick r:id="rId23"/>
              </a:rPr>
              <a:t>http://cs.wikipedia.org/wiki/Soubor:Albrecht_D%C3%BCrer_082.jpg</a:t>
            </a:r>
            <a:endParaRPr lang="cs-CZ" sz="1600" dirty="0" smtClean="0"/>
          </a:p>
          <a:p>
            <a:r>
              <a:rPr lang="cs-CZ" sz="1600" dirty="0" smtClean="0">
                <a:hlinkClick r:id="rId24"/>
              </a:rPr>
              <a:t>http://cs.wikipedia.org/wiki/Soubor:Husitsk%C3%A1_korouhev.png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</a:rPr>
              <a:t>HARNA, Josef, </a:t>
            </a:r>
            <a:r>
              <a:rPr lang="cs-CZ" sz="1600" dirty="0">
                <a:solidFill>
                  <a:schemeClr val="accent5">
                    <a:lumMod val="75000"/>
                  </a:schemeClr>
                </a:solidFill>
              </a:rPr>
              <a:t>et al. </a:t>
            </a:r>
            <a:r>
              <a:rPr lang="cs-CZ" sz="1600" i="1" dirty="0" smtClean="0">
                <a:solidFill>
                  <a:schemeClr val="accent5">
                    <a:lumMod val="75000"/>
                  </a:schemeClr>
                </a:solidFill>
              </a:rPr>
              <a:t>VLASTIVĚDA, Obrazy ze starších českých dějin</a:t>
            </a:r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1600" dirty="0">
                <a:solidFill>
                  <a:schemeClr val="accent5">
                    <a:lumMod val="75000"/>
                  </a:schemeClr>
                </a:solidFill>
              </a:rPr>
              <a:t>1. vydání. Všeň : Alter, </a:t>
            </a:r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</a:rPr>
              <a:t>2006</a:t>
            </a:r>
            <a:r>
              <a:rPr lang="cs-CZ" sz="1600" dirty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</a:rPr>
              <a:t>Husitské války/ Kdo byli husité, </a:t>
            </a:r>
            <a:r>
              <a:rPr lang="cs-CZ" sz="1600" dirty="0">
                <a:solidFill>
                  <a:schemeClr val="accent5">
                    <a:lumMod val="75000"/>
                  </a:schemeClr>
                </a:solidFill>
              </a:rPr>
              <a:t>s. </a:t>
            </a:r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</a:rPr>
              <a:t>34 - 38.</a:t>
            </a:r>
            <a:endParaRPr lang="cs-CZ" sz="16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16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54700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Základní škole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Mladá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Boleslav,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17. listopadu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1325,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příspěvková organizace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čtvrtý ročník základní školy.</a:t>
            </a:r>
          </a:p>
          <a:p>
            <a:pPr algn="ctr"/>
            <a:endParaRPr lang="cs-CZ" sz="32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či k procvičení učiva o husitech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 husitských válkách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v rámci tématu Dějiny České republiky.</a:t>
            </a:r>
          </a:p>
          <a:p>
            <a:pPr algn="ctr">
              <a:buNone/>
            </a:pPr>
            <a:endParaRPr lang="cs-CZ" sz="32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 Žáci pracují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samostatně nebo ve skupinách na papír, kde mají vytištěnou nebo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překreslenou tabulku, kam doplňují písmena správných odpovědí.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Výsledky si kontrolují podle prezentace.   </a:t>
            </a:r>
          </a:p>
          <a:p>
            <a:pPr algn="ctr"/>
            <a:endParaRPr lang="cs-CZ" sz="32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2976" y="4357694"/>
          <a:ext cx="500062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3000372"/>
          <a:ext cx="500062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42976" y="1785926"/>
          <a:ext cx="500062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142976" y="500042"/>
          <a:ext cx="5000628" cy="736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42976" y="5643578"/>
          <a:ext cx="500062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3438"/>
                <a:gridCol w="833438"/>
                <a:gridCol w="833438"/>
                <a:gridCol w="833438"/>
                <a:gridCol w="833438"/>
                <a:gridCol w="8334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393</TotalTime>
  <Words>824</Words>
  <Application>Microsoft Office PowerPoint</Application>
  <PresentationFormat>Předvádění na obrazovce (4:3)</PresentationFormat>
  <Paragraphs>170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husité</vt:lpstr>
      <vt:lpstr>husité</vt:lpstr>
      <vt:lpstr>husitské zbraně</vt:lpstr>
      <vt:lpstr>1. husitský znak</vt:lpstr>
      <vt:lpstr>2. husitské město</vt:lpstr>
      <vt:lpstr>3. husitský vojevůdce</vt:lpstr>
      <vt:lpstr>Prezentace aplikace PowerPoint</vt:lpstr>
      <vt:lpstr>5. husitské vojsko</vt:lpstr>
      <vt:lpstr>6. husitské bitvy</vt:lpstr>
      <vt:lpstr>řešení </vt:lpstr>
      <vt:lpstr>Pro chytré hlavy</vt:lpstr>
      <vt:lpstr>zdroje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husité</dc:title>
  <dc:creator>user</dc:creator>
  <cp:lastModifiedBy>sofinova</cp:lastModifiedBy>
  <cp:revision>45</cp:revision>
  <dcterms:created xsi:type="dcterms:W3CDTF">2012-05-08T08:52:56Z</dcterms:created>
  <dcterms:modified xsi:type="dcterms:W3CDTF">2012-11-21T12:59:33Z</dcterms:modified>
</cp:coreProperties>
</file>