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4" r:id="rId6"/>
    <p:sldId id="261" r:id="rId7"/>
    <p:sldId id="268" r:id="rId8"/>
    <p:sldId id="266" r:id="rId9"/>
    <p:sldId id="270" r:id="rId10"/>
    <p:sldId id="269" r:id="rId11"/>
    <p:sldId id="262" r:id="rId12"/>
    <p:sldId id="265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6" y="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E30F60-4C3B-4B93-93D4-0AEA02061EC7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B8846-041E-456A-8E11-22AE1332AE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4452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8846-041E-456A-8E11-22AE1332AEC8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682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0052A4B-F21A-44D5-81DF-73745D4FB236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8FEE193-C18A-45DC-A50A-11BBF4DCA3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5/5d/Pschestitz_Kirche3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8/89/Sv._Mikul%C3%A1%C5%A1_(Starom%C3%A1k)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d/d3/Praha_Staromestske_namesti_Mikulas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commons/d/d9/Liblice_Chateau_CZ_050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hyperlink" Target="//upload.wikimedia.org/wikipedia/commons/0/02/Brno,_kostel_(10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6/64/Vilnius_StStanislasChurch_Altar.JP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//upload.wikimedia.org/wikipedia/commons/1/16/Dobr%C3%A1_Voda_-_interi%C3%A9r_kostela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//upload.wikimedia.org/wikipedia/commons/6/6b/Broumov,_Kostel_svat%C3%A9ho_V%C3%A1clava_0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3/3e/Estasi_di_Santa_Teresa.jpg" TargetMode="External"/><Relationship Id="rId5" Type="http://schemas.openxmlformats.org/officeDocument/2006/relationships/image" Target="../media/image13.jpeg"/><Relationship Id="rId4" Type="http://schemas.openxmlformats.org/officeDocument/2006/relationships/hyperlink" Target="//upload.wikimedia.org/wikipedia/commons/f/fa/Kostel-sv.-kateriny.jp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b/b3/Broumov,_Kostel_svat%C3%A9ho_V%C3%A1clava_01.jpg" TargetMode="External"/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hyperlink" Target="//upload.wikimedia.org/wikipedia/commons/a/a7/Urban_VIII_Bernini_Musei_Capitolin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f/f2/St._Mary_Magdalene's_Church2_(Karlovy_Vary)_2009-08-08.jpg" TargetMode="External"/><Relationship Id="rId5" Type="http://schemas.openxmlformats.org/officeDocument/2006/relationships/image" Target="../media/image16.jpeg"/><Relationship Id="rId4" Type="http://schemas.openxmlformats.org/officeDocument/2006/relationships/hyperlink" Target="//upload.wikimedia.org/wikipedia/commons/c/cb/Po%C4%8DaplyKostelInteri%C3%A9r.jpg" TargetMode="External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1.jpeg"/><Relationship Id="rId2" Type="http://schemas.openxmlformats.org/officeDocument/2006/relationships/hyperlink" Target="//upload.wikimedia.org/wikipedia/commons/9/96/Praha_2005-09-15_St_Nichola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b/bd/Chram_sv_Mikulase_interier_kopule2.jpg" TargetMode="External"/><Relationship Id="rId5" Type="http://schemas.openxmlformats.org/officeDocument/2006/relationships/image" Target="../media/image20.jpeg"/><Relationship Id="rId4" Type="http://schemas.openxmlformats.org/officeDocument/2006/relationships/hyperlink" Target="//upload.wikimedia.org/wikipedia/commons/c/c3/Bazilika_Svat%C3%A9ho_Vav%C5%99ince.JPG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e/e2/US_embassy_Prague_2847.JPG" TargetMode="External"/><Relationship Id="rId3" Type="http://schemas.openxmlformats.org/officeDocument/2006/relationships/image" Target="../media/image22.jpeg"/><Relationship Id="rId7" Type="http://schemas.openxmlformats.org/officeDocument/2006/relationships/image" Target="../media/image24.jpeg"/><Relationship Id="rId2" Type="http://schemas.openxmlformats.org/officeDocument/2006/relationships/hyperlink" Target="//upload.wikimedia.org/wikipedia/commons/f/f8/Veltrusy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d/d7/Sternersky_palac_Praha_001.JPG" TargetMode="External"/><Relationship Id="rId5" Type="http://schemas.openxmlformats.org/officeDocument/2006/relationships/image" Target="../media/image23.jpeg"/><Relationship Id="rId4" Type="http://schemas.openxmlformats.org/officeDocument/2006/relationships/hyperlink" Target="//upload.wikimedia.org/wikipedia/commons/8/85/Zamek.slunce.jpg" TargetMode="External"/><Relationship Id="rId9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hyperlink" Target="//upload.wikimedia.org/wikipedia/commons/3/3d/Flower_Garden_Kromeriz.jpg" TargetMode="External"/><Relationship Id="rId7" Type="http://schemas.openxmlformats.org/officeDocument/2006/relationships/hyperlink" Target="//upload.wikimedia.org/wikipedia/commons/a/af/Lednice,_garden1.JPG" TargetMode="External"/><Relationship Id="rId12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hyperlink" Target="//upload.wikimedia.org/wikipedia/commons/2/2e/Zp%C3%ADvaj%C3%ADc%C3%AD_font%C3%A1na.jpg" TargetMode="External"/><Relationship Id="rId5" Type="http://schemas.openxmlformats.org/officeDocument/2006/relationships/hyperlink" Target="//upload.wikimedia.org/wikipedia/commons/a/a6/Zamek_Buchlovice_-_n%C3%A1dvo%C5%99%C3%AD_s_ka%C5%A1nou.JPG" TargetMode="External"/><Relationship Id="rId10" Type="http://schemas.openxmlformats.org/officeDocument/2006/relationships/image" Target="../media/image29.jpeg"/><Relationship Id="rId4" Type="http://schemas.openxmlformats.org/officeDocument/2006/relationships/image" Target="../media/image26.jpeg"/><Relationship Id="rId9" Type="http://schemas.openxmlformats.org/officeDocument/2006/relationships/hyperlink" Target="//upload.wikimedia.org/wikipedia/commons/0/02/Pra%C5%BEsk%C3%BD_hrad,_Kr%C3%A1lovsk%C3%A1_zahrada,_Herkulova_ka%C5%A1na_01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e/e4/Kuks_Big_Christian_Warior.jpg" TargetMode="External"/><Relationship Id="rId3" Type="http://schemas.openxmlformats.org/officeDocument/2006/relationships/image" Target="../media/image31.jpeg"/><Relationship Id="rId7" Type="http://schemas.openxmlformats.org/officeDocument/2006/relationships/image" Target="../media/image33.jpeg"/><Relationship Id="rId2" Type="http://schemas.openxmlformats.org/officeDocument/2006/relationships/hyperlink" Target="//upload.wikimedia.org/wikipedia/commons/0/01/Kuks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e/e8/Kuks_from_air_4.jpg" TargetMode="External"/><Relationship Id="rId5" Type="http://schemas.openxmlformats.org/officeDocument/2006/relationships/image" Target="../media/image32.jpeg"/><Relationship Id="rId4" Type="http://schemas.openxmlformats.org/officeDocument/2006/relationships/hyperlink" Target="//upload.wikimedia.org/wikipedia/commons/0/0b/Z%C3%A1mek_-_hospital_Kuks.jpg" TargetMode="External"/><Relationship Id="rId9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f/f2/St._Mary_Magdalene's_Church2_(Karlovy_Vary)_2009-08-08.jpg/549px-St._Mary_Magdalene's_Church2_(Karlovy_Vary)_2009-08-08.jpg" TargetMode="External"/><Relationship Id="rId13" Type="http://schemas.openxmlformats.org/officeDocument/2006/relationships/hyperlink" Target="http://cs.wikipedia.org/wiki/Soubor:Zp%C3%ADvaj%C3%ADc%C3%AD_font%C3%A1na.jpg" TargetMode="External"/><Relationship Id="rId3" Type="http://schemas.openxmlformats.org/officeDocument/2006/relationships/hyperlink" Target="http://cs.wikipedia.org/wiki/Soubor:Chram_sv_Mikulase_interier_kopule2.jpg" TargetMode="External"/><Relationship Id="rId7" Type="http://schemas.openxmlformats.org/officeDocument/2006/relationships/hyperlink" Target="http://cs.wikipedia.org/wiki/Soubor:Po%C4%8DaplyKostelInteri%C3%A9r.jpg" TargetMode="External"/><Relationship Id="rId12" Type="http://schemas.openxmlformats.org/officeDocument/2006/relationships/hyperlink" Target="http://cs.wikipedia.org/wiki/Soubor:Pra%C5%BEsk%C3%BD_hrad,_Kr%C3%A1lovsk%C3%A1_zahrada,_Herkulova_ka%C5%A1na_01.jpg" TargetMode="External"/><Relationship Id="rId2" Type="http://schemas.openxmlformats.org/officeDocument/2006/relationships/hyperlink" Target="http://cs.wikipedia.org/wiki/Soubor:Brno,_kostel_(10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d/d3/Praha_Staromestske_namesti_Mikulas.jpg/450px-Praha_Staromestske_namesti_Mikulas.jpg" TargetMode="External"/><Relationship Id="rId11" Type="http://schemas.openxmlformats.org/officeDocument/2006/relationships/hyperlink" Target="http://upload.wikimedia.org/wikipedia/commons/thumb/e/e2/US_embassy_Prague_2847.JPG/450px-US_embassy_Prague_2847.JPG" TargetMode="External"/><Relationship Id="rId5" Type="http://schemas.openxmlformats.org/officeDocument/2006/relationships/hyperlink" Target="http://upload.wikimedia.org/wikipedia/commons/thumb/9/96/Praha_2005-09-15_St_Nicholas.jpg/800px-Praha_2005-09-15_St_Nicholas.jpg" TargetMode="External"/><Relationship Id="rId10" Type="http://schemas.openxmlformats.org/officeDocument/2006/relationships/hyperlink" Target="http://upload.wikimedia.org/wikipedia/commons/thumb/6/6b/Broumov,_Kostel_svat%C3%A9ho_V%C3%A1clava_04.jpg/800px-Broumov,_Kostel_svat%C3%A9ho_V%C3%A1clava_04.jpg" TargetMode="External"/><Relationship Id="rId4" Type="http://schemas.openxmlformats.org/officeDocument/2006/relationships/hyperlink" Target="http://cs.wikipedia.org/wiki/Soubor:Urban_VIII_Bernini_Musei_Capitolini.jpg" TargetMode="External"/><Relationship Id="rId9" Type="http://schemas.openxmlformats.org/officeDocument/2006/relationships/hyperlink" Target="http://upload.wikimedia.org/wikipedia/commons/thumb/5/5d/Pschestitz_Kirche3.JPG/800px-Pschestitz_Kirche3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Vilnius_StStanislasChurch_Altar.JPG" TargetMode="External"/><Relationship Id="rId13" Type="http://schemas.openxmlformats.org/officeDocument/2006/relationships/hyperlink" Target="http://upload.wikimedia.org/wikipedia/commons/thumb/0/01/Kuks2.jpg/800px-Kuks2.jpg" TargetMode="External"/><Relationship Id="rId18" Type="http://schemas.openxmlformats.org/officeDocument/2006/relationships/hyperlink" Target="http://cs.wikipedia.org/wiki/Soubor:Z%C3%A1mek_-_hospital_Kuks.jpg" TargetMode="External"/><Relationship Id="rId3" Type="http://schemas.openxmlformats.org/officeDocument/2006/relationships/hyperlink" Target="http://upload.wikimedia.org/wikipedia/commons/thumb/f/fa/Kostel-sv.-kateriny.jpg/800px-Kostel-sv.-kateriny.jpg" TargetMode="External"/><Relationship Id="rId7" Type="http://schemas.openxmlformats.org/officeDocument/2006/relationships/hyperlink" Target="http://cs.wikipedia.org/wiki/Soubor:Bazilika_Svat%C3%A9ho_Vav%C5%99ince.JPG" TargetMode="External"/><Relationship Id="rId12" Type="http://schemas.openxmlformats.org/officeDocument/2006/relationships/hyperlink" Target="http://cs.wikipedia.org/wiki/Soubor:Sternersky_palac_Praha_001.JPG" TargetMode="External"/><Relationship Id="rId17" Type="http://schemas.openxmlformats.org/officeDocument/2006/relationships/hyperlink" Target="http://cs.wikipedia.org/wiki/Soubor:Kuks_Big_Christian_Warior.jpg" TargetMode="External"/><Relationship Id="rId2" Type="http://schemas.openxmlformats.org/officeDocument/2006/relationships/hyperlink" Target="http://upload.wikimedia.org/wikipedia/commons/thumb/1/16/Dobr%C3%A1_Voda_-_interi%C3%A9r_kostela.jpg/800px-Dobr%C3%A1_Voda_-_interi%C3%A9r_kostela.jpg" TargetMode="External"/><Relationship Id="rId16" Type="http://schemas.openxmlformats.org/officeDocument/2006/relationships/hyperlink" Target="http://cs.wikipedia.org/wiki/Soubor:Lednice,_garden1.JPG" TargetMode="External"/><Relationship Id="rId20" Type="http://schemas.openxmlformats.org/officeDocument/2006/relationships/hyperlink" Target="http://cs.wikipedia.org/wiki/Barok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Zamek.slunce.jpg" TargetMode="External"/><Relationship Id="rId11" Type="http://schemas.openxmlformats.org/officeDocument/2006/relationships/hyperlink" Target="http://upload.wikimedia.org/wikipedia/commons/thumb/3/3e/Estasi_di_Santa_Teresa.jpg/399px-Estasi_di_Santa_Teresa.jpg" TargetMode="External"/><Relationship Id="rId5" Type="http://schemas.openxmlformats.org/officeDocument/2006/relationships/hyperlink" Target="http://upload.wikimedia.org/wikipedia/commons/f/f8/Veltrusy1.jpg" TargetMode="External"/><Relationship Id="rId15" Type="http://schemas.openxmlformats.org/officeDocument/2006/relationships/hyperlink" Target="http://cs.wikipedia.org/wiki/Soubor:Zamek_Buchlovice_-_n%C3%A1dvo%C5%99%C3%AD_s_ka%C5%A1nou.JPG" TargetMode="External"/><Relationship Id="rId10" Type="http://schemas.openxmlformats.org/officeDocument/2006/relationships/hyperlink" Target="http://upload.wikimedia.org/wikipedia/commons/thumb/8/89/Sv._Mikul%C3%A1%C5%A1_(Starom%C3%A1k).JPG/799px-Sv._Mikul%C3%A1%C5%A1_(Starom%C3%A1k).JPG" TargetMode="External"/><Relationship Id="rId19" Type="http://schemas.openxmlformats.org/officeDocument/2006/relationships/hyperlink" Target="http://cs.wikipedia.org/wiki/Soubor:Kuks_from_air_4.jpg" TargetMode="External"/><Relationship Id="rId4" Type="http://schemas.openxmlformats.org/officeDocument/2006/relationships/hyperlink" Target="http://cs.wikipedia.org/wiki/Soubor:Liblice_Chateau_CZ_050.jpg" TargetMode="External"/><Relationship Id="rId9" Type="http://schemas.openxmlformats.org/officeDocument/2006/relationships/hyperlink" Target="http://upload.wikimedia.org/wikipedia/commons/thumb/b/b3/Broumov,_Kostel_svat%C3%A9ho_V%C3%A1clava_01.jpg/450px-Broumov,_Kostel_svat%C3%A9ho_V%C3%A1clava_01.jpg" TargetMode="External"/><Relationship Id="rId14" Type="http://schemas.openxmlformats.org/officeDocument/2006/relationships/hyperlink" Target="http://cs.wikipedia.org/wiki/Soubor:Flower_Garden_Kromeriz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Dějiny ČR - baroko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Autor projektu: Mgr. Michaela </a:t>
            </a:r>
            <a:r>
              <a:rPr lang="cs-CZ" dirty="0" err="1" smtClean="0"/>
              <a:t>Kerdová</a:t>
            </a:r>
            <a:endParaRPr lang="cs-CZ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9992" y="5052975"/>
            <a:ext cx="6965939" cy="136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1069992" y="548680"/>
            <a:ext cx="69659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dirty="0"/>
              <a:t>Vytvořeno v rámci projektu „EU peníze školám“.</a:t>
            </a:r>
          </a:p>
          <a:p>
            <a:pPr lvl="0" algn="ctr"/>
            <a:r>
              <a:rPr lang="cs-CZ" dirty="0"/>
              <a:t>OP VK oblast podpory 1.4 s názvem Zlepšení podmínek pro vzdělávání na základních školách.</a:t>
            </a:r>
          </a:p>
        </p:txBody>
      </p:sp>
      <p:sp>
        <p:nvSpPr>
          <p:cNvPr id="7" name="Obdélník 6"/>
          <p:cNvSpPr/>
          <p:nvPr/>
        </p:nvSpPr>
        <p:spPr>
          <a:xfrm>
            <a:off x="2627784" y="4437112"/>
            <a:ext cx="3248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VY_32_INOVACE_53_baroko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688787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7102" y="2384884"/>
            <a:ext cx="4752528" cy="4187388"/>
          </a:xfrm>
        </p:spPr>
        <p:txBody>
          <a:bodyPr>
            <a:normAutofit/>
          </a:bodyPr>
          <a:lstStyle/>
          <a:p>
            <a:r>
              <a:rPr lang="cs-CZ" dirty="0" smtClean="0"/>
              <a:t>Vznik v Itálii, rozšířil se po celé Evropě.</a:t>
            </a:r>
          </a:p>
          <a:p>
            <a:r>
              <a:rPr lang="cs-CZ" dirty="0" smtClean="0"/>
              <a:t>17. století – 1. polovina </a:t>
            </a:r>
          </a:p>
          <a:p>
            <a:pPr>
              <a:buNone/>
            </a:pPr>
            <a:r>
              <a:rPr lang="cs-CZ" dirty="0" smtClean="0"/>
              <a:t>     18. </a:t>
            </a:r>
            <a:r>
              <a:rPr lang="cs-CZ" dirty="0" smtClean="0"/>
              <a:t>století.</a:t>
            </a:r>
            <a:endParaRPr lang="cs-CZ" dirty="0" smtClean="0"/>
          </a:p>
          <a:p>
            <a:r>
              <a:rPr lang="cs-CZ" dirty="0" smtClean="0"/>
              <a:t>Slovo BAROKO – pochází možná z portugalského </a:t>
            </a:r>
            <a:r>
              <a:rPr lang="cs-CZ" dirty="0" err="1" smtClean="0"/>
              <a:t>perles</a:t>
            </a:r>
            <a:r>
              <a:rPr lang="cs-CZ" dirty="0" smtClean="0"/>
              <a:t> </a:t>
            </a:r>
            <a:r>
              <a:rPr lang="cs-CZ" dirty="0" err="1" smtClean="0"/>
              <a:t>baroques</a:t>
            </a:r>
            <a:r>
              <a:rPr lang="cs-CZ" dirty="0" smtClean="0"/>
              <a:t>, což znamená perla nepravidelného tvaru.</a:t>
            </a:r>
          </a:p>
          <a:p>
            <a:r>
              <a:rPr lang="cs-CZ" dirty="0" smtClean="0"/>
              <a:t>Slovo BAROKO mělo také význam „kroucený“.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1" y="570156"/>
            <a:ext cx="4227156" cy="1054250"/>
          </a:xfrm>
        </p:spPr>
        <p:txBody>
          <a:bodyPr/>
          <a:lstStyle/>
          <a:p>
            <a:r>
              <a:rPr lang="cs-CZ" dirty="0" smtClean="0"/>
              <a:t>baroko</a:t>
            </a:r>
            <a:endParaRPr lang="cs-CZ" dirty="0"/>
          </a:p>
        </p:txBody>
      </p:sp>
      <p:pic>
        <p:nvPicPr>
          <p:cNvPr id="5" name="Picture 14" descr="Soubor:Pschestitz Kirche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74434"/>
            <a:ext cx="3566412" cy="2674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Soubor:Sv. Mikuláš (Staromák)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780311"/>
            <a:ext cx="3566412" cy="267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61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0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3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6" dur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9" dur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2" dur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5" dur="1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8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1" dur="1"/>
                                        <p:tgtEl>
                                          <p:spTgt spid="71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764704"/>
            <a:ext cx="7745505" cy="3877815"/>
          </a:xfrm>
        </p:spPr>
        <p:txBody>
          <a:bodyPr/>
          <a:lstStyle/>
          <a:p>
            <a:r>
              <a:rPr lang="cs-CZ" dirty="0" smtClean="0"/>
              <a:t>Baroko navazovalo na renesanci.</a:t>
            </a:r>
          </a:p>
          <a:p>
            <a:r>
              <a:rPr lang="cs-CZ" dirty="0" smtClean="0"/>
              <a:t>Rozdíl – návrat ke křesťanským myšlenkám, k bohu.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Soubor:Praha Staromestske namesti Mikula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75" y="2132856"/>
            <a:ext cx="3384376" cy="451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Liblice Chateau CZ 05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780927"/>
            <a:ext cx="4527040" cy="3372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445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2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5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8" dur="1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1" dur="1"/>
                                        <p:tgtEl>
                                          <p:spTgt spid="30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7940358" cy="3877815"/>
          </a:xfrm>
        </p:spPr>
        <p:txBody>
          <a:bodyPr/>
          <a:lstStyle/>
          <a:p>
            <a:r>
              <a:rPr lang="cs-CZ" dirty="0" smtClean="0"/>
              <a:t>Kostely měly působit jako obraz nebe.</a:t>
            </a:r>
          </a:p>
          <a:p>
            <a:r>
              <a:rPr lang="cs-CZ" dirty="0" smtClean="0"/>
              <a:t>Monumentalita = snaha ohromit člověka.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Soubor:Brno, kostel (10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3789040"/>
            <a:ext cx="3779573" cy="283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Dobrá Voda - interiér kostel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Vilnius StStanislasChurch Alta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2195396" cy="322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24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5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8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1" dur="1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4" dur="1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7" dur="1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558247"/>
            <a:ext cx="3816424" cy="143029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Využití drahých materiálů – zlato, vzácná dřeva, barevný mramor</a:t>
            </a:r>
          </a:p>
          <a:p>
            <a:r>
              <a:rPr lang="cs-CZ" dirty="0" smtClean="0"/>
              <a:t>Ornamenty </a:t>
            </a:r>
            <a:endParaRPr lang="cs-CZ" dirty="0"/>
          </a:p>
        </p:txBody>
      </p:sp>
      <p:pic>
        <p:nvPicPr>
          <p:cNvPr id="5122" name="Picture 2" descr="Soubor:Broumov, Kostel svatého Václava 0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61" y="2528900"/>
            <a:ext cx="5193543" cy="389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Soubor:Kostel-sv.-katerin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5902"/>
            <a:ext cx="3431754" cy="229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Soubor:Estasi di Santa Teres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900" y="2671414"/>
            <a:ext cx="2523918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345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4" dur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7" dur="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0" dur="1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3" dur="1"/>
                                        <p:tgtEl>
                                          <p:spTgt spid="51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6" dur="1"/>
                                        <p:tgtEl>
                                          <p:spTgt spid="51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2" grpId="1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428604"/>
            <a:ext cx="5259226" cy="2736304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Výrazný prvek barokního umění je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pohyb.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Barokní stavbu, sochu, kašnu atd. je nutné vnímat v pohybu = obcházet.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Základní  tvary – ovál, </a:t>
            </a:r>
            <a:r>
              <a:rPr lang="cs-CZ" sz="2000" dirty="0" smtClean="0"/>
              <a:t>elipsa.</a:t>
            </a:r>
            <a:endParaRPr lang="cs-CZ" sz="2000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2054" name="Picture 6" descr="Soubor:Urban VIII Bernini Musei Capitolini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571744"/>
            <a:ext cx="2434327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oubor:PočaplyKostelInteriér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786" y="753850"/>
            <a:ext cx="2894793" cy="217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Soubor:St. Mary Magdalene's Church2 (Karlovy Vary) 2009-08-08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786" y="3429000"/>
            <a:ext cx="2894793" cy="316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oubor:Broumov, Kostel svatého Václava 01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64" y="2928934"/>
            <a:ext cx="2750823" cy="3667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0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3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6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9" dur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2" dur="1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5" dur="1"/>
                                        <p:tgtEl>
                                          <p:spTgt spid="20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8" dur="1"/>
                                        <p:tgtEl>
                                          <p:spTgt spid="20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1" dur="1"/>
                                        <p:tgtEl>
                                          <p:spTgt spid="20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404664"/>
            <a:ext cx="3007543" cy="1396677"/>
          </a:xfrm>
        </p:spPr>
        <p:txBody>
          <a:bodyPr/>
          <a:lstStyle/>
          <a:p>
            <a:r>
              <a:rPr lang="cs-CZ" dirty="0" smtClean="0"/>
              <a:t>Častý prvek barokních staveb je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kopule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8" descr="Soubor:Praha 2005-09-15 St Nichola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190" y="2875002"/>
            <a:ext cx="4776192" cy="358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oubor:Bazilika Svatého Vavřinc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517" y="260567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Soubor:Chram sv Mikulase interier kopule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55" y="3501008"/>
            <a:ext cx="3504389" cy="2628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>
            <a:off x="2075722" y="2902762"/>
            <a:ext cx="3374795" cy="13903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endCxn id="6" idx="0"/>
          </p:cNvCxnSpPr>
          <p:nvPr/>
        </p:nvCxnSpPr>
        <p:spPr>
          <a:xfrm>
            <a:off x="2075722" y="2875002"/>
            <a:ext cx="3128" cy="62600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857620" y="428604"/>
            <a:ext cx="1785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Kostel v Jablonném v Podještědí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5" name="Přímá spojovací šipka 14"/>
          <p:cNvCxnSpPr>
            <a:stCxn id="13" idx="2"/>
          </p:cNvCxnSpPr>
          <p:nvPr/>
        </p:nvCxnSpPr>
        <p:spPr>
          <a:xfrm rot="16200000" flipH="1">
            <a:off x="5551590" y="550938"/>
            <a:ext cx="5364" cy="16073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642910" y="242886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Chrám sv. Mikuláše v Praze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8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4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0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3" dur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4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6" dur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9" dur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  <p:bldP spid="13" grpId="0"/>
      <p:bldP spid="13" grpId="1"/>
      <p:bldP spid="13" grpId="2"/>
      <p:bldP spid="17" grpId="0"/>
      <p:bldP spid="1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49155" y="156590"/>
            <a:ext cx="3126130" cy="1054250"/>
          </a:xfrm>
        </p:spPr>
        <p:txBody>
          <a:bodyPr/>
          <a:lstStyle/>
          <a:p>
            <a:r>
              <a:rPr lang="cs-CZ" sz="3200" dirty="0" smtClean="0"/>
              <a:t>Zámky a paláce</a:t>
            </a:r>
            <a:endParaRPr lang="cs-CZ" sz="3200" dirty="0"/>
          </a:p>
        </p:txBody>
      </p:sp>
      <p:pic>
        <p:nvPicPr>
          <p:cNvPr id="6146" name="Picture 2" descr="Soubor:Veltrusy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672" y="243793"/>
            <a:ext cx="4857750" cy="335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43612" y="302744"/>
            <a:ext cx="1964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Zámek Veltrusy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148" name="Picture 4" descr="Soubor:Zamek.slunc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072" y="3890154"/>
            <a:ext cx="4174949" cy="277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450100" y="3596594"/>
            <a:ext cx="2054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Liblice u Mělníka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Picture 6" descr="Soubor:Sternersky palac Praha 001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70" y="1240002"/>
            <a:ext cx="3672901" cy="275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oubor:US embassy Prague 2847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70" y="4162139"/>
            <a:ext cx="1944216" cy="259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11585" y="5547164"/>
            <a:ext cx="1822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>
                <a:solidFill>
                  <a:schemeClr val="accent2">
                    <a:lumMod val="75000"/>
                  </a:schemeClr>
                </a:solidFill>
              </a:rPr>
              <a:t>Schönbornský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 palác 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59697" y="3625345"/>
            <a:ext cx="216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Šternberský palác </a:t>
            </a:r>
            <a:endParaRPr lang="cs-CZ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411585" y="5458282"/>
            <a:ext cx="91112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392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8" dur="1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4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61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0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3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6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9" dur="1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2" dur="1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5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  <p:bldP spid="2" grpId="0"/>
      <p:bldP spid="2" grpId="1"/>
      <p:bldP spid="7" grpId="0"/>
      <p:bldP spid="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19685" y="557681"/>
            <a:ext cx="3816424" cy="2088232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Barokní zahrady </a:t>
            </a:r>
            <a:r>
              <a:rPr lang="cs-CZ" dirty="0" smtClean="0"/>
              <a:t>– pavilony, kašny, fontány, sochy</a:t>
            </a:r>
            <a:endParaRPr lang="cs-CZ" dirty="0"/>
          </a:p>
        </p:txBody>
      </p:sp>
      <p:pic>
        <p:nvPicPr>
          <p:cNvPr id="1026" name="Picture 2" descr="Soubor:Flower Garden Kromeriz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952" y="3054316"/>
            <a:ext cx="3753520" cy="281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Zamek Buchlovice - nádvoří s kašnou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93" y="2492896"/>
            <a:ext cx="3930016" cy="294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5546116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Zámek Buchlovice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52090" y="5915448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Květná zahrada v Kroměříži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32" name="Picture 8" descr="Soubor:Lednice, garden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116" y="404664"/>
            <a:ext cx="3192355" cy="239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oubor:Pražský hrad, Královská zahrada, Herkulova kašna 01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480" y="260648"/>
            <a:ext cx="1477551" cy="2132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oubor:Zpívající fontána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245" y="4719405"/>
            <a:ext cx="1349728" cy="202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3131840" y="1196752"/>
            <a:ext cx="72464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547664" y="1700808"/>
            <a:ext cx="2520280" cy="31683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070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0" dur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3" dur="1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6" dur="1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9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2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5" dur="1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8" dur="1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1" dur="1"/>
                                        <p:tgtEl>
                                          <p:spTgt spid="10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4" dur="1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7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  <p:bldP spid="4" grpId="0"/>
      <p:bldP spid="4" grpId="1"/>
      <p:bldP spid="5" grpId="0"/>
      <p:bldP spid="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160" y="390231"/>
            <a:ext cx="4411951" cy="920906"/>
          </a:xfrm>
        </p:spPr>
        <p:txBody>
          <a:bodyPr>
            <a:normAutofit fontScale="92500" lnSpcReduction="20000"/>
          </a:bodyPr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Barokní lázně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Kuks </a:t>
            </a:r>
            <a:r>
              <a:rPr lang="cs-CZ" dirty="0" smtClean="0"/>
              <a:t>– ve své době jedny z nejvýznamnějších lázní u nás.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6" descr="Soubor:Kuks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56992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Zámek - hospital Kuk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0231"/>
            <a:ext cx="3672408" cy="244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oubor:Kuks from air 4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529366"/>
            <a:ext cx="4411560" cy="293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oubor:Kuks Big Christian Warior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56391"/>
            <a:ext cx="3654615" cy="274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596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" dur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6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9" dur="1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2" dur="1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276997"/>
          </a:xfrm>
        </p:spPr>
        <p:txBody>
          <a:bodyPr>
            <a:normAutofit fontScale="92500" lnSpcReduction="10000"/>
          </a:bodyPr>
          <a:lstStyle/>
          <a:p>
            <a:r>
              <a:rPr lang="cs-CZ" sz="1400" dirty="0">
                <a:hlinkClick r:id="rId2"/>
              </a:rPr>
              <a:t>http://cs.wikipedia.org/wiki/Soubor:Brno,_kostel_(10).</a:t>
            </a:r>
            <a:r>
              <a:rPr lang="cs-CZ" sz="1400" dirty="0" smtClean="0">
                <a:hlinkClick r:id="rId2"/>
              </a:rPr>
              <a:t>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</a:t>
            </a:r>
            <a:r>
              <a:rPr lang="cs-CZ" sz="1400" dirty="0">
                <a:hlinkClick r:id="rId3"/>
              </a:rPr>
              <a:t>://</a:t>
            </a:r>
            <a:r>
              <a:rPr lang="cs-CZ" sz="1400" dirty="0" smtClean="0">
                <a:hlinkClick r:id="rId3"/>
              </a:rPr>
              <a:t>cs.wikipedia.org/wiki/Soubor:Chram_sv_Mikulase_interier_kopule2.jpg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cs.wikipedia.org/wiki/Soubor:Urban_VIII_Bernini_Musei_Capitolini.jpg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upload.wikimedia.org/wikipedia/commons/thumb/9/96/Praha_2005-09-15_St_Nicholas.jpg/800px-Praha_2005-09-15_St_Nicholas.jpg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upload.wikimedia.org/wikipedia/commons/thumb/d/d3/Praha_Staromestske_namesti_Mikulas.jpg/450px-Praha_Staromestske_namesti_Mikulas.jpg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cs.wikipedia.org/wiki/Soubor:Po%C4%8DaplyKostelInteri%C3%A9r.jpg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http://upload.wikimedia.org/wikipedia/commons/thumb/f/f2/St._Mary_Magdalene%27s_Church2_%28Karlovy_Vary%29_2009-08-08.jpg/549px-St._Mary_Magdalene%27s_Church2_%</a:t>
            </a:r>
            <a:r>
              <a:rPr lang="cs-CZ" sz="1400" dirty="0" smtClean="0">
                <a:hlinkClick r:id="rId8"/>
              </a:rPr>
              <a:t>28Karlovy_Vary%29_2009-08-08.jpg</a:t>
            </a:r>
            <a:endParaRPr lang="cs-CZ" sz="1400" dirty="0" smtClean="0"/>
          </a:p>
          <a:p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upload.wikimedia.org/wikipedia/commons/thumb/5/5d/Pschestitz_Kirche3.JPG/800px-Pschestitz_Kirche3.JPG</a:t>
            </a:r>
            <a:endParaRPr lang="cs-CZ" sz="1400" dirty="0" smtClean="0"/>
          </a:p>
          <a:p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upload.wikimedia.org/wikipedia/commons/thumb/6/6b/Broumov%2C_Kostel_svat%C3%A9ho_V%C3%A1clava_04.jpg/800px-Broumov%2C_Kostel_svat%C3%A9ho_V%C3%A1clava_04.jpg</a:t>
            </a:r>
            <a:endParaRPr lang="cs-CZ" sz="1400" dirty="0" smtClean="0"/>
          </a:p>
          <a:p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upload.wikimedia.org/wikipedia/commons/thumb/e/e2/US_embassy_Prague_2847.JPG/450px-US_embassy_Prague_2847.JPG</a:t>
            </a:r>
            <a:endParaRPr lang="cs-CZ" sz="1400" dirty="0" smtClean="0"/>
          </a:p>
          <a:p>
            <a:r>
              <a:rPr lang="cs-CZ" sz="1400" dirty="0">
                <a:hlinkClick r:id="rId12"/>
              </a:rPr>
              <a:t>http://cs.wikipedia.org/wiki/Soubor:Pra%C5%BEsk%C3%BD_hrad,_Kr%C3%A1lovsk%C3%A1_zahrada,_</a:t>
            </a:r>
            <a:r>
              <a:rPr lang="cs-CZ" sz="1400" dirty="0" smtClean="0">
                <a:hlinkClick r:id="rId12"/>
              </a:rPr>
              <a:t>Herkulova_ka%C5%A1na_01.jpg</a:t>
            </a:r>
            <a:endParaRPr lang="cs-CZ" sz="1400" dirty="0" smtClean="0"/>
          </a:p>
          <a:p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cs.wikipedia.org/wiki/Soubor:Zp%C3%ADvaj%C3%ADc%C3%AD_font%C3%A1na.jpg</a:t>
            </a:r>
            <a:endParaRPr lang="cs-CZ" sz="1400" dirty="0" smtClean="0"/>
          </a:p>
          <a:p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7200234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548680"/>
            <a:ext cx="7745505" cy="6192688"/>
          </a:xfrm>
        </p:spPr>
        <p:txBody>
          <a:bodyPr>
            <a:normAutofit fontScale="92500"/>
          </a:bodyPr>
          <a:lstStyle/>
          <a:p>
            <a:r>
              <a:rPr lang="cs-CZ" sz="1400" dirty="0">
                <a:hlinkClick r:id="rId2"/>
              </a:rPr>
              <a:t>http://upload.wikimedia.org/wikipedia/commons/thumb/1/16/Dobr%C3%A1_Voda_-_interi%C3%A9r_kostela.jpg/800px-Dobr%C3%A1_Voda_-_</a:t>
            </a:r>
            <a:r>
              <a:rPr lang="cs-CZ" sz="1400" dirty="0" smtClean="0">
                <a:hlinkClick r:id="rId2"/>
              </a:rPr>
              <a:t>interi%C3%A9r_kostela.jpg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</a:t>
            </a:r>
            <a:r>
              <a:rPr lang="cs-CZ" sz="1400" dirty="0">
                <a:hlinkClick r:id="rId3"/>
              </a:rPr>
              <a:t>://upload.wikimedia.org/wikipedia/commons/thumb/f/fa/Kostel-sv.-kateriny.jpg/800px-Kostel-sv.-</a:t>
            </a:r>
            <a:r>
              <a:rPr lang="cs-CZ" sz="1400" dirty="0" smtClean="0">
                <a:hlinkClick r:id="rId3"/>
              </a:rPr>
              <a:t>kateriny.jpg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cs.wikipedia.org/wiki/Soubor:Liblice_Chateau_CZ_050.jpg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upload.wikimedia.org/wikipedia/commons/f/f8/Veltrusy1.jpg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cs.wikipedia.org/wiki/Soubor:Zamek.slunce.jpg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cs.wikipedia.org/wiki/Soubor:Bazilika_Svat%C3%A9ho_Vav%C5%99ince.JPG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cs.wikipedia.org/wiki/Soubor:Vilnius_StStanislasChurch_Altar.JPG</a:t>
            </a:r>
            <a:endParaRPr lang="cs-CZ" sz="1400" dirty="0" smtClean="0"/>
          </a:p>
          <a:p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upload.wikimedia.org/wikipedia/commons/thumb/b/b3/Broumov%2C_Kostel_svat%C3%A9ho_V%C3%A1clava_01.jpg/450px-Broumov%2C_Kostel_svat%C3%A9ho_V%C3%A1clava_01.jpg</a:t>
            </a:r>
            <a:endParaRPr lang="cs-CZ" sz="1400" dirty="0" smtClean="0"/>
          </a:p>
          <a:p>
            <a:r>
              <a:rPr lang="cs-CZ" sz="1400" dirty="0">
                <a:hlinkClick r:id="rId10"/>
              </a:rPr>
              <a:t>http://upload.wikimedia.org/wikipedia/commons/thumb/8/89/Sv._Mikul%C3%A1%C5%A1_%28Starom%C3%A1k%29.JPG/799px-Sv._Mikul%C3%A1%C5%A1_%</a:t>
            </a:r>
            <a:r>
              <a:rPr lang="cs-CZ" sz="1400" dirty="0" smtClean="0">
                <a:hlinkClick r:id="rId10"/>
              </a:rPr>
              <a:t>28Starom%C3%A1k%29.JPG</a:t>
            </a:r>
            <a:endParaRPr lang="cs-CZ" sz="1400" dirty="0" smtClean="0"/>
          </a:p>
          <a:p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upload.wikimedia.org/wikipedia/commons/thumb/3/3e/Estasi_di_Santa_Teresa.jpg/399px-Estasi_di_Santa_Teresa.jpg</a:t>
            </a:r>
            <a:endParaRPr lang="cs-CZ" sz="1400" dirty="0" smtClean="0"/>
          </a:p>
          <a:p>
            <a:r>
              <a:rPr lang="cs-CZ" sz="1400" dirty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cs.wikipedia.org/wiki/Soubor:Sternersky_palac_Praha_001.JPG</a:t>
            </a:r>
            <a:endParaRPr lang="cs-CZ" sz="1400" dirty="0" smtClean="0"/>
          </a:p>
          <a:p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upload.wikimedia.org/wikipedia/commons/thumb/0/01/Kuks2.jpg/800px-Kuks2.jpg</a:t>
            </a:r>
            <a:endParaRPr lang="cs-CZ" sz="1400" dirty="0" smtClean="0"/>
          </a:p>
          <a:p>
            <a:r>
              <a:rPr lang="cs-CZ" sz="1400" dirty="0">
                <a:hlinkClick r:id="rId14"/>
              </a:rPr>
              <a:t>http://</a:t>
            </a:r>
            <a:r>
              <a:rPr lang="cs-CZ" sz="1400" dirty="0" smtClean="0">
                <a:hlinkClick r:id="rId14"/>
              </a:rPr>
              <a:t>cs.wikipedia.org/wiki/Soubor:Flower_Garden_Kromeriz.jpg</a:t>
            </a:r>
            <a:endParaRPr lang="cs-CZ" sz="1400" dirty="0" smtClean="0"/>
          </a:p>
          <a:p>
            <a:r>
              <a:rPr lang="cs-CZ" sz="1400" dirty="0">
                <a:hlinkClick r:id="rId15"/>
              </a:rPr>
              <a:t>http://cs.wikipedia.org/wiki/Soubor:Zamek_Buchlovice_-_</a:t>
            </a:r>
            <a:r>
              <a:rPr lang="cs-CZ" sz="1400" dirty="0" smtClean="0">
                <a:hlinkClick r:id="rId15"/>
              </a:rPr>
              <a:t>n%C3%A1dvo%C5%99%C3%AD_s_ka%C5%A1nou.JPG</a:t>
            </a:r>
            <a:endParaRPr lang="cs-CZ" sz="1400" dirty="0" smtClean="0"/>
          </a:p>
          <a:p>
            <a:r>
              <a:rPr lang="cs-CZ" sz="1400" dirty="0">
                <a:hlinkClick r:id="rId16"/>
              </a:rPr>
              <a:t>http://cs.wikipedia.org/wiki/Soubor:Lednice,_</a:t>
            </a:r>
            <a:r>
              <a:rPr lang="cs-CZ" sz="1400" dirty="0" smtClean="0">
                <a:hlinkClick r:id="rId16"/>
              </a:rPr>
              <a:t>garden1.JPG</a:t>
            </a:r>
            <a:endParaRPr lang="cs-CZ" sz="1400" dirty="0" smtClean="0"/>
          </a:p>
          <a:p>
            <a:r>
              <a:rPr lang="cs-CZ" sz="1400" dirty="0">
                <a:hlinkClick r:id="rId17"/>
              </a:rPr>
              <a:t>http://</a:t>
            </a:r>
            <a:r>
              <a:rPr lang="cs-CZ" sz="1400" dirty="0" smtClean="0">
                <a:hlinkClick r:id="rId17"/>
              </a:rPr>
              <a:t>cs.wikipedia.org/wiki/Soubor:Kuks_Big_Christian_Warior.jpg</a:t>
            </a:r>
            <a:endParaRPr lang="cs-CZ" sz="1400" dirty="0" smtClean="0"/>
          </a:p>
          <a:p>
            <a:r>
              <a:rPr lang="cs-CZ" sz="1400" dirty="0">
                <a:hlinkClick r:id="rId18"/>
              </a:rPr>
              <a:t>http://cs.wikipedia.org/wiki/Soubor:Z%C3%A1mek_-_</a:t>
            </a:r>
            <a:r>
              <a:rPr lang="cs-CZ" sz="1400" dirty="0" smtClean="0">
                <a:hlinkClick r:id="rId18"/>
              </a:rPr>
              <a:t>hospital_Kuks.jpg</a:t>
            </a:r>
            <a:endParaRPr lang="cs-CZ" sz="1400" dirty="0" smtClean="0"/>
          </a:p>
          <a:p>
            <a:r>
              <a:rPr lang="cs-CZ" sz="1400" dirty="0">
                <a:hlinkClick r:id="rId19"/>
              </a:rPr>
              <a:t>http://</a:t>
            </a:r>
            <a:r>
              <a:rPr lang="cs-CZ" sz="1400" dirty="0" smtClean="0">
                <a:hlinkClick r:id="rId19"/>
              </a:rPr>
              <a:t>cs.wikipedia.org/wiki/Soubor:Kuks_from_air_4.jpg</a:t>
            </a:r>
            <a:endParaRPr lang="cs-CZ" sz="1400" dirty="0" smtClean="0"/>
          </a:p>
          <a:p>
            <a:r>
              <a:rPr lang="cs-CZ" sz="1400" dirty="0">
                <a:hlinkClick r:id="rId20"/>
              </a:rPr>
              <a:t>http://</a:t>
            </a:r>
            <a:r>
              <a:rPr lang="cs-CZ" sz="1400" dirty="0" smtClean="0">
                <a:hlinkClick r:id="rId20"/>
              </a:rPr>
              <a:t>cs.wikipedia.org/wiki/Baroko</a:t>
            </a:r>
            <a:endParaRPr lang="cs-CZ" sz="1400" dirty="0" smtClean="0"/>
          </a:p>
          <a:p>
            <a:pPr lvl="1"/>
            <a:endParaRPr lang="cs-CZ" sz="1200" dirty="0" smtClean="0"/>
          </a:p>
          <a:p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1856078637"/>
      </p:ext>
    </p:extLst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Vytvořeno jako DUM do předmětu vlastivěda </a:t>
            </a:r>
          </a:p>
          <a:p>
            <a:pPr algn="ctr">
              <a:buNone/>
            </a:pPr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na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Základní škole </a:t>
            </a:r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Mladá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Boleslav, </a:t>
            </a:r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17. listopadu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1325</a:t>
            </a:r>
            <a:r>
              <a:rPr lang="cs-CZ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buNone/>
            </a:pPr>
            <a:r>
              <a:rPr lang="cs-CZ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příspěvková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organizace</a:t>
            </a:r>
          </a:p>
          <a:p>
            <a:pPr algn="ctr">
              <a:buNone/>
            </a:pP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pro </a:t>
            </a:r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čtvrtý ročník základní školy.</a:t>
            </a:r>
          </a:p>
          <a:p>
            <a:pPr algn="ctr"/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slouží jako doplněk učiva </a:t>
            </a:r>
          </a:p>
          <a:p>
            <a:pPr algn="ctr">
              <a:buNone/>
            </a:pPr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 o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baroku </a:t>
            </a: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 v rámci tématu Dějiny České republiky.</a:t>
            </a:r>
          </a:p>
          <a:p>
            <a:pPr algn="ctr"/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doporučuji prezentovat pomocí </a:t>
            </a:r>
          </a:p>
          <a:p>
            <a:pPr algn="ctr">
              <a:buNone/>
            </a:pPr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dataprojektoru nebo na monitorech žáků.</a:t>
            </a:r>
          </a:p>
          <a:p>
            <a:pPr algn="ctr"/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byl vytvořen a pilotován v 2. pololetí</a:t>
            </a:r>
          </a:p>
          <a:p>
            <a:pPr algn="ctr">
              <a:buNone/>
            </a:pPr>
            <a:r>
              <a:rPr lang="cs-CZ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školního roku 2011/2012.</a:t>
            </a:r>
            <a:endParaRPr lang="cs-CZ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744402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266</TotalTime>
  <Words>417</Words>
  <Application>Microsoft Office PowerPoint</Application>
  <PresentationFormat>Předvádění na obrazovce (4:3)</PresentationFormat>
  <Paragraphs>82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Tvrdý obal</vt:lpstr>
      <vt:lpstr>Dějiny ČR - baroko</vt:lpstr>
      <vt:lpstr>baroko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Zámky a paláce</vt:lpstr>
      <vt:lpstr>Prezentace aplikace PowerPoint</vt:lpstr>
      <vt:lpstr>Prezentace aplikace PowerPoint</vt:lpstr>
      <vt:lpstr>zdroje</vt:lpstr>
      <vt:lpstr>Prezentace aplikace PowerPoint</vt:lpstr>
      <vt:lpstr>Prezentace aplikace PowerPoint</vt:lpstr>
    </vt:vector>
  </TitlesOfParts>
  <Company>ZŠ Patelka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Dějiny ČR - Baroko</dc:title>
  <dc:creator>kerdova</dc:creator>
  <cp:lastModifiedBy>User</cp:lastModifiedBy>
  <cp:revision>26</cp:revision>
  <dcterms:created xsi:type="dcterms:W3CDTF">2012-05-23T14:38:15Z</dcterms:created>
  <dcterms:modified xsi:type="dcterms:W3CDTF">2012-12-13T15:44:43Z</dcterms:modified>
</cp:coreProperties>
</file>