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79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70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60" r:id="rId24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13.12.2012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ATA_ports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IBM_350_RAMAC.jpg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cs.wikipedia.org/wiki/Pevn%C3%BD_dis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SATA_ports.jpg" TargetMode="External"/><Relationship Id="rId5" Type="http://schemas.openxmlformats.org/officeDocument/2006/relationships/hyperlink" Target="http://en.wikipedia.org/wiki/File:ATA_cables.jpg" TargetMode="External"/><Relationship Id="rId4" Type="http://schemas.openxmlformats.org/officeDocument/2006/relationships/hyperlink" Target="http://cs.wikipedia.org/wiki/Soubor:Hdd_od_srod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223142661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VY_32_INOVACE_IVT_1_KOT_07_PEVNY_DISK_HDD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7.10.2012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pevným diskem počítače, jeho částmi, funkcí, výhodami a nevýhodami a budoucností v podobě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ssd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disků.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Pevný disk (</a:t>
            </a:r>
            <a:r>
              <a:rPr lang="cs-CZ" dirty="0" smtClean="0"/>
              <a:t>harddisk - </a:t>
            </a:r>
            <a:r>
              <a:rPr lang="cs-CZ" dirty="0" err="1" smtClean="0"/>
              <a:t>hdd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Historie</a:t>
            </a:r>
          </a:p>
          <a:p>
            <a:r>
              <a:rPr lang="cs-CZ" dirty="0" smtClean="0"/>
              <a:t>Části disku</a:t>
            </a:r>
          </a:p>
          <a:p>
            <a:r>
              <a:rPr lang="cs-CZ" dirty="0" smtClean="0"/>
              <a:t>Hlavičky</a:t>
            </a:r>
          </a:p>
          <a:p>
            <a:r>
              <a:rPr lang="cs-CZ" dirty="0" smtClean="0"/>
              <a:t>Plotny</a:t>
            </a:r>
          </a:p>
          <a:p>
            <a:r>
              <a:rPr lang="cs-CZ" dirty="0" smtClean="0"/>
              <a:t>Vystavovací mechanismus</a:t>
            </a:r>
          </a:p>
          <a:p>
            <a:r>
              <a:rPr lang="cs-CZ" dirty="0" smtClean="0"/>
              <a:t>Motorek a řadič</a:t>
            </a:r>
          </a:p>
          <a:p>
            <a:r>
              <a:rPr lang="cs-CZ" dirty="0" err="1" smtClean="0"/>
              <a:t>Cache</a:t>
            </a:r>
            <a:endParaRPr lang="cs-CZ" dirty="0" smtClean="0"/>
          </a:p>
          <a:p>
            <a:r>
              <a:rPr lang="cs-CZ" dirty="0" smtClean="0"/>
              <a:t>Uspořádání dat</a:t>
            </a:r>
          </a:p>
          <a:p>
            <a:r>
              <a:rPr lang="cs-CZ" dirty="0" smtClean="0"/>
              <a:t>Členění ploten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Disk a operační systém</a:t>
            </a:r>
          </a:p>
          <a:p>
            <a:r>
              <a:rPr lang="cs-CZ" dirty="0"/>
              <a:t>Souborové systémy</a:t>
            </a:r>
          </a:p>
          <a:p>
            <a:r>
              <a:rPr lang="cs-CZ" dirty="0"/>
              <a:t>FAT a NTFS</a:t>
            </a:r>
          </a:p>
          <a:p>
            <a:r>
              <a:rPr lang="cs-CZ" dirty="0"/>
              <a:t>Rozhraní (připojení)</a:t>
            </a:r>
          </a:p>
          <a:p>
            <a:r>
              <a:rPr lang="cs-CZ" dirty="0"/>
              <a:t>Parametry</a:t>
            </a:r>
          </a:p>
          <a:p>
            <a:r>
              <a:rPr lang="cs-CZ" dirty="0"/>
              <a:t>Nevýhody</a:t>
            </a:r>
          </a:p>
          <a:p>
            <a:r>
              <a:rPr lang="cs-CZ" dirty="0"/>
              <a:t>SSD disky</a:t>
            </a:r>
          </a:p>
          <a:p>
            <a:r>
              <a:rPr lang="cs-CZ" dirty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25975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7738109" cy="5370153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/>
              <a:t>Použití pro uchování většího množství dat</a:t>
            </a:r>
          </a:p>
          <a:p>
            <a:pPr>
              <a:spcBef>
                <a:spcPts val="1200"/>
              </a:spcBef>
            </a:pPr>
            <a:r>
              <a:rPr lang="cs-CZ" dirty="0"/>
              <a:t>Výhodný poměr kapacity a výkonu</a:t>
            </a:r>
          </a:p>
          <a:p>
            <a:pPr>
              <a:spcBef>
                <a:spcPts val="1200"/>
              </a:spcBef>
            </a:pPr>
            <a:r>
              <a:rPr lang="cs-CZ" dirty="0"/>
              <a:t>Neomezený počet přepsání dat</a:t>
            </a:r>
          </a:p>
          <a:p>
            <a:pPr>
              <a:spcBef>
                <a:spcPts val="1200"/>
              </a:spcBef>
            </a:pPr>
            <a:r>
              <a:rPr lang="cs-CZ" dirty="0"/>
              <a:t>Relativně rychlé čtení dat (</a:t>
            </a:r>
            <a:r>
              <a:rPr lang="cs-CZ" dirty="0" err="1"/>
              <a:t>Raptory</a:t>
            </a:r>
            <a:r>
              <a:rPr lang="cs-CZ" dirty="0"/>
              <a:t> až 55MB/s)</a:t>
            </a:r>
          </a:p>
          <a:p>
            <a:pPr>
              <a:spcBef>
                <a:spcPts val="1200"/>
              </a:spcBef>
            </a:pPr>
            <a:r>
              <a:rPr lang="cs-CZ" dirty="0"/>
              <a:t>Data se po odpojení od zdroje nesmažou</a:t>
            </a:r>
          </a:p>
          <a:p>
            <a:pPr>
              <a:spcBef>
                <a:spcPts val="1200"/>
              </a:spcBef>
            </a:pPr>
            <a:r>
              <a:rPr lang="cs-CZ" dirty="0"/>
              <a:t>Dnes prakticky v každém počítači</a:t>
            </a:r>
          </a:p>
          <a:p>
            <a:pPr>
              <a:spcBef>
                <a:spcPts val="1200"/>
              </a:spcBef>
            </a:pPr>
            <a:r>
              <a:rPr lang="cs-CZ" dirty="0"/>
              <a:t>Použití i ve videorekordérech, MP3 přehrávačích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Příznivá cena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4858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5147310" cy="5370153"/>
          </a:xfrm>
        </p:spPr>
        <p:txBody>
          <a:bodyPr/>
          <a:lstStyle/>
          <a:p>
            <a:r>
              <a:rPr lang="cs-CZ" dirty="0"/>
              <a:t>IBM 305 </a:t>
            </a:r>
            <a:r>
              <a:rPr lang="cs-CZ" dirty="0" err="1"/>
              <a:t>Ramac</a:t>
            </a:r>
            <a:endParaRPr lang="cs-CZ" dirty="0"/>
          </a:p>
          <a:p>
            <a:pPr lvl="1"/>
            <a:r>
              <a:rPr lang="cs-CZ" sz="2400" dirty="0" smtClean="0"/>
              <a:t>První HDD</a:t>
            </a:r>
          </a:p>
          <a:p>
            <a:pPr lvl="1"/>
            <a:r>
              <a:rPr lang="cs-CZ" sz="2400" dirty="0" smtClean="0"/>
              <a:t>Vyráběn </a:t>
            </a:r>
            <a:r>
              <a:rPr lang="cs-CZ" sz="2400" dirty="0"/>
              <a:t>1956 - 1961</a:t>
            </a:r>
          </a:p>
          <a:p>
            <a:pPr lvl="1"/>
            <a:r>
              <a:rPr lang="cs-CZ" sz="2400" dirty="0"/>
              <a:t>Uchoval asi 4,2MB dat</a:t>
            </a:r>
          </a:p>
          <a:p>
            <a:pPr lvl="1"/>
            <a:r>
              <a:rPr lang="cs-CZ" sz="2400" dirty="0"/>
              <a:t>Velikost 24 palců</a:t>
            </a:r>
          </a:p>
          <a:p>
            <a:pPr lvl="1"/>
            <a:r>
              <a:rPr lang="cs-CZ" sz="2400" dirty="0"/>
              <a:t>1000 vyrobených kusů</a:t>
            </a:r>
          </a:p>
          <a:p>
            <a:pPr lvl="1"/>
            <a:r>
              <a:rPr lang="cs-CZ" sz="2400" dirty="0"/>
              <a:t>78 otáček za minutu</a:t>
            </a:r>
          </a:p>
          <a:p>
            <a:pPr lvl="1"/>
            <a:r>
              <a:rPr lang="cs-CZ" sz="2400" dirty="0"/>
              <a:t>Cena 35 000 </a:t>
            </a:r>
            <a:r>
              <a:rPr lang="cs-CZ" sz="2400" dirty="0" smtClean="0">
                <a:cs typeface="Times New Roman" pitchFamily="18" charset="0"/>
              </a:rPr>
              <a:t>$</a:t>
            </a:r>
          </a:p>
          <a:p>
            <a:r>
              <a:rPr lang="cs-CZ" dirty="0">
                <a:sym typeface="Wingdings" pitchFamily="2" charset="2"/>
              </a:rPr>
              <a:t>Předchůdce: </a:t>
            </a:r>
            <a:r>
              <a:rPr lang="cs-CZ" dirty="0"/>
              <a:t> </a:t>
            </a:r>
            <a:endParaRPr lang="cs-CZ" dirty="0" smtClean="0"/>
          </a:p>
          <a:p>
            <a:pPr lvl="1"/>
            <a:r>
              <a:rPr lang="cs-CZ" sz="2400" dirty="0" smtClean="0"/>
              <a:t>magnetická páska</a:t>
            </a:r>
          </a:p>
          <a:p>
            <a:pPr lvl="1"/>
            <a:r>
              <a:rPr lang="cs-CZ" sz="2400" dirty="0" smtClean="0"/>
              <a:t>magnetický </a:t>
            </a:r>
            <a:r>
              <a:rPr lang="cs-CZ" sz="2400" dirty="0"/>
              <a:t>buben</a:t>
            </a:r>
          </a:p>
          <a:p>
            <a:endParaRPr lang="cs-CZ" sz="27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900" y="1730375"/>
            <a:ext cx="3429000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3901" y="5048587"/>
            <a:ext cx="3429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VLADNIK. </a:t>
            </a:r>
            <a:r>
              <a:rPr lang="cs-CZ" sz="1200" i="1" dirty="0"/>
              <a:t>IBM 305 RAMAC</a:t>
            </a:r>
            <a:r>
              <a:rPr lang="cs-CZ" sz="1200" dirty="0"/>
              <a:t> [online]. [cit. </a:t>
            </a:r>
            <a:r>
              <a:rPr lang="cs-CZ" sz="1200" dirty="0" smtClean="0"/>
              <a:t>07.10.2012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http://en.wikipedia.org/wiki/File:IBM_350_RAMAC.jpg </a:t>
            </a:r>
          </a:p>
        </p:txBody>
      </p:sp>
    </p:spTree>
    <p:extLst>
      <p:ext uri="{BB962C8B-B14F-4D97-AF65-F5344CB8AC3E}">
        <p14:creationId xmlns:p14="http://schemas.microsoft.com/office/powerpoint/2010/main" val="300379102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disku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spcBef>
                <a:spcPts val="1200"/>
              </a:spcBef>
            </a:pPr>
            <a:r>
              <a:rPr lang="cs-CZ" dirty="0"/>
              <a:t>Plotny</a:t>
            </a:r>
          </a:p>
          <a:p>
            <a:pPr>
              <a:spcBef>
                <a:spcPts val="1200"/>
              </a:spcBef>
            </a:pPr>
            <a:r>
              <a:rPr lang="cs-CZ" dirty="0"/>
              <a:t>Magnetické hlavičky</a:t>
            </a:r>
          </a:p>
          <a:p>
            <a:pPr>
              <a:spcBef>
                <a:spcPts val="1200"/>
              </a:spcBef>
            </a:pPr>
            <a:r>
              <a:rPr lang="cs-CZ" dirty="0"/>
              <a:t>Vystavovací mechanismus</a:t>
            </a:r>
          </a:p>
          <a:p>
            <a:pPr>
              <a:spcBef>
                <a:spcPts val="1200"/>
              </a:spcBef>
            </a:pPr>
            <a:r>
              <a:rPr lang="cs-CZ" dirty="0"/>
              <a:t>Motorek točící plotnami</a:t>
            </a:r>
          </a:p>
          <a:p>
            <a:pPr>
              <a:spcBef>
                <a:spcPts val="1200"/>
              </a:spcBef>
            </a:pPr>
            <a:r>
              <a:rPr lang="cs-CZ" dirty="0"/>
              <a:t>Řadič</a:t>
            </a:r>
          </a:p>
          <a:p>
            <a:pPr>
              <a:spcBef>
                <a:spcPts val="1200"/>
              </a:spcBef>
            </a:pPr>
            <a:r>
              <a:rPr lang="cs-CZ" dirty="0" err="1"/>
              <a:t>Cache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6465" y="5189319"/>
            <a:ext cx="4671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RJT. </a:t>
            </a:r>
            <a:r>
              <a:rPr lang="cs-CZ" sz="1200" i="1" dirty="0"/>
              <a:t>Pevný disk</a:t>
            </a:r>
            <a:r>
              <a:rPr lang="cs-CZ" sz="1200" dirty="0"/>
              <a:t> [online]. [cit. 07.10.2012]. Dostupný pod licencí volné dílo na WWW: http://cs.wikipedia.org/wiki/Soubor:Hdd_od_srodka.jpg </a:t>
            </a:r>
          </a:p>
        </p:txBody>
      </p:sp>
      <p:pic>
        <p:nvPicPr>
          <p:cNvPr id="2050" name="Picture 2" descr="Soubor:Hdd od srod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464" y="1644650"/>
            <a:ext cx="4671236" cy="33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280651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Zapisují data do záznamové vrstvy ploten a čtou </a:t>
            </a:r>
            <a:r>
              <a:rPr lang="cs-CZ" dirty="0" smtClean="0"/>
              <a:t>je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 smtClean="0"/>
              <a:t>Princip zápisu elektromagnetický</a:t>
            </a:r>
            <a:endParaRPr lang="cs-CZ" dirty="0"/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Vznáší se se několik </a:t>
            </a:r>
            <a:r>
              <a:rPr lang="cs-CZ" dirty="0">
                <a:sym typeface="Symbol" pitchFamily="18" charset="2"/>
              </a:rPr>
              <a:t>m nad plotnami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Nad každou stranou každé plotny jedna hlavička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Hlavičky umístěny na ramenech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Ramena spojena </a:t>
            </a:r>
            <a:r>
              <a:rPr lang="cs-CZ" dirty="0">
                <a:sym typeface="Symbol" pitchFamily="18" charset="2"/>
              </a:rPr>
              <a:t> každá hlavička v daný okamžik ve stejném místě nad svou záznamovou vrstvou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>
                <a:sym typeface="Symbol" pitchFamily="18" charset="2"/>
              </a:rPr>
              <a:t>Ovládání vystavovacím mechanismem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Základem je cívka, kterou prochází </a:t>
            </a:r>
            <a:r>
              <a:rPr lang="cs-CZ" dirty="0" smtClean="0"/>
              <a:t>proud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72928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Plotny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/>
              <a:t>Neohebné kovové nebo skleněné kotouče pokryté z obou stran tenkou magneticky měkkou vrstvou = záznamová vrstva</a:t>
            </a:r>
          </a:p>
          <a:p>
            <a:pPr>
              <a:spcBef>
                <a:spcPts val="1200"/>
              </a:spcBef>
            </a:pPr>
            <a:r>
              <a:rPr lang="cs-CZ" dirty="0"/>
              <a:t>Několik pater ploten nad sebou (až 8 pater)</a:t>
            </a:r>
          </a:p>
          <a:p>
            <a:pPr>
              <a:spcBef>
                <a:spcPts val="1200"/>
              </a:spcBef>
            </a:pPr>
            <a:r>
              <a:rPr lang="cs-CZ" dirty="0"/>
              <a:t>Data uložena v záznamové magnetické vrstvě</a:t>
            </a:r>
          </a:p>
          <a:p>
            <a:pPr>
              <a:spcBef>
                <a:spcPts val="1200"/>
              </a:spcBef>
            </a:pPr>
            <a:r>
              <a:rPr lang="cs-CZ" dirty="0"/>
              <a:t>Zápis / čtení dat provádí magnetické hlavičky</a:t>
            </a:r>
          </a:p>
          <a:p>
            <a:pPr>
              <a:spcBef>
                <a:spcPts val="1200"/>
              </a:spcBef>
            </a:pPr>
            <a:r>
              <a:rPr lang="cs-CZ" dirty="0"/>
              <a:t>Záznamová vrstva dále členěna na stopy, sektory a </a:t>
            </a:r>
            <a:r>
              <a:rPr lang="cs-CZ" dirty="0" smtClean="0"/>
              <a:t>cylindry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47205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Vystavovací mechanismus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Dříve krokový motorek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Vychýlení hlavy o přesně stanovený úhel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Nepřesný 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Při výpadku proudu parkování hlaviček pomocí záložních obvodů s nabitými kondenzátory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Dnes vychylovací cívky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Vychýlení pomocí magnetické indukce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Vychýlení o libovolný úhel </a:t>
            </a:r>
            <a:r>
              <a:rPr lang="cs-CZ" sz="2400" dirty="0">
                <a:sym typeface="Symbol" pitchFamily="18" charset="2"/>
              </a:rPr>
              <a:t> velmi přesné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Parkování hlaviček jen pomocí pružinky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Umí pohnout hlavičkami z okraje do středu disku 50x za sekundu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06857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Motorek a řadič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Motorek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Zajišťuje otáčení ploten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Složen z několika magnetů a cívek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Cívky se s magnety odpuzují a dochází k otáčení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Nemagnetický obal pro magnetické odstínění </a:t>
            </a:r>
            <a:r>
              <a:rPr lang="cs-CZ" sz="2500" dirty="0" smtClean="0"/>
              <a:t>motorku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Řadič</a:t>
            </a:r>
          </a:p>
          <a:p>
            <a:pPr lvl="1">
              <a:lnSpc>
                <a:spcPct val="90000"/>
              </a:lnSpc>
            </a:pPr>
            <a:r>
              <a:rPr lang="cs-CZ" sz="2500" dirty="0" smtClean="0"/>
              <a:t>Synchronizace pohybu motorku ploten, ramen s hlavičkami a hlaviček</a:t>
            </a:r>
          </a:p>
          <a:p>
            <a:pPr lvl="1">
              <a:lnSpc>
                <a:spcPct val="90000"/>
              </a:lnSpc>
            </a:pPr>
            <a:r>
              <a:rPr lang="cs-CZ" sz="2500" dirty="0" smtClean="0"/>
              <a:t>Zodpovídá za nalezení požadovaných dat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89948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dirty="0" smtClean="0"/>
              <a:t>Rychlá vyrovnávací paměť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Odkládací </a:t>
            </a:r>
            <a:r>
              <a:rPr lang="cs-CZ" dirty="0"/>
              <a:t>prostor pro nalezená data</a:t>
            </a:r>
          </a:p>
          <a:p>
            <a:pPr>
              <a:spcBef>
                <a:spcPts val="1200"/>
              </a:spcBef>
            </a:pPr>
            <a:r>
              <a:rPr lang="cs-CZ" dirty="0"/>
              <a:t>Ostatní komponenty počítače si data zde vyzvedávají, disk může mezitím pracovat dál</a:t>
            </a:r>
          </a:p>
          <a:p>
            <a:pPr>
              <a:spcBef>
                <a:spcPts val="1200"/>
              </a:spcBef>
            </a:pPr>
            <a:r>
              <a:rPr lang="cs-CZ" dirty="0"/>
              <a:t>Velikost několik </a:t>
            </a:r>
            <a:r>
              <a:rPr lang="cs-CZ" dirty="0" smtClean="0"/>
              <a:t>MB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25524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Seskupení sektorů se stejnou informací = cluster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Cluster často nazýván alokační jednotkou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Data někdy není možné uložit do stejného clusteru ani do sousedních </a:t>
            </a:r>
            <a:r>
              <a:rPr lang="cs-CZ" dirty="0">
                <a:sym typeface="Symbol" pitchFamily="18" charset="2"/>
              </a:rPr>
              <a:t> fragmentace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>
                <a:sym typeface="Symbol" pitchFamily="18" charset="2"/>
              </a:rPr>
              <a:t>Fragmentace zpomaluje čtení dat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Defragmentace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Přesouvání fragmentů do sousedních sektorů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Časově náročná (řádově hodiny pro jeden disk)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Např. pomocí nástroje Defragmentace disku ve Windows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39113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ploten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/>
              <a:t>Data zapisována do soustředných kružnic = stopy</a:t>
            </a:r>
          </a:p>
          <a:p>
            <a:pPr>
              <a:lnSpc>
                <a:spcPct val="90000"/>
              </a:lnSpc>
            </a:pPr>
            <a:r>
              <a:rPr lang="cs-CZ" dirty="0"/>
              <a:t>Stopy děleny na kratší úseky = sektory</a:t>
            </a:r>
          </a:p>
          <a:p>
            <a:pPr>
              <a:lnSpc>
                <a:spcPct val="90000"/>
              </a:lnSpc>
            </a:pPr>
            <a:r>
              <a:rPr lang="cs-CZ" dirty="0"/>
              <a:t>Stopy stejného čísla na všech plotnách = cylindr</a:t>
            </a:r>
          </a:p>
          <a:p>
            <a:pPr>
              <a:lnSpc>
                <a:spcPct val="90000"/>
              </a:lnSpc>
            </a:pPr>
            <a:r>
              <a:rPr lang="cs-CZ" dirty="0"/>
              <a:t>Data zapisována po cylindrech (hlavička se nemusí přesunovat nad jinou stopu)</a:t>
            </a:r>
          </a:p>
          <a:p>
            <a:pPr>
              <a:lnSpc>
                <a:spcPct val="90000"/>
              </a:lnSpc>
            </a:pPr>
            <a:r>
              <a:rPr lang="cs-CZ" dirty="0"/>
              <a:t>Sektor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Nejmenší adresovatelná jednotka disku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Velikost dříve 512 B, dnes 4 kB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Adresa složena z čísla cylindru, čísla povrchu a čísla sektoru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 každém sektoru nejvýše jeden soubor </a:t>
            </a:r>
            <a:r>
              <a:rPr lang="cs-CZ" sz="2400" dirty="0">
                <a:sym typeface="Symbol" pitchFamily="18" charset="2"/>
              </a:rPr>
              <a:t> části sektorů zůstávají nevyužité</a:t>
            </a:r>
            <a:endParaRPr lang="cs-CZ" sz="2400" dirty="0"/>
          </a:p>
          <a:p>
            <a:pPr lvl="1">
              <a:lnSpc>
                <a:spcPct val="90000"/>
              </a:lnSpc>
            </a:pPr>
            <a:r>
              <a:rPr lang="cs-CZ" sz="2400" dirty="0"/>
              <a:t>Jeden soubor v jednom nebo více </a:t>
            </a:r>
            <a:r>
              <a:rPr lang="cs-CZ" sz="2400" dirty="0" smtClean="0"/>
              <a:t>sektorech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332619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 a 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71510" cy="5520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sz="2800" dirty="0"/>
              <a:t>Disk je před použitím nutno rozdělit a naformátovat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sz="2800" dirty="0"/>
              <a:t>Formátování</a:t>
            </a:r>
          </a:p>
          <a:p>
            <a:pPr lvl="1">
              <a:lnSpc>
                <a:spcPct val="90000"/>
              </a:lnSpc>
            </a:pPr>
            <a:r>
              <a:rPr lang="cs-CZ" sz="2400" dirty="0" err="1"/>
              <a:t>Nízkoúrovňové</a:t>
            </a:r>
            <a:r>
              <a:rPr lang="cs-CZ" sz="2400" dirty="0"/>
              <a:t> </a:t>
            </a:r>
          </a:p>
          <a:p>
            <a:pPr lvl="2">
              <a:lnSpc>
                <a:spcPct val="90000"/>
              </a:lnSpc>
            </a:pPr>
            <a:r>
              <a:rPr lang="cs-CZ" dirty="0"/>
              <a:t>Provádí výrobce disku, uživatel by ho neměl opakovat</a:t>
            </a:r>
          </a:p>
          <a:p>
            <a:pPr lvl="2">
              <a:lnSpc>
                <a:spcPct val="90000"/>
              </a:lnSpc>
            </a:pPr>
            <a:r>
              <a:rPr lang="cs-CZ" dirty="0"/>
              <a:t>Vytváření stop a sektorů</a:t>
            </a:r>
          </a:p>
          <a:p>
            <a:pPr lvl="2">
              <a:lnSpc>
                <a:spcPct val="90000"/>
              </a:lnSpc>
            </a:pPr>
            <a:r>
              <a:rPr lang="cs-CZ" dirty="0"/>
              <a:t>Vyřazení vadných sektorů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Vysokoúrovňové</a:t>
            </a:r>
          </a:p>
          <a:p>
            <a:pPr lvl="2">
              <a:lnSpc>
                <a:spcPct val="90000"/>
              </a:lnSpc>
            </a:pPr>
            <a:r>
              <a:rPr lang="cs-CZ" dirty="0"/>
              <a:t> provádí uživatel nad diskovým </a:t>
            </a:r>
            <a:r>
              <a:rPr lang="cs-CZ" dirty="0" smtClean="0"/>
              <a:t>oddílem</a:t>
            </a:r>
            <a:endParaRPr lang="cs-CZ" dirty="0"/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sz="2800" dirty="0"/>
              <a:t>Rozdělení disku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Na menší části = diskové oddíly (</a:t>
            </a:r>
            <a:r>
              <a:rPr lang="cs-CZ" sz="2400" dirty="0" err="1"/>
              <a:t>partitions</a:t>
            </a:r>
            <a:r>
              <a:rPr lang="cs-CZ" sz="2400" dirty="0"/>
              <a:t>)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Disk je možné ponechat „vcelku“ </a:t>
            </a:r>
            <a:r>
              <a:rPr lang="cs-CZ" sz="2400" dirty="0" smtClean="0"/>
              <a:t>nerozdělený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sz="2700" dirty="0" smtClean="0"/>
              <a:t>O zápis na disk se stará operační systém</a:t>
            </a:r>
            <a:endParaRPr lang="cs-CZ" sz="27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65603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Souborové 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609600" indent="-609600"/>
            <a:r>
              <a:rPr lang="cs-CZ" sz="2800" dirty="0"/>
              <a:t>Platforma MS Windows</a:t>
            </a:r>
          </a:p>
          <a:p>
            <a:pPr marL="990600" lvl="1" indent="-533400"/>
            <a:r>
              <a:rPr lang="cs-CZ" sz="2400" dirty="0"/>
              <a:t>FAT (FAT12, FAT16, FAT32)</a:t>
            </a:r>
          </a:p>
          <a:p>
            <a:pPr marL="990600" lvl="1" indent="-533400"/>
            <a:r>
              <a:rPr lang="cs-CZ" sz="2400" dirty="0"/>
              <a:t>NTFS</a:t>
            </a:r>
          </a:p>
          <a:p>
            <a:pPr marL="609600" indent="-609600"/>
            <a:r>
              <a:rPr lang="cs-CZ" sz="2800" dirty="0"/>
              <a:t>Platforma </a:t>
            </a:r>
            <a:r>
              <a:rPr lang="cs-CZ" sz="2800" dirty="0" smtClean="0"/>
              <a:t>Unix (Linux, </a:t>
            </a:r>
            <a:r>
              <a:rPr lang="cs-CZ" sz="2800" dirty="0" err="1" smtClean="0"/>
              <a:t>MacOS</a:t>
            </a:r>
            <a:r>
              <a:rPr lang="cs-CZ" sz="2800" dirty="0" smtClean="0"/>
              <a:t>)</a:t>
            </a:r>
            <a:endParaRPr lang="cs-CZ" sz="2800" dirty="0"/>
          </a:p>
          <a:p>
            <a:pPr marL="990600" lvl="1" indent="-533400"/>
            <a:r>
              <a:rPr lang="cs-CZ" sz="2400" dirty="0"/>
              <a:t>EXT2, </a:t>
            </a:r>
            <a:r>
              <a:rPr lang="cs-CZ" sz="2400" dirty="0" smtClean="0"/>
              <a:t>EXT3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6116997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Fat a </a:t>
            </a:r>
            <a:r>
              <a:rPr lang="cs-CZ" dirty="0" err="1" smtClean="0"/>
              <a:t>Ntfs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FAT = alokační tabulka souborů</a:t>
            </a:r>
          </a:p>
          <a:p>
            <a:pPr lvl="1"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Podporován MS-DOS, MS </a:t>
            </a:r>
            <a:r>
              <a:rPr lang="cs-CZ" dirty="0" smtClean="0"/>
              <a:t>Windows, Linuxem</a:t>
            </a:r>
            <a:endParaRPr lang="cs-CZ" dirty="0"/>
          </a:p>
          <a:p>
            <a:pPr lvl="1">
              <a:lnSpc>
                <a:spcPct val="90000"/>
              </a:lnSpc>
              <a:spcBef>
                <a:spcPts val="1200"/>
              </a:spcBef>
            </a:pPr>
            <a:r>
              <a:rPr lang="cs-CZ" dirty="0"/>
              <a:t>V tabulce FAT zapsáno fyzické umístění souboru na </a:t>
            </a:r>
            <a:r>
              <a:rPr lang="cs-CZ" dirty="0" smtClean="0"/>
              <a:t>disku</a:t>
            </a:r>
          </a:p>
          <a:p>
            <a:pPr lvl="1">
              <a:lnSpc>
                <a:spcPct val="90000"/>
              </a:lnSpc>
              <a:spcBef>
                <a:spcPts val="1200"/>
              </a:spcBef>
            </a:pPr>
            <a:r>
              <a:rPr lang="cs-CZ" dirty="0" smtClean="0"/>
              <a:t>Velikost souboru omezena na 4GB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cs-CZ" dirty="0" smtClean="0"/>
              <a:t>NTFS</a:t>
            </a:r>
          </a:p>
          <a:p>
            <a:pPr lvl="1">
              <a:lnSpc>
                <a:spcPct val="90000"/>
              </a:lnSpc>
              <a:spcBef>
                <a:spcPts val="1200"/>
              </a:spcBef>
            </a:pPr>
            <a:r>
              <a:rPr lang="cs-CZ" sz="2400" dirty="0"/>
              <a:t>Velikost souborů a oddílů prakticky </a:t>
            </a:r>
            <a:r>
              <a:rPr lang="cs-CZ" sz="2400" dirty="0" smtClean="0"/>
              <a:t>neomezená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361412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Rozhraní (připojení)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Interní pevné disky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/>
              <a:t>IDE (</a:t>
            </a:r>
            <a:r>
              <a:rPr lang="cs-CZ" dirty="0" smtClean="0"/>
              <a:t>PATA)</a:t>
            </a:r>
            <a:endParaRPr lang="cs-CZ" dirty="0"/>
          </a:p>
          <a:p>
            <a:pPr lvl="1">
              <a:lnSpc>
                <a:spcPct val="90000"/>
              </a:lnSpc>
            </a:pPr>
            <a:r>
              <a:rPr lang="cs-CZ" dirty="0" smtClean="0"/>
              <a:t>SATA – nejnovější, používané dnes</a:t>
            </a:r>
          </a:p>
          <a:p>
            <a:r>
              <a:rPr lang="cs-CZ" dirty="0" smtClean="0"/>
              <a:t>Externí pevné disky</a:t>
            </a:r>
          </a:p>
          <a:p>
            <a:pPr lvl="1">
              <a:lnSpc>
                <a:spcPct val="90000"/>
              </a:lnSpc>
            </a:pPr>
            <a:r>
              <a:rPr lang="cs-CZ" sz="2400" dirty="0" err="1"/>
              <a:t>FireWire</a:t>
            </a:r>
            <a:endParaRPr lang="cs-CZ" sz="2400" dirty="0"/>
          </a:p>
          <a:p>
            <a:pPr lvl="1">
              <a:lnSpc>
                <a:spcPct val="90000"/>
              </a:lnSpc>
            </a:pPr>
            <a:r>
              <a:rPr lang="cs-CZ" sz="2400" dirty="0"/>
              <a:t>USB</a:t>
            </a:r>
          </a:p>
          <a:p>
            <a:pPr lvl="1">
              <a:lnSpc>
                <a:spcPct val="90000"/>
              </a:lnSpc>
            </a:pPr>
            <a:r>
              <a:rPr lang="cs-CZ" sz="2400" dirty="0" err="1" smtClean="0"/>
              <a:t>eSATA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5302250"/>
            <a:ext cx="5150304" cy="1495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7500" y="6834900"/>
            <a:ext cx="5150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200" dirty="0"/>
              <a:t>ME. </a:t>
            </a:r>
            <a:r>
              <a:rPr lang="fr-FR" sz="1200" i="1" dirty="0"/>
              <a:t>Parallel ATA</a:t>
            </a:r>
            <a:r>
              <a:rPr lang="fr-FR" sz="1200" dirty="0"/>
              <a:t> [online]. [cit. </a:t>
            </a:r>
            <a:r>
              <a:rPr lang="cs-CZ" sz="1200" dirty="0" smtClean="0"/>
              <a:t>07</a:t>
            </a:r>
            <a:r>
              <a:rPr lang="fr-FR" sz="1200" dirty="0" smtClean="0"/>
              <a:t>.1</a:t>
            </a:r>
            <a:r>
              <a:rPr lang="cs-CZ" sz="1200" dirty="0" smtClean="0"/>
              <a:t>0</a:t>
            </a:r>
            <a:r>
              <a:rPr lang="fr-FR" sz="1200" dirty="0" smtClean="0"/>
              <a:t>.2012</a:t>
            </a:r>
            <a:r>
              <a:rPr lang="fr-FR" sz="1200" dirty="0"/>
              <a:t>]. Dostupný pod licencí public domain na WWW: http://en.wikipedia.org/wiki/File:ATA_cables.jpg 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0100" y="6496387"/>
            <a:ext cx="2819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BERKUT. </a:t>
            </a:r>
            <a:r>
              <a:rPr lang="cs-CZ" sz="1200" i="1" dirty="0" err="1"/>
              <a:t>Serial</a:t>
            </a:r>
            <a:r>
              <a:rPr lang="cs-CZ" sz="1200" i="1" dirty="0"/>
              <a:t> ATA</a:t>
            </a:r>
            <a:r>
              <a:rPr lang="cs-CZ" sz="1200" dirty="0"/>
              <a:t> [online]. [cit. 07.10.2012].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en.wikipedia.org/wiki/File:SATA_ports.jpg</a:t>
            </a:r>
            <a:endParaRPr lang="cs-CZ" sz="1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112585"/>
            <a:ext cx="2438400" cy="3332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08401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Velikost disku</a:t>
            </a:r>
          </a:p>
          <a:p>
            <a:pPr lvl="1"/>
            <a:r>
              <a:rPr lang="cs-CZ" sz="2400" dirty="0"/>
              <a:t>Stolní počítače – nejčastěji 3,5“</a:t>
            </a:r>
          </a:p>
          <a:p>
            <a:pPr lvl="1"/>
            <a:r>
              <a:rPr lang="cs-CZ" sz="2400" dirty="0"/>
              <a:t>Notebooky – nejčastěji 2,5</a:t>
            </a:r>
            <a:r>
              <a:rPr lang="cs-CZ" sz="2400" dirty="0" smtClean="0"/>
              <a:t>“</a:t>
            </a:r>
            <a:endParaRPr lang="cs-CZ" sz="2400" dirty="0"/>
          </a:p>
          <a:p>
            <a:r>
              <a:rPr lang="cs-CZ" dirty="0"/>
              <a:t>Kapacita </a:t>
            </a:r>
            <a:r>
              <a:rPr lang="cs-CZ" dirty="0" smtClean="0"/>
              <a:t>disku</a:t>
            </a:r>
          </a:p>
          <a:p>
            <a:pPr lvl="1"/>
            <a:r>
              <a:rPr lang="cs-CZ" sz="2400" dirty="0" smtClean="0"/>
              <a:t>Množství dat, které lze na disk uložit</a:t>
            </a:r>
          </a:p>
          <a:p>
            <a:pPr lvl="1"/>
            <a:r>
              <a:rPr lang="cs-CZ" sz="2400" dirty="0" smtClean="0"/>
              <a:t>Dnes se pohybuje řádově v GB až TB</a:t>
            </a:r>
          </a:p>
          <a:p>
            <a:r>
              <a:rPr lang="cs-CZ" dirty="0" smtClean="0"/>
              <a:t>Počet </a:t>
            </a:r>
            <a:r>
              <a:rPr lang="cs-CZ" dirty="0"/>
              <a:t>otáček za </a:t>
            </a:r>
            <a:r>
              <a:rPr lang="cs-CZ" dirty="0" smtClean="0"/>
              <a:t>minutu (RPM)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Stolní počítače</a:t>
            </a:r>
          </a:p>
          <a:p>
            <a:pPr lvl="2">
              <a:lnSpc>
                <a:spcPct val="90000"/>
              </a:lnSpc>
            </a:pPr>
            <a:r>
              <a:rPr lang="cs-CZ" sz="2200" dirty="0"/>
              <a:t>Nejčastěji 7200 RPM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/>
              <a:t>Notebooky</a:t>
            </a:r>
            <a:endParaRPr lang="cs-CZ" sz="2400" dirty="0"/>
          </a:p>
          <a:p>
            <a:pPr lvl="2">
              <a:lnSpc>
                <a:spcPct val="90000"/>
              </a:lnSpc>
            </a:pPr>
            <a:r>
              <a:rPr lang="cs-CZ" sz="2200" dirty="0"/>
              <a:t>Nejčastěji 5400 </a:t>
            </a:r>
            <a:r>
              <a:rPr lang="cs-CZ" sz="2200" dirty="0" smtClean="0"/>
              <a:t>RPM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20504952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Velikost </a:t>
            </a:r>
            <a:r>
              <a:rPr lang="cs-CZ" sz="2800" dirty="0" err="1" smtClean="0"/>
              <a:t>cache</a:t>
            </a:r>
            <a:endParaRPr lang="cs-CZ" sz="2800" dirty="0" smtClean="0"/>
          </a:p>
          <a:p>
            <a:pPr lvl="1"/>
            <a:r>
              <a:rPr lang="cs-CZ" sz="2500" dirty="0"/>
              <a:t>Nejčastěji 16 MB</a:t>
            </a:r>
          </a:p>
          <a:p>
            <a:pPr lvl="1"/>
            <a:r>
              <a:rPr lang="cs-CZ" sz="2500" dirty="0"/>
              <a:t>Minimálně 8 MB</a:t>
            </a:r>
          </a:p>
          <a:p>
            <a:pPr lvl="1"/>
            <a:r>
              <a:rPr lang="cs-CZ" sz="2500" dirty="0"/>
              <a:t>Maximálně 32 </a:t>
            </a:r>
            <a:r>
              <a:rPr lang="cs-CZ" sz="2500" dirty="0" smtClean="0"/>
              <a:t>MB</a:t>
            </a:r>
            <a:endParaRPr lang="cs-CZ" sz="2500" dirty="0"/>
          </a:p>
          <a:p>
            <a:r>
              <a:rPr lang="cs-CZ" sz="2800" dirty="0" smtClean="0"/>
              <a:t>Rozhraní</a:t>
            </a:r>
          </a:p>
          <a:p>
            <a:pPr lvl="1"/>
            <a:r>
              <a:rPr lang="cs-CZ" dirty="0" smtClean="0"/>
              <a:t>Nejčastěji </a:t>
            </a:r>
            <a:r>
              <a:rPr lang="cs-CZ" dirty="0"/>
              <a:t>SATA (resp. SATA </a:t>
            </a:r>
            <a:r>
              <a:rPr lang="cs-CZ" dirty="0" smtClean="0"/>
              <a:t>II)</a:t>
            </a:r>
          </a:p>
          <a:p>
            <a:pPr lvl="1"/>
            <a:r>
              <a:rPr lang="cs-CZ" dirty="0" smtClean="0"/>
              <a:t>Ve </a:t>
            </a:r>
            <a:r>
              <a:rPr lang="cs-CZ" dirty="0"/>
              <a:t>starších PC PATA, dnes na </a:t>
            </a:r>
            <a:r>
              <a:rPr lang="cs-CZ" dirty="0" smtClean="0"/>
              <a:t>ústupu</a:t>
            </a:r>
            <a:endParaRPr lang="cs-CZ" sz="2800" dirty="0"/>
          </a:p>
          <a:p>
            <a:r>
              <a:rPr lang="cs-CZ" sz="2800" dirty="0"/>
              <a:t>Přístupová </a:t>
            </a:r>
            <a:r>
              <a:rPr lang="cs-CZ" sz="2800" dirty="0" smtClean="0"/>
              <a:t>doba</a:t>
            </a:r>
          </a:p>
          <a:p>
            <a:pPr lvl="1"/>
            <a:r>
              <a:rPr lang="cs-CZ" sz="2500" dirty="0"/>
              <a:t>Rychlost vyhledání požadovaných </a:t>
            </a:r>
            <a:r>
              <a:rPr lang="cs-CZ" sz="2500" dirty="0" smtClean="0"/>
              <a:t>dat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Stolní počítače průměrně kolem 8,5ms </a:t>
            </a:r>
          </a:p>
          <a:p>
            <a:pPr lvl="1">
              <a:lnSpc>
                <a:spcPct val="90000"/>
              </a:lnSpc>
            </a:pPr>
            <a:r>
              <a:rPr lang="cs-CZ" sz="2500" dirty="0"/>
              <a:t>Notebooky průměrně </a:t>
            </a:r>
            <a:r>
              <a:rPr lang="cs-CZ" sz="2500" dirty="0" smtClean="0"/>
              <a:t>12ms</a:t>
            </a:r>
            <a:endParaRPr lang="cs-CZ" sz="25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243680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Hlučnost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Způsobena otáčením ploten </a:t>
            </a:r>
            <a:r>
              <a:rPr lang="cs-CZ" sz="2400" dirty="0">
                <a:sym typeface="Symbol" pitchFamily="18" charset="2"/>
              </a:rPr>
              <a:t> aerodynamický hluk</a:t>
            </a: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800" dirty="0"/>
              <a:t>Zahřívání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Nízká přenosová rychlost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Omezená spolehlivost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Mechanické části se mohou opotřebit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Dnes střední doba mezi chybami asi 114 let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Někdy disk „ztratí“ data po měsíci užívání a pak funguje dál bez problémů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Náchylnost na nárazy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Hlavička by poškrábala povrch plotny </a:t>
            </a:r>
            <a:r>
              <a:rPr lang="cs-CZ" sz="2400" dirty="0">
                <a:sym typeface="Symbol" pitchFamily="18" charset="2"/>
              </a:rPr>
              <a:t> nečitelnost dat na porušeném místě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7280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Ssd</a:t>
            </a:r>
            <a:r>
              <a:rPr lang="cs-CZ" dirty="0" smtClean="0"/>
              <a:t>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</a:p>
          <a:p>
            <a:pPr lvl="1"/>
            <a:r>
              <a:rPr lang="cs-CZ" dirty="0" smtClean="0"/>
              <a:t>Budoucnost</a:t>
            </a:r>
          </a:p>
          <a:p>
            <a:pPr lvl="1"/>
            <a:r>
              <a:rPr lang="cs-CZ" dirty="0" smtClean="0"/>
              <a:t>Neobsahuje pohyblivé pevné části</a:t>
            </a:r>
          </a:p>
          <a:p>
            <a:pPr lvl="1"/>
            <a:r>
              <a:rPr lang="cs-CZ" dirty="0" smtClean="0"/>
              <a:t>Jedná se v podstatě o </a:t>
            </a:r>
            <a:r>
              <a:rPr lang="cs-CZ" dirty="0" err="1" smtClean="0"/>
              <a:t>flash</a:t>
            </a:r>
            <a:r>
              <a:rPr lang="cs-CZ" dirty="0" smtClean="0"/>
              <a:t> paměť</a:t>
            </a:r>
          </a:p>
          <a:p>
            <a:pPr lvl="1"/>
            <a:r>
              <a:rPr lang="cs-CZ" dirty="0" smtClean="0"/>
              <a:t>Nižší spotřeba elektrické energie</a:t>
            </a:r>
          </a:p>
          <a:p>
            <a:pPr lvl="1"/>
            <a:r>
              <a:rPr lang="cs-CZ" dirty="0" smtClean="0"/>
              <a:t>Žádný hluk</a:t>
            </a:r>
          </a:p>
          <a:p>
            <a:pPr lvl="1"/>
            <a:r>
              <a:rPr lang="cs-CZ" dirty="0" smtClean="0"/>
              <a:t>Mnohem vyšší přenosové rychlosti (rychlejší)</a:t>
            </a:r>
          </a:p>
          <a:p>
            <a:r>
              <a:rPr lang="cs-CZ" dirty="0" smtClean="0"/>
              <a:t>Nevýhody</a:t>
            </a:r>
          </a:p>
          <a:p>
            <a:pPr lvl="1"/>
            <a:r>
              <a:rPr lang="cs-CZ" dirty="0" smtClean="0"/>
              <a:t>Menší životnost</a:t>
            </a:r>
          </a:p>
          <a:p>
            <a:pPr lvl="1"/>
            <a:r>
              <a:rPr lang="cs-CZ" dirty="0" smtClean="0"/>
              <a:t>Mnohem vyšší cena</a:t>
            </a:r>
          </a:p>
          <a:p>
            <a:pPr lvl="1"/>
            <a:r>
              <a:rPr lang="cs-CZ" dirty="0" smtClean="0"/>
              <a:t>Nižší kapacity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395120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/>
              <a:t>Pevný disk.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2. 12. 2012 [cit. 2012-10-07]. Dostupné z: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cs.wikipedia.org/wiki/Pevn%C3%BD_disk</a:t>
            </a:r>
            <a:endParaRPr lang="cs-CZ" sz="2800" dirty="0" smtClean="0"/>
          </a:p>
          <a:p>
            <a:r>
              <a:rPr lang="cs-CZ" sz="2800" dirty="0" smtClean="0"/>
              <a:t>VLADNIK</a:t>
            </a:r>
            <a:r>
              <a:rPr lang="cs-CZ" sz="2800" dirty="0"/>
              <a:t>. </a:t>
            </a:r>
            <a:r>
              <a:rPr lang="cs-CZ" sz="2800" i="1" dirty="0"/>
              <a:t>IBM 305 RAMAC</a:t>
            </a:r>
            <a:r>
              <a:rPr lang="cs-CZ" sz="2800" dirty="0"/>
              <a:t> [online]. [cit. 07.10.2012].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en.wikipedia.org/wiki/File:IBM_350_RAMAC.jpg</a:t>
            </a:r>
            <a:endParaRPr lang="cs-CZ" sz="2800" dirty="0" smtClean="0"/>
          </a:p>
          <a:p>
            <a:r>
              <a:rPr lang="cs-CZ" sz="2800" dirty="0"/>
              <a:t>RJT. </a:t>
            </a:r>
            <a:r>
              <a:rPr lang="cs-CZ" sz="2800" i="1" dirty="0"/>
              <a:t>Pevný disk</a:t>
            </a:r>
            <a:r>
              <a:rPr lang="cs-CZ" sz="2800" dirty="0"/>
              <a:t> [online]. [cit. </a:t>
            </a:r>
            <a:r>
              <a:rPr lang="cs-CZ" sz="2800" dirty="0" smtClean="0"/>
              <a:t>07.10.2012</a:t>
            </a:r>
            <a:r>
              <a:rPr lang="cs-CZ" sz="2800" dirty="0"/>
              <a:t>]. Dostupný pod licencí volné dílo na WWW: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cs.wikipedia.org/wiki/Soubor:Hdd_od_srodka.jpg</a:t>
            </a:r>
            <a:endParaRPr lang="cs-CZ" sz="2800" dirty="0" smtClean="0"/>
          </a:p>
          <a:p>
            <a:r>
              <a:rPr lang="fr-FR" sz="2800" dirty="0"/>
              <a:t>ME. </a:t>
            </a:r>
            <a:r>
              <a:rPr lang="fr-FR" sz="2800" i="1" dirty="0"/>
              <a:t>Parallel ATA</a:t>
            </a:r>
            <a:r>
              <a:rPr lang="fr-FR" sz="2800" dirty="0"/>
              <a:t> [online]. [cit. </a:t>
            </a:r>
            <a:r>
              <a:rPr lang="cs-CZ" sz="2800" dirty="0"/>
              <a:t>07</a:t>
            </a:r>
            <a:r>
              <a:rPr lang="fr-FR" sz="2800" dirty="0"/>
              <a:t>.1</a:t>
            </a:r>
            <a:r>
              <a:rPr lang="cs-CZ" sz="2800" dirty="0"/>
              <a:t>0</a:t>
            </a:r>
            <a:r>
              <a:rPr lang="fr-FR" sz="2800" dirty="0"/>
              <a:t>.2012]. Dostupný pod licencí public domain na WWW: </a:t>
            </a:r>
            <a:r>
              <a:rPr lang="fr-FR" sz="2800" dirty="0">
                <a:hlinkClick r:id="rId5"/>
              </a:rPr>
              <a:t>http://</a:t>
            </a:r>
            <a:r>
              <a:rPr lang="fr-FR" sz="2800" dirty="0" smtClean="0">
                <a:hlinkClick r:id="rId5"/>
              </a:rPr>
              <a:t>en.wikipedia.org/wiki/File:ATA_cables.jpg</a:t>
            </a:r>
            <a:endParaRPr lang="cs-CZ" sz="2800" dirty="0" smtClean="0"/>
          </a:p>
          <a:p>
            <a:r>
              <a:rPr lang="cs-CZ" sz="2800" dirty="0"/>
              <a:t>BERKUT. </a:t>
            </a:r>
            <a:r>
              <a:rPr lang="cs-CZ" sz="2800" i="1" dirty="0" err="1"/>
              <a:t>Serial</a:t>
            </a:r>
            <a:r>
              <a:rPr lang="cs-CZ" sz="2800" i="1" dirty="0"/>
              <a:t> ATA</a:t>
            </a:r>
            <a:r>
              <a:rPr lang="cs-CZ" sz="2800" dirty="0"/>
              <a:t> [online]. [cit. </a:t>
            </a:r>
            <a:r>
              <a:rPr lang="cs-CZ" sz="2800" dirty="0" smtClean="0"/>
              <a:t>07.10.2012</a:t>
            </a:r>
            <a:r>
              <a:rPr lang="cs-CZ" sz="2800" dirty="0"/>
              <a:t>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6"/>
              </a:rPr>
              <a:t>http://</a:t>
            </a:r>
            <a:r>
              <a:rPr lang="cs-CZ" sz="2800" dirty="0" smtClean="0">
                <a:hlinkClick r:id="rId6"/>
              </a:rPr>
              <a:t>en.wikipedia.org/wiki/File:SATA_ports.jpg</a:t>
            </a:r>
            <a:endParaRPr lang="cs-CZ" sz="2800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1144</Words>
  <Application>Microsoft Office PowerPoint</Application>
  <PresentationFormat>Vlastní</PresentationFormat>
  <Paragraphs>221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Arkýř</vt:lpstr>
      <vt:lpstr>Prezentace aplikace PowerPoint</vt:lpstr>
      <vt:lpstr>Pevný disk (harddisk - hdd)</vt:lpstr>
      <vt:lpstr>Obsah</vt:lpstr>
      <vt:lpstr>Obsah</vt:lpstr>
      <vt:lpstr>Charakteristika</vt:lpstr>
      <vt:lpstr>Historie</vt:lpstr>
      <vt:lpstr>Části disku</vt:lpstr>
      <vt:lpstr>Hlavičky</vt:lpstr>
      <vt:lpstr>Plotny</vt:lpstr>
      <vt:lpstr>Vystavovací mechanismus</vt:lpstr>
      <vt:lpstr>Motorek a řadič</vt:lpstr>
      <vt:lpstr>Cache</vt:lpstr>
      <vt:lpstr>Uspořádání dat</vt:lpstr>
      <vt:lpstr>Členění ploten</vt:lpstr>
      <vt:lpstr>Disk a operační systém</vt:lpstr>
      <vt:lpstr>Souborové systémy</vt:lpstr>
      <vt:lpstr>Fat a Ntfs</vt:lpstr>
      <vt:lpstr>Rozhraní (připojení)</vt:lpstr>
      <vt:lpstr>Parametry</vt:lpstr>
      <vt:lpstr>Parametry</vt:lpstr>
      <vt:lpstr>Nevýhody</vt:lpstr>
      <vt:lpstr>Ssd disky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34</cp:revision>
  <dcterms:created xsi:type="dcterms:W3CDTF">2006-08-16T00:00:00Z</dcterms:created>
  <dcterms:modified xsi:type="dcterms:W3CDTF">2012-12-13T21:00:34Z</dcterms:modified>
</cp:coreProperties>
</file>