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8" r:id="rId7"/>
    <p:sldId id="263" r:id="rId8"/>
    <p:sldId id="265" r:id="rId9"/>
    <p:sldId id="266" r:id="rId10"/>
    <p:sldId id="267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988840"/>
            <a:ext cx="7120880" cy="3048744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                    ZŠP a ZŠS Uherský Brod</a:t>
            </a:r>
          </a:p>
          <a:p>
            <a:r>
              <a:rPr lang="cs-CZ" sz="2600" dirty="0" smtClean="0"/>
              <a:t>         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                     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VY_32_INOVACE_11_soustava trávicí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25469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   PaedDr. Hana Jurásková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Anotace: Prezentace slouží k seznámení a procvičování 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soustavy trávicí.  Prezentace je určena pro žáky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8. ročníku.  Období vytvoření  vzdělávacího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materiálu - březen 2012.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Soustava trávicí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Funkce trávicí soustavy: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řijímání potravy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rozkládání živin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rávení  a vstřebávání živin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vylučování odpadních látek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i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92918"/>
            <a:ext cx="2664296" cy="3328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744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96634" cy="864096"/>
          </a:xfrm>
        </p:spPr>
        <p:txBody>
          <a:bodyPr/>
          <a:lstStyle/>
          <a:p>
            <a:r>
              <a:rPr lang="cs-CZ" dirty="0" smtClean="0"/>
              <a:t>     Části trávicí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6777201" cy="4275837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dutina ústní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hltan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jícen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žaludek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tenké střevo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tlusté střevo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konečník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56792"/>
            <a:ext cx="4032448" cy="4680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491880" y="1772816"/>
            <a:ext cx="2376264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699792" y="2060848"/>
            <a:ext cx="374441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699792" y="2708920"/>
            <a:ext cx="374441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987824" y="3140968"/>
            <a:ext cx="388843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635896" y="3645024"/>
            <a:ext cx="3240360" cy="16021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491880" y="3969060"/>
            <a:ext cx="2304256" cy="12781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>
            <a:off x="3131840" y="4473116"/>
            <a:ext cx="3312368" cy="15481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725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87" y="548680"/>
            <a:ext cx="7024626" cy="936104"/>
          </a:xfrm>
        </p:spPr>
        <p:txBody>
          <a:bodyPr/>
          <a:lstStyle/>
          <a:p>
            <a:r>
              <a:rPr lang="cs-CZ" dirty="0" smtClean="0"/>
              <a:t>Dutina ústní: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02503"/>
            <a:ext cx="7438146" cy="4706817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potrava mechanicky zpracovávána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jazyk potravu formuje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jazykem si uvědomujeme chuť jídla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slinné žlázy vylučují sliny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zuby zajišťují žvýkání 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96952"/>
            <a:ext cx="3024336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004048" y="2276872"/>
            <a:ext cx="2592288" cy="2592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89040"/>
            <a:ext cx="288032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6804248" y="2708920"/>
            <a:ext cx="914400" cy="21602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123728" y="3789040"/>
            <a:ext cx="144016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020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096634" cy="792088"/>
          </a:xfrm>
        </p:spPr>
        <p:txBody>
          <a:bodyPr/>
          <a:lstStyle/>
          <a:p>
            <a:r>
              <a:rPr lang="cs-CZ" dirty="0" smtClean="0"/>
              <a:t>Zuby: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6849209" cy="4203829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důležité pro žvýkání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zuby mléčné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zuby stálé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32 zubů u dospělého člověka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16 v horní čelisti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16 v dolní čelisti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8 řezáků, 4 špičáky,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8 třenových zubů, 12 stoliček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péče o chrup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preventivní zubní prohlídka </a:t>
            </a: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052736"/>
            <a:ext cx="1584176" cy="21602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2050" name="Picture 2" descr="C:\Users\08F2\AppData\Local\Microsoft\Windows\Temporary Internet Files\Content.IE5\DE4CGPLA\MC900440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400" y="3962400"/>
            <a:ext cx="1612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563888" y="4797152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13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096634" cy="720080"/>
          </a:xfrm>
        </p:spPr>
        <p:txBody>
          <a:bodyPr/>
          <a:lstStyle/>
          <a:p>
            <a:r>
              <a:rPr lang="cs-CZ" dirty="0" smtClean="0"/>
              <a:t>Další části trávicí soustavy: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6849209" cy="4203829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ltan – uzavírá se hrtanová příklopka do průdušnice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jícen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ž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aludek – svalový vak, potrava promíchávána s žaludeční šťávou (kyselina chlorovodíková, enzymy, hlen)</a:t>
            </a:r>
          </a:p>
          <a:p>
            <a:pPr marL="6858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77072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203848" y="4077072"/>
            <a:ext cx="316835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8640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096634" cy="720080"/>
          </a:xfrm>
        </p:spPr>
        <p:txBody>
          <a:bodyPr/>
          <a:lstStyle/>
          <a:p>
            <a:r>
              <a:rPr lang="cs-CZ" dirty="0" smtClean="0"/>
              <a:t>Další části trávicí soustavy: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5" y="1484784"/>
            <a:ext cx="4464496" cy="4248473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vanáctník  -</a:t>
            </a: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do dvanáctníku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vyúsťují 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žlázy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- slinivka břišní 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(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hormon inzulin) a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játra</a:t>
            </a: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(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žluč, cholesterol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1188"/>
            <a:ext cx="2808312" cy="3996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275856" y="1700808"/>
            <a:ext cx="2592288" cy="27363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283968" y="2708920"/>
            <a:ext cx="2484276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932040" y="3068960"/>
            <a:ext cx="1152128" cy="2160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414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26" cy="864096"/>
          </a:xfrm>
        </p:spPr>
        <p:txBody>
          <a:bodyPr/>
          <a:lstStyle/>
          <a:p>
            <a:r>
              <a:rPr lang="cs-CZ" dirty="0"/>
              <a:t>Další části trávicí soustavy: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6849209" cy="4347845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tenké střevo -</a:t>
            </a: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  4 - 5m dlouhé, sliznice</a:t>
            </a: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  pokryta výběžky – klky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tlusté střevo – 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červovitý přívěsek,</a:t>
            </a: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dlouhé 1,5m,plní se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nestrávenými zbytky </a:t>
            </a:r>
          </a:p>
          <a:p>
            <a:pPr marL="6858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jídla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konečník </a:t>
            </a:r>
          </a:p>
        </p:txBody>
      </p:sp>
      <p:pic>
        <p:nvPicPr>
          <p:cNvPr id="6148" name="Picture 4" descr="C:\Users\08F2\AppData\Local\Microsoft\Windows\Temporary Internet Files\Content.IE5\DE4CGPLA\MC9004387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3847356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211960" y="3537012"/>
            <a:ext cx="1872208" cy="13321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991191" y="5229200"/>
            <a:ext cx="365187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563888" y="1700808"/>
            <a:ext cx="3075806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563888" y="3032956"/>
            <a:ext cx="3888432" cy="19802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75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6849209" cy="3915797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Dutina ústní - 1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Hltan - 2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Jícen - 3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Žaludek - 4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Dvanáctník - 5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Tenké střevo - 6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Tlusté střevo - 7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Konečník - 8</a:t>
            </a:r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344816" cy="9001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Žáci zapisují číslice do obrázku  podle jednotlivých částí:</a:t>
            </a:r>
            <a:endParaRPr lang="cs-CZ" sz="2400" dirty="0"/>
          </a:p>
        </p:txBody>
      </p:sp>
      <p:pic>
        <p:nvPicPr>
          <p:cNvPr id="8194" name="Picture 2" descr="C:\Users\08F2\AppData\Local\Microsoft\Windows\Temporary Internet Files\Content.IE5\K0O7W0UI\MC900426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20387"/>
            <a:ext cx="2160239" cy="461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24"/>
          <p:cNvCxnSpPr/>
          <p:nvPr/>
        </p:nvCxnSpPr>
        <p:spPr>
          <a:xfrm>
            <a:off x="7452320" y="1736812"/>
            <a:ext cx="93610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452320" y="2420888"/>
            <a:ext cx="93610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192" name="Přímá spojnice 8191"/>
          <p:cNvCxnSpPr/>
          <p:nvPr/>
        </p:nvCxnSpPr>
        <p:spPr>
          <a:xfrm flipH="1">
            <a:off x="5868144" y="1448780"/>
            <a:ext cx="6480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01" name="Přímá spojnice 8200"/>
          <p:cNvCxnSpPr/>
          <p:nvPr/>
        </p:nvCxnSpPr>
        <p:spPr>
          <a:xfrm>
            <a:off x="7776355" y="3717032"/>
            <a:ext cx="82809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05" name="Přímá spojnice 8204"/>
          <p:cNvCxnSpPr/>
          <p:nvPr/>
        </p:nvCxnSpPr>
        <p:spPr>
          <a:xfrm flipH="1">
            <a:off x="5580112" y="4149080"/>
            <a:ext cx="122413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12" name="Přímá spojnice 8211"/>
          <p:cNvCxnSpPr/>
          <p:nvPr/>
        </p:nvCxnSpPr>
        <p:spPr>
          <a:xfrm flipH="1">
            <a:off x="5580112" y="4797152"/>
            <a:ext cx="122413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15" name="Přímá spojnice 8214"/>
          <p:cNvCxnSpPr/>
          <p:nvPr/>
        </p:nvCxnSpPr>
        <p:spPr>
          <a:xfrm flipH="1">
            <a:off x="5580112" y="5157192"/>
            <a:ext cx="9361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18" name="Přímá spojnice 8217"/>
          <p:cNvCxnSpPr/>
          <p:nvPr/>
        </p:nvCxnSpPr>
        <p:spPr>
          <a:xfrm>
            <a:off x="5734980" y="5736837"/>
            <a:ext cx="17173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419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6849209" cy="3915797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Dutina ústní - 1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Hltan - 2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Jícen - 3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Žaludek - 4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Dvanáctník - </a:t>
            </a:r>
            <a:r>
              <a:rPr lang="cs-CZ" dirty="0" smtClean="0">
                <a:solidFill>
                  <a:srgbClr val="C00000"/>
                </a:solidFill>
              </a:rPr>
              <a:t>5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Tenké střevo - 6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Tlusté střevo - 7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Konečník - 8</a:t>
            </a:r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344816" cy="7278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                            Řešení:</a:t>
            </a:r>
            <a:endParaRPr lang="cs-CZ" sz="2400" dirty="0"/>
          </a:p>
        </p:txBody>
      </p:sp>
      <p:pic>
        <p:nvPicPr>
          <p:cNvPr id="8194" name="Picture 2" descr="C:\Users\08F2\AppData\Local\Microsoft\Windows\Temporary Internet Files\Content.IE5\K0O7W0UI\MC900426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20387"/>
            <a:ext cx="2160239" cy="461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24"/>
          <p:cNvCxnSpPr/>
          <p:nvPr/>
        </p:nvCxnSpPr>
        <p:spPr>
          <a:xfrm>
            <a:off x="7452320" y="1736812"/>
            <a:ext cx="93610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452320" y="2420888"/>
            <a:ext cx="93610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192" name="Přímá spojnice 8191"/>
          <p:cNvCxnSpPr/>
          <p:nvPr/>
        </p:nvCxnSpPr>
        <p:spPr>
          <a:xfrm flipH="1">
            <a:off x="5868144" y="1448780"/>
            <a:ext cx="6480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01" name="Přímá spojnice 8200"/>
          <p:cNvCxnSpPr/>
          <p:nvPr/>
        </p:nvCxnSpPr>
        <p:spPr>
          <a:xfrm>
            <a:off x="7776355" y="3717032"/>
            <a:ext cx="82809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05" name="Přímá spojnice 8204"/>
          <p:cNvCxnSpPr/>
          <p:nvPr/>
        </p:nvCxnSpPr>
        <p:spPr>
          <a:xfrm flipH="1">
            <a:off x="5580112" y="4149080"/>
            <a:ext cx="122413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12" name="Přímá spojnice 8211"/>
          <p:cNvCxnSpPr/>
          <p:nvPr/>
        </p:nvCxnSpPr>
        <p:spPr>
          <a:xfrm flipH="1">
            <a:off x="5580112" y="4797152"/>
            <a:ext cx="122413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15" name="Přímá spojnice 8214"/>
          <p:cNvCxnSpPr/>
          <p:nvPr/>
        </p:nvCxnSpPr>
        <p:spPr>
          <a:xfrm flipH="1">
            <a:off x="5580112" y="5157192"/>
            <a:ext cx="9361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18" name="Přímá spojnice 8217"/>
          <p:cNvCxnSpPr/>
          <p:nvPr/>
        </p:nvCxnSpPr>
        <p:spPr>
          <a:xfrm>
            <a:off x="5734980" y="5736837"/>
            <a:ext cx="17173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094395" y="10919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28005" y="136748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99727" y="205154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82766" y="324394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45984" y="3717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14525" y="43964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48153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84117" y="5367505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578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Obrázky dostupné na WWW: &lt;http://office.microsoft.com&gt;</a:t>
            </a:r>
            <a:endParaRPr lang="pl-PL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570</TotalTime>
  <Words>334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Anotace: Prezentace slouží k seznámení a procvičování                     soustavy trávicí.  Prezentace je určena pro žáky                   8. ročníku.  Období vytvoření  vzdělávacího                    materiálu - březen 2012. </vt:lpstr>
      <vt:lpstr>           Soustava trávicí</vt:lpstr>
      <vt:lpstr>     Části trávicí soustavy</vt:lpstr>
      <vt:lpstr>Dutina ústní:</vt:lpstr>
      <vt:lpstr>Zuby:</vt:lpstr>
      <vt:lpstr>Další části trávicí soustavy:</vt:lpstr>
      <vt:lpstr>Další části trávicí soustavy:</vt:lpstr>
      <vt:lpstr>Další části trávicí soustavy:</vt:lpstr>
      <vt:lpstr>Žáci zapisují číslice do obrázku  podle jednotlivých částí:</vt:lpstr>
      <vt:lpstr>                             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47</cp:revision>
  <dcterms:created xsi:type="dcterms:W3CDTF">2011-05-13T07:54:00Z</dcterms:created>
  <dcterms:modified xsi:type="dcterms:W3CDTF">2012-06-18T20:34:14Z</dcterms:modified>
</cp:coreProperties>
</file>