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71" r:id="rId4"/>
    <p:sldId id="272" r:id="rId5"/>
    <p:sldId id="273" r:id="rId6"/>
    <p:sldId id="275" r:id="rId7"/>
    <p:sldId id="276" r:id="rId8"/>
    <p:sldId id="277" r:id="rId9"/>
    <p:sldId id="278" r:id="rId10"/>
    <p:sldId id="279" r:id="rId11"/>
    <p:sldId id="280" r:id="rId12"/>
    <p:sldId id="274" r:id="rId13"/>
    <p:sldId id="281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77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r>
              <a:rPr lang="cs-CZ" sz="2600" dirty="0" smtClean="0"/>
              <a:t>Biologie člověka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VY_32_INOVACE_12_soustava vylučovací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Anotace: Prezentace slouží k seznámení a procvičování nového učiva na téma soustava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vylučovací. Je určena pro žáky 8. ročníku. Snímek číslo 5 se může využít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při opakování a po doplnění jednotlivých částí i ke kontrole.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Období vytvoření vzdělávacího materiálu – </a:t>
            </a:r>
            <a:r>
              <a:rPr lang="cs-CZ" sz="2000" dirty="0"/>
              <a:t> </a:t>
            </a:r>
            <a:r>
              <a:rPr lang="cs-CZ" sz="2000" dirty="0" smtClean="0"/>
              <a:t>duben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Soustava vylučovací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Ledviny jsou základním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vylučovacím orgánem.</a:t>
            </a:r>
            <a:endParaRPr lang="cs-CZ" dirty="0"/>
          </a:p>
        </p:txBody>
      </p:sp>
      <p:pic>
        <p:nvPicPr>
          <p:cNvPr id="1026" name="Picture 2" descr="C:\Users\08F2\AppData\Local\Microsoft\Windows\Temporary Internet Files\Content.IE5\K0O7W0UI\MC90042616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1864777"/>
            <a:ext cx="2232248" cy="372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94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Soustava vylučovací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Funkce ledvin: a) filtrace krve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b) odstraňování odpadních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látek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c) řídí množství vody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d) tvoří moč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607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soustavy vylučovací</a:t>
            </a:r>
            <a:endParaRPr lang="cs-CZ" dirty="0"/>
          </a:p>
        </p:txBody>
      </p:sp>
      <p:pic>
        <p:nvPicPr>
          <p:cNvPr id="1026" name="Picture 2" descr="C:\Users\08F2\Downloads\vylucovaci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736699" y="1359708"/>
            <a:ext cx="3382570" cy="4786655"/>
          </a:xfrm>
        </p:spPr>
      </p:pic>
      <p:cxnSp>
        <p:nvCxnSpPr>
          <p:cNvPr id="9" name="Pravoúhlá spojnice 8"/>
          <p:cNvCxnSpPr/>
          <p:nvPr/>
        </p:nvCxnSpPr>
        <p:spPr>
          <a:xfrm>
            <a:off x="609181" y="1628800"/>
            <a:ext cx="3098724" cy="18637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ravoúhlá spojnice 15"/>
          <p:cNvCxnSpPr/>
          <p:nvPr/>
        </p:nvCxnSpPr>
        <p:spPr>
          <a:xfrm flipV="1">
            <a:off x="467545" y="2204864"/>
            <a:ext cx="3168351" cy="189021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Pravoúhlá spojnice 19"/>
          <p:cNvCxnSpPr/>
          <p:nvPr/>
        </p:nvCxnSpPr>
        <p:spPr>
          <a:xfrm rot="10800000">
            <a:off x="3858274" y="2532010"/>
            <a:ext cx="4098103" cy="546243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24" name="Pravoúhlá spojnice 1023"/>
          <p:cNvCxnSpPr/>
          <p:nvPr/>
        </p:nvCxnSpPr>
        <p:spPr>
          <a:xfrm rot="10800000" flipV="1">
            <a:off x="5357739" y="1843082"/>
            <a:ext cx="2598639" cy="152107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32" name="Pravoúhlá spojnice 1031"/>
          <p:cNvCxnSpPr/>
          <p:nvPr/>
        </p:nvCxnSpPr>
        <p:spPr>
          <a:xfrm flipV="1">
            <a:off x="609181" y="3573016"/>
            <a:ext cx="3026715" cy="36004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46" name="Pravoúhlá spojnice 1045"/>
          <p:cNvCxnSpPr/>
          <p:nvPr/>
        </p:nvCxnSpPr>
        <p:spPr>
          <a:xfrm flipV="1">
            <a:off x="701545" y="4655278"/>
            <a:ext cx="3366399" cy="933962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60" name="TextovéPole 1059"/>
          <p:cNvSpPr txBox="1"/>
          <p:nvPr/>
        </p:nvSpPr>
        <p:spPr>
          <a:xfrm>
            <a:off x="467545" y="119675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Řez ledvinou</a:t>
            </a:r>
            <a:endParaRPr lang="cs-CZ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6984268" y="1196752"/>
            <a:ext cx="14761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Ledvinné klubíčko</a:t>
            </a:r>
            <a:endParaRPr lang="cs-CZ" dirty="0"/>
          </a:p>
        </p:txBody>
      </p:sp>
      <p:sp>
        <p:nvSpPr>
          <p:cNvPr id="1062" name="TextovéPole 1061"/>
          <p:cNvSpPr txBox="1"/>
          <p:nvPr/>
        </p:nvSpPr>
        <p:spPr>
          <a:xfrm>
            <a:off x="467546" y="1988840"/>
            <a:ext cx="1654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Ledvinná tepna</a:t>
            </a:r>
            <a:endParaRPr lang="cs-CZ" dirty="0"/>
          </a:p>
        </p:txBody>
      </p:sp>
      <p:sp>
        <p:nvSpPr>
          <p:cNvPr id="1063" name="TextovéPole 1062"/>
          <p:cNvSpPr txBox="1"/>
          <p:nvPr/>
        </p:nvSpPr>
        <p:spPr>
          <a:xfrm>
            <a:off x="6372200" y="2708920"/>
            <a:ext cx="1066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očovod</a:t>
            </a:r>
            <a:endParaRPr lang="cs-CZ" dirty="0"/>
          </a:p>
        </p:txBody>
      </p:sp>
      <p:cxnSp>
        <p:nvCxnSpPr>
          <p:cNvPr id="1067" name="Pravoúhlá spojnice 1066"/>
          <p:cNvCxnSpPr/>
          <p:nvPr/>
        </p:nvCxnSpPr>
        <p:spPr>
          <a:xfrm rot="5400000">
            <a:off x="3462482" y="2328773"/>
            <a:ext cx="58798" cy="1270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69" name="TextovéPole 1068"/>
          <p:cNvSpPr txBox="1"/>
          <p:nvPr/>
        </p:nvSpPr>
        <p:spPr>
          <a:xfrm>
            <a:off x="701546" y="2708920"/>
            <a:ext cx="142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Ledvinná žíla</a:t>
            </a:r>
            <a:endParaRPr lang="cs-CZ" dirty="0"/>
          </a:p>
        </p:txBody>
      </p:sp>
      <p:sp>
        <p:nvSpPr>
          <p:cNvPr id="1082" name="TextovéPole 1081"/>
          <p:cNvSpPr txBox="1"/>
          <p:nvPr/>
        </p:nvSpPr>
        <p:spPr>
          <a:xfrm>
            <a:off x="6104525" y="3933056"/>
            <a:ext cx="2067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očovody</a:t>
            </a:r>
            <a:endParaRPr lang="cs-CZ" dirty="0"/>
          </a:p>
        </p:txBody>
      </p:sp>
      <p:sp>
        <p:nvSpPr>
          <p:cNvPr id="1093" name="TextovéPole 1092"/>
          <p:cNvSpPr txBox="1"/>
          <p:nvPr/>
        </p:nvSpPr>
        <p:spPr>
          <a:xfrm>
            <a:off x="609181" y="3573017"/>
            <a:ext cx="1513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edviny</a:t>
            </a:r>
            <a:endParaRPr lang="cs-CZ" dirty="0"/>
          </a:p>
        </p:txBody>
      </p:sp>
      <p:sp>
        <p:nvSpPr>
          <p:cNvPr id="1094" name="TextovéPole 1093"/>
          <p:cNvSpPr txBox="1"/>
          <p:nvPr/>
        </p:nvSpPr>
        <p:spPr>
          <a:xfrm rot="10800000" flipV="1">
            <a:off x="6372200" y="458112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Močový měchýř</a:t>
            </a:r>
            <a:endParaRPr lang="cs-CZ" dirty="0"/>
          </a:p>
        </p:txBody>
      </p:sp>
      <p:sp>
        <p:nvSpPr>
          <p:cNvPr id="1099" name="TextovéPole 1098"/>
          <p:cNvSpPr txBox="1"/>
          <p:nvPr/>
        </p:nvSpPr>
        <p:spPr>
          <a:xfrm>
            <a:off x="701545" y="5092334"/>
            <a:ext cx="1651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Močová trubice</a:t>
            </a:r>
            <a:endParaRPr lang="cs-CZ" dirty="0"/>
          </a:p>
        </p:txBody>
      </p:sp>
      <p:cxnSp>
        <p:nvCxnSpPr>
          <p:cNvPr id="5" name="Pravoúhlá spojnice 4"/>
          <p:cNvCxnSpPr/>
          <p:nvPr/>
        </p:nvCxnSpPr>
        <p:spPr>
          <a:xfrm flipV="1">
            <a:off x="701545" y="2335123"/>
            <a:ext cx="2796686" cy="743129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609187" y="3212976"/>
            <a:ext cx="3890805" cy="3600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ravoúhlá spojnice 16"/>
          <p:cNvCxnSpPr/>
          <p:nvPr/>
        </p:nvCxnSpPr>
        <p:spPr>
          <a:xfrm rot="10800000">
            <a:off x="4110300" y="4464610"/>
            <a:ext cx="4350133" cy="627725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Pravoúhlá spojnice 23"/>
          <p:cNvCxnSpPr/>
          <p:nvPr/>
        </p:nvCxnSpPr>
        <p:spPr>
          <a:xfrm rot="10800000">
            <a:off x="3851921" y="3757686"/>
            <a:ext cx="3586341" cy="544703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Pravoúhlá spojnice 27"/>
          <p:cNvCxnSpPr/>
          <p:nvPr/>
        </p:nvCxnSpPr>
        <p:spPr>
          <a:xfrm rot="10800000" flipV="1">
            <a:off x="4283968" y="3757685"/>
            <a:ext cx="3154296" cy="18466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835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60" grpId="0"/>
      <p:bldP spid="1061" grpId="0"/>
      <p:bldP spid="1062" grpId="0"/>
      <p:bldP spid="1063" grpId="0"/>
      <p:bldP spid="1069" grpId="0"/>
      <p:bldP spid="1082" grpId="0"/>
      <p:bldP spid="1093" grpId="0"/>
      <p:bldP spid="1094" grpId="0"/>
      <p:bldP spid="109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části soustavy vylučovací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Ledviny – </a:t>
            </a:r>
          </a:p>
          <a:p>
            <a:pPr marL="0" indent="0">
              <a:buNone/>
            </a:pPr>
            <a:r>
              <a:rPr lang="cs-CZ" dirty="0" smtClean="0"/>
              <a:t>    - párový orgán</a:t>
            </a:r>
          </a:p>
          <a:p>
            <a:pPr marL="0" indent="0">
              <a:buNone/>
            </a:pPr>
            <a:r>
              <a:rPr lang="cs-CZ" dirty="0" smtClean="0"/>
              <a:t>    - uloženy po obou </a:t>
            </a:r>
          </a:p>
          <a:p>
            <a:pPr marL="0" indent="0">
              <a:buNone/>
            </a:pPr>
            <a:r>
              <a:rPr lang="cs-CZ" dirty="0" smtClean="0"/>
              <a:t>      stranách bederní</a:t>
            </a:r>
          </a:p>
          <a:p>
            <a:pPr marL="0" indent="0">
              <a:buNone/>
            </a:pPr>
            <a:r>
              <a:rPr lang="cs-CZ" dirty="0" smtClean="0"/>
              <a:t>      páteře</a:t>
            </a:r>
          </a:p>
          <a:p>
            <a:pPr marL="0" indent="0">
              <a:buNone/>
            </a:pPr>
            <a:r>
              <a:rPr lang="cs-CZ" dirty="0" smtClean="0"/>
              <a:t>    - tvořeny z ledvinných</a:t>
            </a:r>
          </a:p>
          <a:p>
            <a:pPr marL="0" indent="0">
              <a:buNone/>
            </a:pPr>
            <a:r>
              <a:rPr lang="cs-CZ" dirty="0" smtClean="0"/>
              <a:t>      klubíček  </a:t>
            </a: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297" y="1628800"/>
            <a:ext cx="3773135" cy="4440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123728" y="4005064"/>
            <a:ext cx="4104456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267744" y="4005064"/>
            <a:ext cx="4464496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2650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části soustavy vylučovací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Řez ledvinou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" name="Picture 2" descr="C:\Users\08F2\AppData\Local\Microsoft\Windows\Temporary Internet Files\Content.IE5\K0O7W0UI\MC90042616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830" y="1556881"/>
            <a:ext cx="2543497" cy="424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eva 5"/>
          <p:cNvSpPr/>
          <p:nvPr/>
        </p:nvSpPr>
        <p:spPr>
          <a:xfrm>
            <a:off x="6804248" y="3356992"/>
            <a:ext cx="2160240" cy="962396"/>
          </a:xfrm>
          <a:prstGeom prst="lef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Ledvinná pánvička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6948264" y="2119710"/>
            <a:ext cx="1872208" cy="746372"/>
          </a:xfrm>
          <a:prstGeom prst="lef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Pyramidy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6791525" y="1385033"/>
            <a:ext cx="1995411" cy="734677"/>
          </a:xfrm>
          <a:prstGeom prst="lef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Kůra ledviny</a:t>
            </a:r>
            <a:endParaRPr lang="cs-CZ" dirty="0"/>
          </a:p>
        </p:txBody>
      </p:sp>
      <p:sp>
        <p:nvSpPr>
          <p:cNvPr id="16" name="Šipka doprava 15"/>
          <p:cNvSpPr/>
          <p:nvPr/>
        </p:nvSpPr>
        <p:spPr>
          <a:xfrm>
            <a:off x="4980830" y="5251192"/>
            <a:ext cx="2250156" cy="698088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Močovod</a:t>
            </a:r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>
            <a:off x="2699792" y="4149080"/>
            <a:ext cx="2827843" cy="864096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Ledvinné pouzdro</a:t>
            </a:r>
            <a:endParaRPr lang="cs-CZ" dirty="0"/>
          </a:p>
        </p:txBody>
      </p:sp>
      <p:sp>
        <p:nvSpPr>
          <p:cNvPr id="18" name="Šipka doprava 17"/>
          <p:cNvSpPr/>
          <p:nvPr/>
        </p:nvSpPr>
        <p:spPr>
          <a:xfrm>
            <a:off x="3347864" y="2735212"/>
            <a:ext cx="3024336" cy="621780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Kalich ledviny</a:t>
            </a:r>
            <a:endParaRPr lang="cs-CZ" dirty="0"/>
          </a:p>
        </p:txBody>
      </p:sp>
      <p:sp>
        <p:nvSpPr>
          <p:cNvPr id="19" name="Šipka doprava 18"/>
          <p:cNvSpPr/>
          <p:nvPr/>
        </p:nvSpPr>
        <p:spPr>
          <a:xfrm>
            <a:off x="3347864" y="1916832"/>
            <a:ext cx="2758044" cy="687510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Dřeň ledviny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159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části soustavy vylučovací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Močovody - dopravují moč</a:t>
            </a:r>
          </a:p>
          <a:p>
            <a:pPr marL="0" indent="0">
              <a:buNone/>
            </a:pPr>
            <a:r>
              <a:rPr lang="cs-CZ" dirty="0" smtClean="0"/>
              <a:t>Močový měchýř - vak tvořený svalovou tkání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- při naplnění – močící reflex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- obsah přibližně 500 ml</a:t>
            </a:r>
          </a:p>
          <a:p>
            <a:pPr marL="0" indent="0">
              <a:buNone/>
            </a:pPr>
            <a:r>
              <a:rPr lang="cs-CZ" dirty="0" smtClean="0"/>
              <a:t>Močová trubice - u ženy samostatné vyústění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-  u mužů prochází pyjem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(penisem)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9388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Hygiena soustavy vylučovací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činnost ledvin nepřetržitá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doporučený příjem tekutin za den až 2 litry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člověk vyloučí v podobě moči až 1,5 l moče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činnost ledvin pro člověka nezbytná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umělá ledvina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629" y="3429000"/>
            <a:ext cx="1782326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Hygiena soustavy vylučovací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Prospívá soustavě vylučovací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zdravá výživa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2 l tekutin denně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pravidelná hygiena</a:t>
            </a:r>
            <a:endParaRPr lang="cs-CZ" dirty="0"/>
          </a:p>
        </p:txBody>
      </p:sp>
      <p:pic>
        <p:nvPicPr>
          <p:cNvPr id="6148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6176" y="4149080"/>
            <a:ext cx="2530624" cy="2125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84784"/>
            <a:ext cx="2088232" cy="2498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776317"/>
            <a:ext cx="216024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3088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Hygiena soustavy vylučovací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Neprospívá soustavě vylučovací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nezdravá výživa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malé množství tekutin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zadržování moče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nesprávná hygiena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652" y="1613215"/>
            <a:ext cx="2100668" cy="217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149080"/>
            <a:ext cx="2116832" cy="21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49080"/>
            <a:ext cx="2116832" cy="21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105" y="4149080"/>
            <a:ext cx="2116832" cy="21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7576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smtClean="0"/>
              <a:t>Žáci doplňují, </a:t>
            </a:r>
            <a:r>
              <a:rPr lang="cs-CZ" sz="2200" dirty="0" smtClean="0"/>
              <a:t>co prospívá a neprospívá soustavě vylučovací. Žáci využijí nápovědy:  </a:t>
            </a:r>
            <a:r>
              <a:rPr lang="cs-CZ" sz="2200" dirty="0" smtClean="0">
                <a:solidFill>
                  <a:srgbClr val="FFFF00"/>
                </a:solidFill>
              </a:rPr>
              <a:t>zdravá  životospráva, slaná a kořeněná jídla, alkohol, 2 l tekutin denně, pravidelná hygiena, kouření, malé množství tekutin, zadržování moče, nedodržování hygieny </a:t>
            </a: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sz="22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Prospívá soustavě </a:t>
            </a:r>
          </a:p>
          <a:p>
            <a:pPr marL="0" indent="0">
              <a:buNone/>
            </a:pPr>
            <a:r>
              <a:rPr lang="cs-CZ" dirty="0" smtClean="0"/>
              <a:t>     vylučovací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Neprospívá soustavě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vylučovací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7318" y="2636912"/>
            <a:ext cx="3960440" cy="365718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16016" y="2636912"/>
            <a:ext cx="4032448" cy="3578696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563888" y="5445224"/>
            <a:ext cx="432048" cy="504056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8028384" y="5445224"/>
            <a:ext cx="432048" cy="504056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121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Prospívá soustavě </a:t>
            </a:r>
          </a:p>
          <a:p>
            <a:pPr marL="0" indent="0">
              <a:buNone/>
            </a:pPr>
            <a:r>
              <a:rPr lang="cs-CZ" dirty="0" smtClean="0"/>
              <a:t>     vylučovací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Neprospívá soustavě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vylučovací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7318" y="2636912"/>
            <a:ext cx="3960440" cy="365718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zdravá  životospráva</a:t>
            </a:r>
            <a:r>
              <a:rPr lang="cs-CZ" dirty="0" smtClean="0">
                <a:solidFill>
                  <a:srgbClr val="FFFF00"/>
                </a:solidFill>
              </a:rPr>
              <a:t>, 2 </a:t>
            </a:r>
            <a:r>
              <a:rPr lang="cs-CZ" dirty="0">
                <a:solidFill>
                  <a:srgbClr val="FFFF00"/>
                </a:solidFill>
              </a:rPr>
              <a:t>l tekutin denně, pravidelná </a:t>
            </a:r>
            <a:r>
              <a:rPr lang="cs-CZ" dirty="0" smtClean="0">
                <a:solidFill>
                  <a:srgbClr val="FFFF00"/>
                </a:solidFill>
              </a:rPr>
              <a:t>hygiena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16016" y="2636912"/>
            <a:ext cx="4032448" cy="3578696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slaná a kořeněná jídla, alkohol</a:t>
            </a:r>
            <a:r>
              <a:rPr lang="cs-CZ" dirty="0" smtClean="0">
                <a:solidFill>
                  <a:srgbClr val="FFFF00"/>
                </a:solidFill>
              </a:rPr>
              <a:t>,  </a:t>
            </a:r>
            <a:r>
              <a:rPr lang="cs-CZ" dirty="0">
                <a:solidFill>
                  <a:srgbClr val="FFFF00"/>
                </a:solidFill>
              </a:rPr>
              <a:t>kouření, malé množství tekutin, zadržování moče, nedodržování hygieny </a:t>
            </a:r>
            <a:endParaRPr lang="cs-CZ" dirty="0"/>
          </a:p>
        </p:txBody>
      </p:sp>
      <p:sp>
        <p:nvSpPr>
          <p:cNvPr id="13" name="Veselý obličej 12"/>
          <p:cNvSpPr/>
          <p:nvPr/>
        </p:nvSpPr>
        <p:spPr>
          <a:xfrm>
            <a:off x="3563888" y="5445224"/>
            <a:ext cx="432048" cy="504056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8028384" y="5445224"/>
            <a:ext cx="432048" cy="504056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98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l-PL" dirty="0"/>
              <a:t>Obrázky dostupné na WWW: &lt;http://office.microsoft.com&gt;</a:t>
            </a:r>
          </a:p>
          <a:p>
            <a:r>
              <a:rPr lang="cs-CZ" dirty="0" smtClean="0"/>
              <a:t>Obrázek autorky [cit</a:t>
            </a:r>
            <a:r>
              <a:rPr lang="cs-CZ" dirty="0"/>
              <a:t>. </a:t>
            </a:r>
            <a:r>
              <a:rPr lang="cs-CZ" dirty="0" smtClean="0"/>
              <a:t>2012-04-15]. </a:t>
            </a:r>
          </a:p>
        </p:txBody>
      </p:sp>
    </p:spTree>
    <p:extLst>
      <p:ext uri="{BB962C8B-B14F-4D97-AF65-F5344CB8AC3E}">
        <p14:creationId xmlns:p14="http://schemas.microsoft.com/office/powerpoint/2010/main" val="27964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954</TotalTime>
  <Words>362</Words>
  <Application>Microsoft Office PowerPoint</Application>
  <PresentationFormat>Předvádění na obrazovce (4:3)</PresentationFormat>
  <Paragraphs>87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Anotace: Prezentace slouží k seznámení a procvičování nového učiva na téma soustava                   vylučovací. Je určena pro žáky 8. ročníku. Snímek číslo 5 se může využít                   při opakování a po doplnění jednotlivých částí i ke kontrole.                  Období vytvoření vzdělávacího materiálu –  duben 2012.</vt:lpstr>
      <vt:lpstr>Soustava vylučovací</vt:lpstr>
      <vt:lpstr>Soustava vylučovací</vt:lpstr>
      <vt:lpstr>Části soustavy vylučovací</vt:lpstr>
      <vt:lpstr>Jednotlivé části soustavy vylučovací</vt:lpstr>
      <vt:lpstr>Jednotlivé části soustavy vylučovací</vt:lpstr>
      <vt:lpstr>Jednotlivé části soustavy vylučovací</vt:lpstr>
      <vt:lpstr>Hygiena soustavy vylučovací</vt:lpstr>
      <vt:lpstr>Hygiena soustavy vylučovací</vt:lpstr>
      <vt:lpstr>Hygiena soustavy vylučovací</vt:lpstr>
      <vt:lpstr>Žáci doplňují, co prospívá a neprospívá soustavě vylučovací. Žáci využijí nápovědy:  zdravá  životospráva, slaná a kořeněná jídla, alkohol, 2 l tekutin denně, pravidelná hygiena, kouření, malé množství tekutin, zadržování moče, nedodržování hygieny  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08F2</cp:lastModifiedBy>
  <cp:revision>93</cp:revision>
  <dcterms:created xsi:type="dcterms:W3CDTF">2011-05-13T07:54:00Z</dcterms:created>
  <dcterms:modified xsi:type="dcterms:W3CDTF">2012-06-21T19:30:03Z</dcterms:modified>
</cp:coreProperties>
</file>