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60" r:id="rId4"/>
    <p:sldId id="277" r:id="rId5"/>
    <p:sldId id="278" r:id="rId6"/>
    <p:sldId id="284" r:id="rId7"/>
    <p:sldId id="261" r:id="rId8"/>
    <p:sldId id="280" r:id="rId9"/>
    <p:sldId id="281" r:id="rId10"/>
    <p:sldId id="282" r:id="rId11"/>
    <p:sldId id="28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698" autoAdjust="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C975-C00E-4674-99A8-C30EA27EEBB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260FB-868D-4263-8759-7C489272B0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223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73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0972" y="1916832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fontScale="925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       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             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VY_32_INOVACE_14_soustava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řídící – žlázy s vnitřní sekrecí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739019" cy="273630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nového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učiva na téma soustava řídící. Soustava řídící se dělí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na žlázy s vnitřní sekrecí a nervovou soustavu. V první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části se žáci seznámí se žlázami s vnitřní sekrecí. Žáci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si v prezentaci procvičí žlázy s vnitřní sekrecí a jejich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činnost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Prezentace je určena </a:t>
            </a:r>
            <a:r>
              <a:rPr lang="cs-CZ" sz="2000" smtClean="0"/>
              <a:t>pro žáky 8.ročníku.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Období vytvoření prezentace – květen 2012.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7845192" cy="397942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sz="2400" dirty="0" smtClean="0"/>
              <a:t>     Soustava řídící – žlázy s vnitřní sekrecí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Funkce žláz s vnitřní sekrecí: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Žlázy obsahují buňky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Buňky produkují chemické látky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Látky se nazývají hormony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Hormony vstupují do krevního oběhu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Funkce žláz je řízena nervovým systémem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Žlázy řídí funkce – metabolismus, udržují stálé vnitřní prostředí, růst, pohlavní aktivitu, stahování hladkého svalstva, stahování srdečního svalstva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5885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Žlázy s vnitřní sekrecí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Druhy žláz s vnitřní sekrecí: 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podvěsek mozkový</a:t>
            </a:r>
          </a:p>
          <a:p>
            <a:pPr>
              <a:buFont typeface="+mj-lt"/>
              <a:buAutoNum type="arabicPeriod"/>
            </a:pPr>
            <a:r>
              <a:rPr lang="cs-CZ" dirty="0"/>
              <a:t>š</a:t>
            </a:r>
            <a:r>
              <a:rPr lang="cs-CZ" dirty="0" smtClean="0"/>
              <a:t>títná žláza</a:t>
            </a:r>
          </a:p>
          <a:p>
            <a:pPr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linivka břišní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nadledvinky</a:t>
            </a:r>
          </a:p>
          <a:p>
            <a:pPr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ohlavní žlázy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57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418542" cy="2872904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1800" dirty="0" smtClean="0"/>
              <a:t>Podvěsek mozkový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uložen na spodní části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mozku.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800" dirty="0" smtClean="0"/>
              <a:t>Řídí činnost jiných žláz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s vnitřní sekrecí.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800" dirty="0" smtClean="0"/>
              <a:t>Ovlivňuje růst člověka.</a:t>
            </a:r>
            <a:endParaRPr lang="cs-CZ" sz="1800" dirty="0"/>
          </a:p>
        </p:txBody>
      </p:sp>
      <p:pic>
        <p:nvPicPr>
          <p:cNvPr id="1026" name="Picture 2" descr="C:\Users\08F2\Pictures\MP Navigator EX\2012_04_27\IMG_0003.jpg"/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7" b="14647"/>
          <a:stretch>
            <a:fillRect/>
          </a:stretch>
        </p:blipFill>
        <p:spPr bwMode="auto">
          <a:xfrm>
            <a:off x="4641925" y="1052736"/>
            <a:ext cx="4110301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úhelník 3"/>
          <p:cNvSpPr/>
          <p:nvPr/>
        </p:nvSpPr>
        <p:spPr>
          <a:xfrm>
            <a:off x="2195736" y="1052736"/>
            <a:ext cx="3960440" cy="792088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Podvěsek mozkový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395536" y="548680"/>
            <a:ext cx="3274556" cy="5312368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/>
              <a:t>Štítná žláza umístěna </a:t>
            </a:r>
          </a:p>
          <a:p>
            <a:r>
              <a:rPr lang="cs-CZ" sz="2000" dirty="0"/>
              <a:t>    na přední straně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krku po  </a:t>
            </a:r>
            <a:r>
              <a:rPr lang="cs-CZ" sz="2000" dirty="0"/>
              <a:t>stranách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štítné chrupavky.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2000" dirty="0"/>
              <a:t> Chrupavce se </a:t>
            </a:r>
            <a:r>
              <a:rPr lang="cs-CZ" sz="2000" dirty="0" smtClean="0"/>
              <a:t>říká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2000" dirty="0"/>
              <a:t>„ohryzek“.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2000" dirty="0"/>
              <a:t> Hormon </a:t>
            </a:r>
            <a:r>
              <a:rPr lang="cs-CZ" sz="2000" dirty="0" smtClean="0"/>
              <a:t>obsahuje</a:t>
            </a:r>
          </a:p>
          <a:p>
            <a:r>
              <a:rPr lang="cs-CZ" sz="2000" dirty="0" smtClean="0"/>
              <a:t>   </a:t>
            </a:r>
            <a:r>
              <a:rPr lang="cs-CZ" sz="2000" dirty="0"/>
              <a:t>jód.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2000" dirty="0"/>
              <a:t> Ovlivňuje tělesný </a:t>
            </a:r>
            <a:r>
              <a:rPr lang="cs-CZ" sz="2000" dirty="0" smtClean="0"/>
              <a:t>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duševní vývoj.</a:t>
            </a: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171450" indent="-171450">
              <a:buFont typeface="Wingdings" pitchFamily="2" charset="2"/>
              <a:buChar char="Ø"/>
            </a:pPr>
            <a:endParaRPr lang="cs-CZ" sz="2000" dirty="0"/>
          </a:p>
        </p:txBody>
      </p:sp>
      <p:pic>
        <p:nvPicPr>
          <p:cNvPr id="1026" name="Picture 2" descr="C:\Users\08F2\Pictures\MP Navigator EX\2012_04_27\IMG_0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4032449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3419872" y="1628800"/>
            <a:ext cx="2880320" cy="1296144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Štítná žláza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94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95537" y="548680"/>
            <a:ext cx="3744416" cy="4481832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Ø"/>
            </a:pPr>
            <a:r>
              <a:rPr lang="cs-CZ" sz="2000" dirty="0" smtClean="0"/>
              <a:t> Slinivka břišní vyúsťuje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do dvanáctníku tenkého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střeva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Produkuje hormon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inzulin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Inzulin ovlivňuje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přeměnu cukru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Při poruše žlázy vzniká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nemoc - cukrovka</a:t>
            </a:r>
            <a:endParaRPr lang="cs-CZ" sz="2000" dirty="0"/>
          </a:p>
        </p:txBody>
      </p:sp>
      <p:pic>
        <p:nvPicPr>
          <p:cNvPr id="2051" name="Picture 3" descr="C:\Users\08F2\Pictures\MP Navigator EX\2012_04_27\IMG_0007.jpg"/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7" b="14647"/>
          <a:stretch>
            <a:fillRect/>
          </a:stretch>
        </p:blipFill>
        <p:spPr bwMode="auto">
          <a:xfrm>
            <a:off x="4283968" y="1124744"/>
            <a:ext cx="4048472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3059832" y="4941168"/>
            <a:ext cx="2880320" cy="772664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Slinivka břišní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37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728330"/>
            <a:ext cx="3888431" cy="5725005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67544" y="548680"/>
            <a:ext cx="3744416" cy="5312369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1800" dirty="0" smtClean="0"/>
              <a:t>Nadledvinky uloženy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na horním okraji ledvin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800" dirty="0" smtClean="0"/>
              <a:t>Nadledvinky mají dvě části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- kůru nadledvinek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- dřeň nadledvinek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800" dirty="0" smtClean="0"/>
              <a:t>Kůra nadledvinek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vylučuje hormony, které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chrání tělo před nemocemi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800" dirty="0" smtClean="0"/>
              <a:t>Dřeň nadledvinek vylučuje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hormon,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který působí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na krevní tlak a činnost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srdce </a:t>
            </a:r>
            <a:endParaRPr lang="cs-CZ" sz="1800" dirty="0"/>
          </a:p>
        </p:txBody>
      </p:sp>
      <p:sp>
        <p:nvSpPr>
          <p:cNvPr id="10" name="Šipka doprava 9"/>
          <p:cNvSpPr/>
          <p:nvPr/>
        </p:nvSpPr>
        <p:spPr>
          <a:xfrm>
            <a:off x="3419872" y="4149080"/>
            <a:ext cx="2634592" cy="91415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Nadledvinky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32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Ženské pohlavní žlázy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vaječníky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Uložené v dutině pánevní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Působí na vznik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druhotných pohlavních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znaků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Řídí tvorbu pohlavních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buněk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Mužské pohlavní žlázy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varlata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Uložené v šourku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Hormony působí na vznik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druhotných pohlavních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znaků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Řídí tvorbu pohlavních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buněk</a:t>
            </a:r>
            <a:endParaRPr lang="cs-CZ" dirty="0"/>
          </a:p>
        </p:txBody>
      </p:sp>
      <p:sp>
        <p:nvSpPr>
          <p:cNvPr id="8" name="Obousměrná vodorovná šipka 7"/>
          <p:cNvSpPr/>
          <p:nvPr/>
        </p:nvSpPr>
        <p:spPr>
          <a:xfrm>
            <a:off x="1043608" y="692696"/>
            <a:ext cx="6984776" cy="844672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Pohlavní žlázy ženy a pohlavní žlázy muže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00492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84" y="500492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hnutá šipka nahoru 8"/>
          <p:cNvSpPr/>
          <p:nvPr/>
        </p:nvSpPr>
        <p:spPr>
          <a:xfrm rot="10800000">
            <a:off x="1907704" y="1412776"/>
            <a:ext cx="1490464" cy="792088"/>
          </a:xfrm>
          <a:prstGeom prst="curvedUp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5580112" y="1412776"/>
            <a:ext cx="1656184" cy="792089"/>
          </a:xfrm>
          <a:prstGeom prst="curved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20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2592288"/>
          </a:xfrm>
        </p:spPr>
        <p:txBody>
          <a:bodyPr/>
          <a:lstStyle/>
          <a:p>
            <a:r>
              <a:rPr lang="cs-CZ" sz="2000" dirty="0" smtClean="0"/>
              <a:t>Žáci doplňují podle nápovědy funkce jednotlivých žláz s vnitřní sekrecí.</a:t>
            </a:r>
            <a:br>
              <a:rPr lang="cs-CZ" sz="2000" dirty="0" smtClean="0"/>
            </a:b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Nápověda: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ovlivňuje přeměnu cukru, řídí činnost jiných žláz, působí na vznik druhotných pohlavních znaků, zvyšují odolnost těla proti nemocem, řídí tvorbu pohlavních buněk, ovlivňuje růst člověka, působí na krevní tlak a činnost srdce, ovlivňuje tělesný a duševní vývoj člověka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420888"/>
            <a:ext cx="8784976" cy="396044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51520" y="2420888"/>
            <a:ext cx="2736304" cy="84467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Podvěsek mozkový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51520" y="3265560"/>
            <a:ext cx="2736304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Štítná žláza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51520" y="4093029"/>
            <a:ext cx="2736304" cy="82871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251520" y="4921744"/>
            <a:ext cx="2736304" cy="81151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251520" y="5752042"/>
            <a:ext cx="2736304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Pohlavní žlázy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75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12968" cy="1728192"/>
          </a:xfrm>
        </p:spPr>
        <p:txBody>
          <a:bodyPr/>
          <a:lstStyle/>
          <a:p>
            <a:r>
              <a:rPr lang="cs-CZ" sz="2800" dirty="0" smtClean="0"/>
              <a:t>                             Řešení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420888"/>
            <a:ext cx="8784976" cy="396044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51520" y="2420888"/>
            <a:ext cx="2736304" cy="84467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Podvěsek mozkový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51520" y="3265560"/>
            <a:ext cx="2736304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Štítná žláza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51520" y="4093029"/>
            <a:ext cx="2736304" cy="82871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251520" y="4921744"/>
            <a:ext cx="2736304" cy="81151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Nadledvinky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251520" y="5752042"/>
            <a:ext cx="2736304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Pohlavní žlázy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20013" y="4322720"/>
            <a:ext cx="307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vlivňuje přeměnu cukru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20013" y="2658558"/>
            <a:ext cx="5468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ídí činnost jiných žláz, ovlivňuje růst člověka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2634" y="5963420"/>
            <a:ext cx="5477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ůsobí na vznik druhotných pohlavních znaků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14999" y="5142834"/>
            <a:ext cx="6029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vyšují odolnost těla proti nemocem, působí na krevní tlak a činnost srdce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14999" y="3362986"/>
            <a:ext cx="5047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vlivňuje duševní a tělesný vývoj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60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8229600" cy="1584175"/>
          </a:xfrm>
        </p:spPr>
        <p:txBody>
          <a:bodyPr/>
          <a:lstStyle/>
          <a:p>
            <a:pPr marL="0" indent="0">
              <a:buNone/>
            </a:pPr>
            <a:r>
              <a:rPr lang="pl-PL" dirty="0" smtClean="0"/>
              <a:t>	Obrázky </a:t>
            </a:r>
            <a:r>
              <a:rPr lang="pl-PL" dirty="0"/>
              <a:t>dostupné na WWW: </a:t>
            </a:r>
            <a:r>
              <a:rPr lang="pl-PL" dirty="0" smtClean="0">
                <a:hlinkClick r:id="rId3"/>
              </a:rPr>
              <a:t>http</a:t>
            </a:r>
            <a:r>
              <a:rPr lang="pl-PL" dirty="0">
                <a:hlinkClick r:id="rId3"/>
              </a:rPr>
              <a:t>://</a:t>
            </a:r>
            <a:r>
              <a:rPr lang="pl-PL" dirty="0" smtClean="0">
                <a:hlinkClick r:id="rId3"/>
              </a:rPr>
              <a:t>office.microsoft.com</a:t>
            </a:r>
            <a:endParaRPr lang="pl-PL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Obrázky autorky [cit. 2012-05-15].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1393</TotalTime>
  <Words>387</Words>
  <Application>Microsoft Office PowerPoint</Application>
  <PresentationFormat>Předvádění na obrazovce (4:3)</PresentationFormat>
  <Paragraphs>126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  </vt:lpstr>
      <vt:lpstr>Anotace: Prezentace slouží k seznámení a procvičování nového                učiva na téma soustava řídící. Soustava řídící se dělí                na žlázy s vnitřní sekrecí a nervovou soustavu. V první                části se žáci seznámí se žlázami s vnitřní sekrecí. Žáci                si v prezentaci procvičí žlázy s vnitřní sekrecí a jejich               činnost.               Prezentace je určena pro žáky 8.ročníku.               Období vytvoření prezentace – květen 2012.                  </vt:lpstr>
      <vt:lpstr>     Soustava řídící – žlázy s vnitřní sekrecí</vt:lpstr>
      <vt:lpstr>       Žlázy s vnitřní sekrecí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Žáci doplňují podle nápovědy funkce jednotlivých žláz s vnitřní sekrecí. Nápověda: ovlivňuje přeměnu cukru, řídí činnost jiných žláz, působí na vznik druhotných pohlavních znaků, zvyšují odolnost těla proti nemocem, řídí tvorbu pohlavních buněk, ovlivňuje růst člověka, působí na krevní tlak a činnost srdce, ovlivňuje tělesný a duševní vývoj člověka  </vt:lpstr>
      <vt:lpstr>                            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158</cp:revision>
  <dcterms:created xsi:type="dcterms:W3CDTF">2011-05-13T07:54:00Z</dcterms:created>
  <dcterms:modified xsi:type="dcterms:W3CDTF">2012-06-21T18:16:57Z</dcterms:modified>
</cp:coreProperties>
</file>