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2"/>
  </p:notesMasterIdLst>
  <p:handoutMasterIdLst>
    <p:handoutMasterId r:id="rId13"/>
  </p:handoutMasterIdLst>
  <p:sldIdLst>
    <p:sldId id="257" r:id="rId2"/>
    <p:sldId id="258" r:id="rId3"/>
    <p:sldId id="280" r:id="rId4"/>
    <p:sldId id="281" r:id="rId5"/>
    <p:sldId id="282" r:id="rId6"/>
    <p:sldId id="283" r:id="rId7"/>
    <p:sldId id="284" r:id="rId8"/>
    <p:sldId id="285" r:id="rId9"/>
    <p:sldId id="28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520" autoAdjust="0"/>
  </p:normalViewPr>
  <p:slideViewPr>
    <p:cSldViewPr>
      <p:cViewPr varScale="1">
        <p:scale>
          <a:sx n="66" d="100"/>
          <a:sy n="66" d="100"/>
        </p:scale>
        <p:origin x="-150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5C975-C00E-4674-99A8-C30EA27EEBB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9260FB-868D-4263-8759-7C489272B0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18223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72137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11C1-775E-47ED-8647-AE66C2B27625}" type="slidenum">
              <a:rPr lang="cs-CZ" smtClean="0"/>
              <a:t>10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PaedDr. Hana Jurásková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473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emf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90972" y="1916832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  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r>
              <a:rPr lang="cs-CZ" sz="2600" dirty="0" smtClean="0"/>
              <a:t>       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</a:t>
            </a:r>
            <a:r>
              <a:rPr lang="cs-CZ" sz="2600" dirty="0" smtClean="0"/>
              <a:t>CZ.1.07/1.4.00/21.0961</a:t>
            </a:r>
          </a:p>
          <a:p>
            <a:r>
              <a:rPr lang="cs-CZ" sz="2600" dirty="0"/>
              <a:t> </a:t>
            </a:r>
            <a:r>
              <a:rPr lang="cs-CZ" sz="2600" dirty="0" smtClean="0"/>
              <a:t>             Biologie člověka</a:t>
            </a:r>
          </a:p>
          <a:p>
            <a:r>
              <a:rPr lang="cs-CZ" sz="2400" dirty="0" smtClean="0"/>
              <a:t>Č. DUMu:VY_32_INOVACE_16_soustava</a:t>
            </a:r>
          </a:p>
          <a:p>
            <a:r>
              <a:rPr lang="cs-CZ" sz="2400" dirty="0" smtClean="0"/>
              <a:t>              řídící – obvodová nervová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soustava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7992888" cy="1944216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Anotace: Prezentace slouží k seznámení a procvičování 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nového učiva na téma soustava řídící – obvodová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nervová soustava.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Učivo je určeno pro žáky 8. ročníku.</a:t>
            </a:r>
            <a:br>
              <a:rPr lang="cs-CZ" sz="2000" dirty="0" smtClean="0"/>
            </a:br>
            <a:r>
              <a:rPr lang="cs-CZ" sz="2000" dirty="0"/>
              <a:t> </a:t>
            </a:r>
            <a:r>
              <a:rPr lang="cs-CZ" sz="2000" dirty="0" smtClean="0"/>
              <a:t>             Období vytvoření prezentace – květen 2012.                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7845192" cy="3979429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Obvodová nervová soustava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Tvoří síť nervů</a:t>
            </a:r>
          </a:p>
          <a:p>
            <a:r>
              <a:rPr lang="cs-CZ" sz="2400" dirty="0" smtClean="0"/>
              <a:t>Rozvětvuje se do všech částí těla</a:t>
            </a:r>
          </a:p>
          <a:p>
            <a:r>
              <a:rPr lang="cs-CZ" sz="2400" dirty="0" smtClean="0"/>
              <a:t>Dělí se na:  a) nervy mozkové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b) nervy míšní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c) nervy útrobní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6288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717032"/>
            <a:ext cx="1803659" cy="2737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523007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se šipkou 9"/>
          <p:cNvCxnSpPr/>
          <p:nvPr/>
        </p:nvCxnSpPr>
        <p:spPr>
          <a:xfrm flipV="1">
            <a:off x="6228184" y="2636912"/>
            <a:ext cx="1152128" cy="122413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868144" y="4365104"/>
            <a:ext cx="1837933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H="1">
            <a:off x="3059832" y="5229200"/>
            <a:ext cx="1512168" cy="4572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2831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Nervy mozkové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3528" y="2492896"/>
            <a:ext cx="2721829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275856" y="1268761"/>
            <a:ext cx="4784659" cy="5328592"/>
          </a:xfrm>
        </p:spPr>
        <p:txBody>
          <a:bodyPr>
            <a:noAutofit/>
          </a:bodyPr>
          <a:lstStyle/>
          <a:p>
            <a:r>
              <a:rPr lang="cs-CZ" sz="2000" dirty="0" smtClean="0"/>
              <a:t>Vystupují ze spodní části mozku</a:t>
            </a:r>
          </a:p>
          <a:p>
            <a:r>
              <a:rPr lang="cs-CZ" sz="2000" dirty="0" smtClean="0"/>
              <a:t>12 párů mozkových nervů</a:t>
            </a:r>
          </a:p>
          <a:p>
            <a:r>
              <a:rPr lang="cs-CZ" sz="2000" dirty="0" smtClean="0"/>
              <a:t>Nejdůležitější z nich – nerv čichový, zrakový, okohybný, trojklanný, lícní, sluchově rovnovážný, bloudivý</a:t>
            </a:r>
          </a:p>
          <a:p>
            <a:r>
              <a:rPr lang="cs-CZ" sz="2000" dirty="0" smtClean="0"/>
              <a:t>Nejsilnější nerv trojklanný – větví se do oka a dutiny nosní, druhá větev do horní čelisti a třetí větev prostupuje do dolní čelisti</a:t>
            </a:r>
          </a:p>
          <a:p>
            <a:r>
              <a:rPr lang="cs-CZ" sz="2000" dirty="0" smtClean="0"/>
              <a:t>Nerv bloudivý prostupuje orgány v dutině hrudní a břišní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5425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</a:t>
            </a:r>
            <a:r>
              <a:rPr lang="cs-CZ" sz="3600" dirty="0" smtClean="0"/>
              <a:t>Nervy míšní</a:t>
            </a:r>
            <a:endParaRPr lang="cs-CZ" sz="3600" dirty="0"/>
          </a:p>
        </p:txBody>
      </p:sp>
      <p:pic>
        <p:nvPicPr>
          <p:cNvPr id="3074" name="Picture 2" descr="C:\Users\08F2\Pictures\MP Navigator EX\2012_05_06\IMG_0007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3527" y="1484784"/>
            <a:ext cx="3870583" cy="4680520"/>
          </a:xfrm>
          <a:ln w="28575">
            <a:solidFill>
              <a:schemeClr val="bg1">
                <a:lumMod val="95000"/>
                <a:lumOff val="5000"/>
              </a:schemeClr>
            </a:solidFill>
          </a:ln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499992" y="1484784"/>
            <a:ext cx="3960440" cy="46805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Dělí se na:</a:t>
            </a:r>
          </a:p>
          <a:p>
            <a:pPr>
              <a:buFont typeface="+mj-lt"/>
              <a:buAutoNum type="alphaLcPeriod"/>
            </a:pPr>
            <a:r>
              <a:rPr lang="cs-CZ" sz="3200" dirty="0"/>
              <a:t>n</a:t>
            </a:r>
            <a:r>
              <a:rPr lang="cs-CZ" sz="3200" dirty="0" smtClean="0"/>
              <a:t>ervy krční</a:t>
            </a:r>
          </a:p>
          <a:p>
            <a:pPr>
              <a:buFont typeface="+mj-lt"/>
              <a:buAutoNum type="alphaLcPeriod"/>
            </a:pPr>
            <a:r>
              <a:rPr lang="cs-CZ" sz="3200" dirty="0"/>
              <a:t>n</a:t>
            </a:r>
            <a:r>
              <a:rPr lang="cs-CZ" sz="3200" dirty="0" smtClean="0"/>
              <a:t>ervy hrudní</a:t>
            </a:r>
          </a:p>
          <a:p>
            <a:pPr>
              <a:buFont typeface="+mj-lt"/>
              <a:buAutoNum type="alphaLcPeriod"/>
            </a:pPr>
            <a:r>
              <a:rPr lang="cs-CZ" sz="3200" dirty="0"/>
              <a:t>n</a:t>
            </a:r>
            <a:r>
              <a:rPr lang="cs-CZ" sz="3200" dirty="0" smtClean="0"/>
              <a:t>ervy bederní</a:t>
            </a:r>
          </a:p>
          <a:p>
            <a:pPr>
              <a:buFont typeface="+mj-lt"/>
              <a:buAutoNum type="alphaLcPeriod"/>
            </a:pPr>
            <a:r>
              <a:rPr lang="cs-CZ" sz="3200" dirty="0"/>
              <a:t>n</a:t>
            </a:r>
            <a:r>
              <a:rPr lang="cs-CZ" sz="3200" dirty="0" smtClean="0"/>
              <a:t>ervy křížové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2195736" y="2564904"/>
            <a:ext cx="2232248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7" idx="1"/>
          </p:cNvCxnSpPr>
          <p:nvPr/>
        </p:nvCxnSpPr>
        <p:spPr>
          <a:xfrm flipH="1" flipV="1">
            <a:off x="2195736" y="2996952"/>
            <a:ext cx="2304256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2195736" y="3717032"/>
            <a:ext cx="2232248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2195736" y="4437112"/>
            <a:ext cx="2160240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5014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Nervy míšní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31503" y="1809749"/>
            <a:ext cx="2901019" cy="435555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FFFF00"/>
                </a:solidFill>
              </a:rPr>
              <a:t>Nervy krční a hrudní 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prostupují část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 </a:t>
            </a:r>
            <a:r>
              <a:rPr lang="cs-CZ" dirty="0" smtClean="0">
                <a:solidFill>
                  <a:srgbClr val="FFFF00"/>
                </a:solidFill>
              </a:rPr>
              <a:t> hrudníku a horní</a:t>
            </a:r>
          </a:p>
          <a:p>
            <a:pPr marL="0" indent="0">
              <a:buNone/>
            </a:pP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smtClean="0">
                <a:solidFill>
                  <a:srgbClr val="FFFF00"/>
                </a:solidFill>
              </a:rPr>
              <a:t>  končetiny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Nervy bederní a</a:t>
            </a:r>
          </a:p>
          <a:p>
            <a:pPr marL="0" indent="0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křížové spojují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ústřední nervovou</a:t>
            </a:r>
          </a:p>
          <a:p>
            <a:pPr marL="0" indent="0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soustavu se spodní</a:t>
            </a:r>
          </a:p>
          <a:p>
            <a:pPr marL="0" indent="0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částí trupu a dolními</a:t>
            </a:r>
          </a:p>
          <a:p>
            <a:pPr marL="0" indent="0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končetinami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098" name="Picture 2" descr="C:\Users\08F2\Pictures\MP Navigator EX\2012_05_06\IMG_0007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09750"/>
            <a:ext cx="3638279" cy="4738302"/>
          </a:xfrm>
          <a:prstGeom prst="rect">
            <a:avLst/>
          </a:prstGeom>
          <a:noFill/>
          <a:ln w="28575">
            <a:solidFill>
              <a:schemeClr val="bg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>
            <a:off x="2483768" y="2924944"/>
            <a:ext cx="2304256" cy="0"/>
          </a:xfrm>
          <a:prstGeom prst="straightConnector1">
            <a:avLst/>
          </a:prstGeom>
          <a:ln>
            <a:solidFill>
              <a:srgbClr val="FFC000"/>
            </a:solidFill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483768" y="3212976"/>
            <a:ext cx="2304256" cy="0"/>
          </a:xfrm>
          <a:prstGeom prst="straightConnector1">
            <a:avLst/>
          </a:prstGeom>
          <a:ln>
            <a:solidFill>
              <a:srgbClr val="FFC000"/>
            </a:solidFill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Pravá složená závorka 13"/>
          <p:cNvSpPr/>
          <p:nvPr/>
        </p:nvSpPr>
        <p:spPr>
          <a:xfrm>
            <a:off x="4788024" y="2204864"/>
            <a:ext cx="443480" cy="1634480"/>
          </a:xfrm>
          <a:prstGeom prst="rightBrace">
            <a:avLst/>
          </a:prstGeom>
          <a:ln>
            <a:solidFill>
              <a:srgbClr val="FFC000"/>
            </a:solidFill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2699792" y="4221088"/>
            <a:ext cx="208823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2699792" y="4725144"/>
            <a:ext cx="2088232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2" name="Pravá složená závorka 21"/>
          <p:cNvSpPr/>
          <p:nvPr/>
        </p:nvSpPr>
        <p:spPr>
          <a:xfrm>
            <a:off x="5009764" y="4005064"/>
            <a:ext cx="221740" cy="1656184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965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Nervy útrobní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Působí nezávisle na naší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vůli</a:t>
            </a:r>
          </a:p>
          <a:p>
            <a:r>
              <a:rPr lang="cs-CZ" dirty="0" smtClean="0"/>
              <a:t>Spojují ústřední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nervovou soustavu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se všemi vnitřními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orgány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628800"/>
            <a:ext cx="2304256" cy="17288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 descr="C:\Users\08F2\AppData\Local\Microsoft\Windows\Temporary Internet Files\Content.IE5\K0O7W0UI\MC9004261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76872"/>
            <a:ext cx="1854200" cy="174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537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14689" y="4026297"/>
            <a:ext cx="1979515" cy="18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2395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1"/>
            <a:ext cx="8496944" cy="1008111"/>
          </a:xfrm>
        </p:spPr>
        <p:txBody>
          <a:bodyPr/>
          <a:lstStyle/>
          <a:p>
            <a:r>
              <a:rPr lang="cs-CZ" sz="2000" dirty="0" smtClean="0"/>
              <a:t>Žáci</a:t>
            </a:r>
            <a:r>
              <a:rPr lang="cs-CZ" sz="2400" dirty="0" smtClean="0"/>
              <a:t> </a:t>
            </a:r>
            <a:r>
              <a:rPr lang="cs-CZ" sz="2000" dirty="0" smtClean="0"/>
              <a:t>doplňují podle nápovědy nervy obvodové soustavy:  </a:t>
            </a:r>
            <a:r>
              <a:rPr lang="cs-CZ" sz="2000" dirty="0" smtClean="0">
                <a:solidFill>
                  <a:srgbClr val="FF0000"/>
                </a:solidFill>
              </a:rPr>
              <a:t>nervy míšní, nerv trojklanný, nervy mozkové, nervy útrobní, nerv bloudivý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20888"/>
            <a:ext cx="8424936" cy="3941967"/>
          </a:xfrm>
        </p:spPr>
        <p:txBody>
          <a:bodyPr>
            <a:no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Působí nezávisle na naší vůli a spojují ústřední nervovou soustavu se všemi vnitřními orgány </a:t>
            </a:r>
          </a:p>
          <a:p>
            <a:pPr marL="0" indent="0">
              <a:buNone/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Nervy krční, hrudní, bederní a křížové </a:t>
            </a:r>
          </a:p>
          <a:p>
            <a:pPr>
              <a:buFont typeface="Courier New" pitchFamily="49" charset="0"/>
              <a:buChar char="o"/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Nejsilnější mozkový nerv. Větev prostupuje do oka a dutiny nosní, horní čelisti a dolní čelisti </a:t>
            </a:r>
          </a:p>
          <a:p>
            <a:pPr>
              <a:buFont typeface="Courier New" pitchFamily="49" charset="0"/>
              <a:buChar char="o"/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12 párů – nerv čichový, zrakový, okohybný, trojklanný, lícní, sluchově rovnovážný a bloudivý  </a:t>
            </a:r>
          </a:p>
          <a:p>
            <a:pPr>
              <a:buFont typeface="Courier New" pitchFamily="49" charset="0"/>
              <a:buChar char="o"/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Prostupuje všechny orgány v dutině hrudní a téměř všechny  v dutině břišní  </a:t>
            </a:r>
          </a:p>
          <a:p>
            <a:pPr>
              <a:buFont typeface="Courier New" pitchFamily="49" charset="0"/>
              <a:buChar char="o"/>
            </a:pPr>
            <a:endParaRPr lang="cs-CZ" sz="1600" dirty="0"/>
          </a:p>
          <a:p>
            <a:pPr>
              <a:buFont typeface="Courier New" pitchFamily="49" charset="0"/>
              <a:buChar char="o"/>
            </a:pPr>
            <a:endParaRPr lang="cs-CZ" sz="1600" dirty="0" smtClean="0"/>
          </a:p>
          <a:p>
            <a:pPr>
              <a:buFont typeface="Courier New" pitchFamily="49" charset="0"/>
              <a:buChar char="o"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2555776" y="1988840"/>
            <a:ext cx="4320480" cy="648072"/>
          </a:xfrm>
          <a:prstGeom prst="roundRect">
            <a:avLst>
              <a:gd name="adj" fmla="val 18591"/>
            </a:avLst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4860032" y="2708920"/>
            <a:ext cx="3600400" cy="56521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2915816" y="3717032"/>
            <a:ext cx="3960440" cy="64807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275856" y="4725144"/>
            <a:ext cx="3960440" cy="601216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2051720" y="5805264"/>
            <a:ext cx="4176464" cy="72008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99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1"/>
            <a:ext cx="8496944" cy="1008111"/>
          </a:xfrm>
        </p:spPr>
        <p:txBody>
          <a:bodyPr/>
          <a:lstStyle/>
          <a:p>
            <a:r>
              <a:rPr lang="cs-CZ" sz="2000" dirty="0" smtClean="0"/>
              <a:t>Žáci</a:t>
            </a:r>
            <a:r>
              <a:rPr lang="cs-CZ" sz="2400" dirty="0" smtClean="0"/>
              <a:t> </a:t>
            </a:r>
            <a:r>
              <a:rPr lang="cs-CZ" sz="2000" dirty="0" smtClean="0"/>
              <a:t>doplňují podle nápovědy nervy obvodové soustavy:  </a:t>
            </a:r>
            <a:r>
              <a:rPr lang="cs-CZ" sz="2000" dirty="0" smtClean="0">
                <a:solidFill>
                  <a:srgbClr val="FF0000"/>
                </a:solidFill>
              </a:rPr>
              <a:t>nervy míšní, nerv trojklanný, nervy mozkové, nervy útrobní, nerv bloudivý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20888"/>
            <a:ext cx="8424936" cy="3941967"/>
          </a:xfrm>
        </p:spPr>
        <p:txBody>
          <a:bodyPr>
            <a:noAutofit/>
          </a:bodyPr>
          <a:lstStyle/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Působí nezávisle na naší vůli a spojují ústřední nervovou soustavu se všemi vnitřními orgány </a:t>
            </a:r>
          </a:p>
          <a:p>
            <a:pPr marL="0" indent="0">
              <a:buNone/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Nervy krční, hrudní, bederní a křížové </a:t>
            </a:r>
          </a:p>
          <a:p>
            <a:pPr>
              <a:buFont typeface="Courier New" pitchFamily="49" charset="0"/>
              <a:buChar char="o"/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Nejsilnější mozkový nerv. Větev prostupuje do oka a dutiny nosní, horní čelisti a dolní čelisti </a:t>
            </a:r>
          </a:p>
          <a:p>
            <a:pPr>
              <a:buFont typeface="Courier New" pitchFamily="49" charset="0"/>
              <a:buChar char="o"/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12 párů – nerv čichový, zrakový, okohybný, trojklanný, lícní, sluchově rovnovážný a bloudivý  </a:t>
            </a:r>
          </a:p>
          <a:p>
            <a:pPr>
              <a:buFont typeface="Courier New" pitchFamily="49" charset="0"/>
              <a:buChar char="o"/>
            </a:pPr>
            <a:endParaRPr lang="cs-CZ" sz="1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Courier New" pitchFamily="49" charset="0"/>
              <a:buChar char="o"/>
            </a:pPr>
            <a:r>
              <a:rPr lang="cs-CZ" sz="1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Prostupuje všechny orgány v dutině hrudní a téměř všechny  v dutině břišní  </a:t>
            </a:r>
          </a:p>
          <a:p>
            <a:pPr>
              <a:buFont typeface="Courier New" pitchFamily="49" charset="0"/>
              <a:buChar char="o"/>
            </a:pPr>
            <a:endParaRPr lang="cs-CZ" sz="1600" dirty="0"/>
          </a:p>
          <a:p>
            <a:pPr>
              <a:buFont typeface="Courier New" pitchFamily="49" charset="0"/>
              <a:buChar char="o"/>
            </a:pPr>
            <a:endParaRPr lang="cs-CZ" sz="1600" dirty="0" smtClean="0"/>
          </a:p>
          <a:p>
            <a:pPr>
              <a:buFont typeface="Courier New" pitchFamily="49" charset="0"/>
              <a:buChar char="o"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</a:t>
            </a:r>
            <a:endParaRPr lang="cs-CZ" sz="1600" dirty="0"/>
          </a:p>
        </p:txBody>
      </p:sp>
      <p:sp>
        <p:nvSpPr>
          <p:cNvPr id="5" name="Zaoblený obdélník 4"/>
          <p:cNvSpPr/>
          <p:nvPr/>
        </p:nvSpPr>
        <p:spPr>
          <a:xfrm>
            <a:off x="2555776" y="2036924"/>
            <a:ext cx="4320480" cy="648072"/>
          </a:xfrm>
          <a:prstGeom prst="roundRect">
            <a:avLst>
              <a:gd name="adj" fmla="val 18591"/>
            </a:avLst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ervy útrobní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860032" y="2708920"/>
            <a:ext cx="3600400" cy="56521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ervy míšní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915816" y="3737643"/>
            <a:ext cx="3960440" cy="64807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erv trojklanný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75856" y="4725144"/>
            <a:ext cx="3960440" cy="601216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ervy mozkové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051720" y="5805264"/>
            <a:ext cx="4176464" cy="720080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erv bloudivý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5684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1"/>
            <a:ext cx="7920880" cy="1584176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pl-PL" dirty="0"/>
              <a:t>Obrázky dostupné na WWW: &lt;http://office.microsoft.com&gt;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Obrázky </a:t>
            </a:r>
            <a:r>
              <a:rPr lang="cs-CZ" dirty="0"/>
              <a:t>autorky [cit. </a:t>
            </a:r>
            <a:r>
              <a:rPr lang="cs-CZ" smtClean="0"/>
              <a:t>2012-05-10].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96490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1355</TotalTime>
  <Words>421</Words>
  <Application>Microsoft Office PowerPoint</Application>
  <PresentationFormat>Předvádění na obrazovce (4:3)</PresentationFormat>
  <Paragraphs>103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Winter</vt:lpstr>
      <vt:lpstr>  </vt:lpstr>
      <vt:lpstr>Anotace: Prezentace slouží k seznámení a procvičování                nového učiva na téma soustava řídící – obvodová               nervová soustava.               Učivo je určeno pro žáky 8. ročníku.               Období vytvoření prezentace – květen 2012.                 </vt:lpstr>
      <vt:lpstr>    Obvodová nervová soustava</vt:lpstr>
      <vt:lpstr>            Nervy mozkové </vt:lpstr>
      <vt:lpstr>               Nervy míšní</vt:lpstr>
      <vt:lpstr>                Nervy míšní</vt:lpstr>
      <vt:lpstr>               Nervy útrobní</vt:lpstr>
      <vt:lpstr>Žáci doplňují podle nápovědy nervy obvodové soustavy:  nervy míšní, nerv trojklanný, nervy mozkové, nervy útrobní, nerv bloudivý </vt:lpstr>
      <vt:lpstr>Žáci doplňují podle nápovědy nervy obvodové soustavy:  nervy míšní, nerv trojklanný, nervy mozkové, nervy útrobní, nerv bloudivý 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156</cp:revision>
  <dcterms:created xsi:type="dcterms:W3CDTF">2011-05-13T07:54:00Z</dcterms:created>
  <dcterms:modified xsi:type="dcterms:W3CDTF">2012-06-21T19:19:36Z</dcterms:modified>
</cp:coreProperties>
</file>