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2" r:id="rId2"/>
    <p:sldId id="264" r:id="rId3"/>
    <p:sldId id="257" r:id="rId4"/>
    <p:sldId id="265" r:id="rId5"/>
    <p:sldId id="258" r:id="rId6"/>
    <p:sldId id="266" r:id="rId7"/>
    <p:sldId id="267" r:id="rId8"/>
    <p:sldId id="268" r:id="rId9"/>
    <p:sldId id="269" r:id="rId10"/>
    <p:sldId id="270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56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8FE2D6A-CED3-4488-940F-81AEBD5ECB8E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4DC3C63-56AE-4D0B-A8BD-BEA5D9D526F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5148" y="422225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565820" y="2060849"/>
            <a:ext cx="7772400" cy="93610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1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32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043608" y="2348880"/>
            <a:ext cx="6735688" cy="268870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0" indent="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None/>
              <a:defRPr kumimoji="0"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None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95536" y="1670000"/>
            <a:ext cx="8424936" cy="4639320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ZŠP </a:t>
            </a:r>
            <a:r>
              <a:rPr lang="cs-CZ" sz="3200" dirty="0"/>
              <a:t>a ZŠS Uherský Brod</a:t>
            </a:r>
            <a:br>
              <a:rPr lang="cs-CZ" sz="3200" dirty="0"/>
            </a:br>
            <a:r>
              <a:rPr lang="cs-CZ" sz="3200" dirty="0" smtClean="0"/>
              <a:t>projekt </a:t>
            </a:r>
            <a:r>
              <a:rPr lang="cs-CZ" sz="3200" dirty="0"/>
              <a:t>č. CZ.1.07/1.4.00/21.0961</a:t>
            </a:r>
            <a:br>
              <a:rPr lang="cs-CZ" sz="3200" dirty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Biologie člověka 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2800" dirty="0"/>
              <a:t>Č. </a:t>
            </a:r>
            <a:r>
              <a:rPr lang="cs-CZ" sz="2800" dirty="0" err="1"/>
              <a:t>DUMu</a:t>
            </a:r>
            <a:r>
              <a:rPr lang="cs-CZ" sz="2800" dirty="0"/>
              <a:t>:  </a:t>
            </a:r>
            <a:r>
              <a:rPr lang="cs-CZ" sz="2800" dirty="0" smtClean="0"/>
              <a:t>VY_32_INOVACE_18_sluchové ústrojí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400" dirty="0" smtClean="0"/>
              <a:t>Jméno autora: PaedDr. Hana Jurásková </a:t>
            </a:r>
            <a:r>
              <a:rPr lang="cs-CZ" sz="2800" dirty="0"/>
              <a:t/>
            </a:r>
            <a:br>
              <a:rPr lang="cs-CZ" sz="2800" dirty="0"/>
            </a:br>
            <a:endParaRPr lang="cs-CZ" b="0" dirty="0"/>
          </a:p>
        </p:txBody>
      </p:sp>
    </p:spTree>
    <p:extLst>
      <p:ext uri="{BB962C8B-B14F-4D97-AF65-F5344CB8AC3E}">
        <p14:creationId xmlns:p14="http://schemas.microsoft.com/office/powerpoint/2010/main" val="191038496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7211144" cy="39810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204864"/>
            <a:ext cx="8280920" cy="4104456"/>
          </a:xfrm>
        </p:spPr>
        <p:txBody>
          <a:bodyPr>
            <a:normAutofit/>
          </a:bodyPr>
          <a:lstStyle/>
          <a:p>
            <a:pPr algn="l"/>
            <a:r>
              <a:rPr lang="cs-CZ" sz="2400" dirty="0"/>
              <a:t>Anotace: </a:t>
            </a:r>
            <a:r>
              <a:rPr lang="cs-CZ" sz="2400" dirty="0" smtClean="0"/>
              <a:t> Prezentace slouží  k seznámení a 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k procvičení žáků nového učiva na téma 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sluchové ústrojí.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Učivo je určeno pro žáky 8.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Období vytvoření prezentace – květen 2012.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3928793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Význam pro člověka: </a:t>
            </a:r>
          </a:p>
          <a:p>
            <a:pPr>
              <a:buFont typeface="Wingdings" pitchFamily="2" charset="2"/>
              <a:buChar char="v"/>
            </a:pPr>
            <a:r>
              <a:rPr lang="cs-CZ" b="1" dirty="0">
                <a:solidFill>
                  <a:schemeClr val="tx1"/>
                </a:solidFill>
              </a:rPr>
              <a:t>v</a:t>
            </a:r>
            <a:r>
              <a:rPr lang="cs-CZ" b="1" dirty="0" smtClean="0">
                <a:solidFill>
                  <a:schemeClr val="tx1"/>
                </a:solidFill>
              </a:rPr>
              <a:t>nímání zvuků</a:t>
            </a:r>
          </a:p>
          <a:p>
            <a:pPr>
              <a:buFont typeface="Wingdings" pitchFamily="2" charset="2"/>
              <a:buChar char="v"/>
            </a:pPr>
            <a:r>
              <a:rPr lang="cs-CZ" b="1" dirty="0">
                <a:solidFill>
                  <a:schemeClr val="tx1"/>
                </a:solidFill>
              </a:rPr>
              <a:t>d</a:t>
            </a:r>
            <a:r>
              <a:rPr lang="cs-CZ" b="1" dirty="0" smtClean="0">
                <a:solidFill>
                  <a:schemeClr val="tx1"/>
                </a:solidFill>
              </a:rPr>
              <a:t>orozumívání se mezi lidmi</a:t>
            </a:r>
          </a:p>
          <a:p>
            <a:pPr>
              <a:buFont typeface="Wingdings" pitchFamily="2" charset="2"/>
              <a:buChar char="v"/>
            </a:pPr>
            <a:r>
              <a:rPr lang="cs-CZ" b="1" dirty="0">
                <a:solidFill>
                  <a:schemeClr val="tx1"/>
                </a:solidFill>
              </a:rPr>
              <a:t>r</a:t>
            </a:r>
            <a:r>
              <a:rPr lang="cs-CZ" b="1" dirty="0" smtClean="0">
                <a:solidFill>
                  <a:schemeClr val="tx1"/>
                </a:solidFill>
              </a:rPr>
              <a:t>ozvíjí myšlenkový a citový život 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SLUCHOVÉ ÚSTROJÍ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Sound"/>
          <p:cNvSpPr>
            <a:spLocks noEditPoints="1" noChangeArrowheads="1"/>
          </p:cNvSpPr>
          <p:nvPr/>
        </p:nvSpPr>
        <p:spPr bwMode="auto">
          <a:xfrm>
            <a:off x="6228184" y="2524125"/>
            <a:ext cx="1809750" cy="1809750"/>
          </a:xfrm>
          <a:custGeom>
            <a:avLst/>
            <a:gdLst>
              <a:gd name="T0" fmla="*/ 11164 w 21600"/>
              <a:gd name="T1" fmla="*/ 21159 h 21600"/>
              <a:gd name="T2" fmla="*/ 11164 w 21600"/>
              <a:gd name="T3" fmla="*/ 0 h 21600"/>
              <a:gd name="T4" fmla="*/ 0 w 21600"/>
              <a:gd name="T5" fmla="*/ 10800 h 21600"/>
              <a:gd name="T6" fmla="*/ 21600 w 21600"/>
              <a:gd name="T7" fmla="*/ 10800 h 21600"/>
              <a:gd name="T8" fmla="*/ 761 w 21600"/>
              <a:gd name="T9" fmla="*/ 22454 h 21600"/>
              <a:gd name="T10" fmla="*/ 21069 w 21600"/>
              <a:gd name="T11" fmla="*/ 28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0" y="7273"/>
                </a:moveTo>
                <a:lnTo>
                  <a:pt x="5824" y="7273"/>
                </a:lnTo>
                <a:lnTo>
                  <a:pt x="11164" y="0"/>
                </a:lnTo>
                <a:lnTo>
                  <a:pt x="11164" y="21159"/>
                </a:lnTo>
                <a:lnTo>
                  <a:pt x="5824" y="13885"/>
                </a:lnTo>
                <a:lnTo>
                  <a:pt x="0" y="13885"/>
                </a:lnTo>
                <a:lnTo>
                  <a:pt x="0" y="7273"/>
                </a:lnTo>
                <a:close/>
              </a:path>
              <a:path w="21600" h="21600">
                <a:moveTo>
                  <a:pt x="13024" y="7273"/>
                </a:moveTo>
                <a:lnTo>
                  <a:pt x="13591" y="6722"/>
                </a:lnTo>
                <a:lnTo>
                  <a:pt x="13833" y="7548"/>
                </a:lnTo>
                <a:lnTo>
                  <a:pt x="14076" y="8485"/>
                </a:lnTo>
                <a:lnTo>
                  <a:pt x="14157" y="9367"/>
                </a:lnTo>
                <a:lnTo>
                  <a:pt x="14197" y="10524"/>
                </a:lnTo>
                <a:lnTo>
                  <a:pt x="14197" y="11406"/>
                </a:lnTo>
                <a:lnTo>
                  <a:pt x="14116" y="12012"/>
                </a:lnTo>
                <a:lnTo>
                  <a:pt x="13995" y="12728"/>
                </a:lnTo>
                <a:lnTo>
                  <a:pt x="13833" y="13444"/>
                </a:lnTo>
                <a:lnTo>
                  <a:pt x="13712" y="14106"/>
                </a:lnTo>
                <a:lnTo>
                  <a:pt x="13591" y="14546"/>
                </a:lnTo>
                <a:lnTo>
                  <a:pt x="13065" y="13885"/>
                </a:lnTo>
                <a:lnTo>
                  <a:pt x="13307" y="12893"/>
                </a:lnTo>
                <a:lnTo>
                  <a:pt x="13469" y="11791"/>
                </a:lnTo>
                <a:lnTo>
                  <a:pt x="13550" y="10910"/>
                </a:lnTo>
                <a:lnTo>
                  <a:pt x="13591" y="10138"/>
                </a:lnTo>
                <a:lnTo>
                  <a:pt x="13469" y="9367"/>
                </a:lnTo>
                <a:lnTo>
                  <a:pt x="13388" y="8595"/>
                </a:lnTo>
                <a:lnTo>
                  <a:pt x="13267" y="7934"/>
                </a:lnTo>
                <a:lnTo>
                  <a:pt x="13024" y="7273"/>
                </a:lnTo>
                <a:close/>
              </a:path>
              <a:path w="21600" h="21600">
                <a:moveTo>
                  <a:pt x="16382" y="3967"/>
                </a:moveTo>
                <a:lnTo>
                  <a:pt x="16786" y="5179"/>
                </a:lnTo>
                <a:lnTo>
                  <a:pt x="17150" y="6612"/>
                </a:lnTo>
                <a:lnTo>
                  <a:pt x="17474" y="8651"/>
                </a:lnTo>
                <a:lnTo>
                  <a:pt x="17595" y="9753"/>
                </a:lnTo>
                <a:lnTo>
                  <a:pt x="17635" y="12012"/>
                </a:lnTo>
                <a:lnTo>
                  <a:pt x="17393" y="13665"/>
                </a:lnTo>
                <a:lnTo>
                  <a:pt x="17150" y="15208"/>
                </a:lnTo>
                <a:lnTo>
                  <a:pt x="16786" y="16310"/>
                </a:lnTo>
                <a:lnTo>
                  <a:pt x="16341" y="17687"/>
                </a:lnTo>
                <a:lnTo>
                  <a:pt x="15815" y="17081"/>
                </a:lnTo>
                <a:lnTo>
                  <a:pt x="16503" y="14602"/>
                </a:lnTo>
                <a:lnTo>
                  <a:pt x="16786" y="13169"/>
                </a:lnTo>
                <a:lnTo>
                  <a:pt x="16867" y="12012"/>
                </a:lnTo>
                <a:lnTo>
                  <a:pt x="16867" y="9642"/>
                </a:lnTo>
                <a:lnTo>
                  <a:pt x="16705" y="7989"/>
                </a:lnTo>
                <a:lnTo>
                  <a:pt x="16422" y="6612"/>
                </a:lnTo>
                <a:lnTo>
                  <a:pt x="16220" y="5675"/>
                </a:lnTo>
                <a:lnTo>
                  <a:pt x="15856" y="4518"/>
                </a:lnTo>
                <a:lnTo>
                  <a:pt x="16382" y="3967"/>
                </a:lnTo>
                <a:close/>
              </a:path>
              <a:path w="21600" h="21600">
                <a:moveTo>
                  <a:pt x="18889" y="1377"/>
                </a:moveTo>
                <a:lnTo>
                  <a:pt x="19415" y="826"/>
                </a:lnTo>
                <a:lnTo>
                  <a:pt x="20194" y="2576"/>
                </a:lnTo>
                <a:lnTo>
                  <a:pt x="20831" y="4683"/>
                </a:lnTo>
                <a:lnTo>
                  <a:pt x="21357" y="7204"/>
                </a:lnTo>
                <a:lnTo>
                  <a:pt x="21650" y="9450"/>
                </a:lnTo>
                <a:lnTo>
                  <a:pt x="21600" y="12301"/>
                </a:lnTo>
                <a:lnTo>
                  <a:pt x="21215" y="15938"/>
                </a:lnTo>
                <a:lnTo>
                  <a:pt x="20629" y="18348"/>
                </a:lnTo>
                <a:lnTo>
                  <a:pt x="19415" y="21655"/>
                </a:lnTo>
                <a:lnTo>
                  <a:pt x="18889" y="21159"/>
                </a:lnTo>
                <a:lnTo>
                  <a:pt x="19901" y="18404"/>
                </a:lnTo>
                <a:lnTo>
                  <a:pt x="20467" y="15593"/>
                </a:lnTo>
                <a:lnTo>
                  <a:pt x="20791" y="12342"/>
                </a:lnTo>
                <a:lnTo>
                  <a:pt x="20871" y="9532"/>
                </a:lnTo>
                <a:lnTo>
                  <a:pt x="20629" y="7411"/>
                </a:lnTo>
                <a:lnTo>
                  <a:pt x="20062" y="4628"/>
                </a:lnTo>
                <a:lnTo>
                  <a:pt x="19415" y="2810"/>
                </a:lnTo>
                <a:lnTo>
                  <a:pt x="18889" y="1377"/>
                </a:lnTo>
                <a:close/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490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490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72234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2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Sluchové ústrojí tvoří ucho.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Ucho se dělí na 3 části: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nější ucho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třední ucho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nitřní ucho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SLUCHOVÉ ÚSTROJÍ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4096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69889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Vnější ucho tvoří </a:t>
            </a:r>
          </a:p>
          <a:p>
            <a:r>
              <a:rPr lang="cs-CZ" dirty="0" smtClean="0"/>
              <a:t>boltec</a:t>
            </a:r>
          </a:p>
          <a:p>
            <a:r>
              <a:rPr lang="cs-CZ" dirty="0"/>
              <a:t>z</a:t>
            </a:r>
            <a:r>
              <a:rPr lang="cs-CZ" dirty="0" smtClean="0"/>
              <a:t>evní zvukovod</a:t>
            </a:r>
          </a:p>
          <a:p>
            <a:r>
              <a:rPr lang="cs-CZ" dirty="0" smtClean="0"/>
              <a:t>bubínek</a:t>
            </a:r>
            <a:endParaRPr lang="cs-CZ" dirty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SLUCHOVÉ ÚSTROJÍ</a:t>
            </a:r>
            <a:endParaRPr lang="cs-CZ" dirty="0"/>
          </a:p>
        </p:txBody>
      </p:sp>
      <p:pic>
        <p:nvPicPr>
          <p:cNvPr id="3075" name="Picture 3" descr="C:\Users\08F2\Pictures\MP Navigator EX\2012_05_06\IMG_0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9314" y="563910"/>
            <a:ext cx="5896830" cy="9062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2411760" y="3356992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635896" y="3861048"/>
            <a:ext cx="2088232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771800" y="4221088"/>
            <a:ext cx="3395929" cy="1717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1014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6800">
        <p:dissolve/>
      </p:transition>
    </mc:Choice>
    <mc:Fallback xmlns="">
      <p:transition spd="slow" advTm="680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Střední ucho tvoří </a:t>
            </a:r>
          </a:p>
          <a:p>
            <a:r>
              <a:rPr lang="cs-CZ" dirty="0"/>
              <a:t>b</a:t>
            </a:r>
            <a:r>
              <a:rPr lang="cs-CZ" dirty="0" smtClean="0"/>
              <a:t>ubínková dutina</a:t>
            </a:r>
          </a:p>
          <a:p>
            <a:r>
              <a:rPr lang="cs-CZ" dirty="0" smtClean="0"/>
              <a:t>3 kůstky –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ladívko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k</a:t>
            </a:r>
            <a:r>
              <a:rPr lang="cs-CZ" dirty="0" smtClean="0"/>
              <a:t>ovadlinka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třmínek</a:t>
            </a:r>
            <a:endParaRPr lang="cs-CZ" dirty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SLUCHOVÉ ÚSTROJÍ</a:t>
            </a:r>
            <a:endParaRPr lang="cs-CZ" dirty="0"/>
          </a:p>
        </p:txBody>
      </p:sp>
      <p:pic>
        <p:nvPicPr>
          <p:cNvPr id="3075" name="Picture 3" descr="C:\Users\08F2\Pictures\MP Navigator EX\2012_05_06\IMG_0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9314" y="563910"/>
            <a:ext cx="5896830" cy="9062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3851920" y="3356992"/>
            <a:ext cx="2664296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635896" y="3861048"/>
            <a:ext cx="2880320" cy="1800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552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6800">
        <p:dissolve/>
      </p:transition>
    </mc:Choice>
    <mc:Fallback xmlns="">
      <p:transition spd="slow" advTm="680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Vnitřní ucho tvoří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3 polokruhovité </a:t>
            </a:r>
          </a:p>
          <a:p>
            <a:pPr marL="0" indent="0">
              <a:buNone/>
            </a:pPr>
            <a:r>
              <a:rPr lang="cs-CZ" dirty="0" smtClean="0"/>
              <a:t>     kanálky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předsíň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hlemýžď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SLUCHOVÉ ÚSTROJÍ</a:t>
            </a:r>
            <a:endParaRPr lang="cs-CZ" dirty="0"/>
          </a:p>
        </p:txBody>
      </p:sp>
      <p:pic>
        <p:nvPicPr>
          <p:cNvPr id="3075" name="Picture 3" descr="C:\Users\08F2\Pictures\MP Navigator EX\2012_05_06\IMG_0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9314" y="563910"/>
            <a:ext cx="5896830" cy="9062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3635896" y="3717032"/>
            <a:ext cx="316835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987824" y="4041068"/>
            <a:ext cx="4104456" cy="1800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987824" y="4653136"/>
            <a:ext cx="45365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0811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6800">
        <p:dissolve/>
      </p:transition>
    </mc:Choice>
    <mc:Fallback xmlns="">
      <p:transition spd="slow" advTm="680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 Hlemýžď je uvnitř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kostěný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blanitý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nachází se zde 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ústrojí pro vnímání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polohy a pohybů těla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SLUCHOVÉ ÚSTROJÍ</a:t>
            </a:r>
            <a:endParaRPr lang="cs-CZ" dirty="0"/>
          </a:p>
        </p:txBody>
      </p:sp>
      <p:pic>
        <p:nvPicPr>
          <p:cNvPr id="3075" name="Picture 3" descr="C:\Users\08F2\Pictures\MP Navigator EX\2012_05_06\IMG_0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9314" y="563910"/>
            <a:ext cx="5896830" cy="9062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2771800" y="3645024"/>
            <a:ext cx="4752528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2314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6800">
        <p:dissolve/>
      </p:transition>
    </mc:Choice>
    <mc:Fallback xmlns="">
      <p:transition spd="slow" advTm="680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68952" cy="1435766"/>
          </a:xfrm>
          <a:solidFill>
            <a:schemeClr val="bg1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dirty="0" smtClean="0"/>
              <a:t>Žáci doplní obrázek ucha podle nápovědy:</a:t>
            </a:r>
            <a:br>
              <a:rPr lang="cs-CZ" sz="2800" dirty="0" smtClean="0"/>
            </a:b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3 kůstky, boltec, hlemýžď, 3 polokruhovité kanálky, bubínek, zvukovod  </a:t>
            </a:r>
            <a:endParaRPr lang="cs-CZ" sz="2800" dirty="0"/>
          </a:p>
        </p:txBody>
      </p:sp>
      <p:pic>
        <p:nvPicPr>
          <p:cNvPr id="3075" name="Picture 3" descr="C:\Users\08F2\Pictures\MP Navigator EX\2012_05_06\IMG_0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9286"/>
            <a:ext cx="5896830" cy="9062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4788024" y="4149080"/>
            <a:ext cx="38884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11560" y="2786352"/>
            <a:ext cx="2164854" cy="42662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012160" y="4725888"/>
            <a:ext cx="26642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043608" y="3933056"/>
            <a:ext cx="3380463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ravoúhlá spojnice 23"/>
          <p:cNvCxnSpPr/>
          <p:nvPr/>
        </p:nvCxnSpPr>
        <p:spPr>
          <a:xfrm rot="10800000" flipV="1">
            <a:off x="5220074" y="3212975"/>
            <a:ext cx="3279538" cy="429797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81" name="Přímá spojnice se šipkou 3080"/>
          <p:cNvCxnSpPr/>
          <p:nvPr/>
        </p:nvCxnSpPr>
        <p:spPr>
          <a:xfrm flipV="1">
            <a:off x="611560" y="4365104"/>
            <a:ext cx="2952328" cy="17281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6271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6800">
        <p:dissolve/>
      </p:transition>
    </mc:Choice>
    <mc:Fallback xmlns="">
      <p:transition spd="slow" advTm="680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68952" cy="1435766"/>
          </a:xfrm>
          <a:solidFill>
            <a:schemeClr val="bg1"/>
          </a:solidFill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200" dirty="0" smtClean="0"/>
              <a:t>Řešení</a:t>
            </a:r>
            <a:endParaRPr lang="cs-CZ" sz="3200" dirty="0"/>
          </a:p>
        </p:txBody>
      </p:sp>
      <p:pic>
        <p:nvPicPr>
          <p:cNvPr id="3075" name="Picture 3" descr="C:\Users\08F2\Pictures\MP Navigator EX\2012_05_06\IMG_00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9286"/>
            <a:ext cx="5896830" cy="9062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4788024" y="4149080"/>
            <a:ext cx="38884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6" idx="2"/>
          </p:cNvCxnSpPr>
          <p:nvPr/>
        </p:nvCxnSpPr>
        <p:spPr>
          <a:xfrm>
            <a:off x="1565666" y="3026569"/>
            <a:ext cx="1210748" cy="18640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012160" y="4725888"/>
            <a:ext cx="26642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043608" y="3933056"/>
            <a:ext cx="3380463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81" name="Přímá spojnice se šipkou 3080"/>
          <p:cNvCxnSpPr/>
          <p:nvPr/>
        </p:nvCxnSpPr>
        <p:spPr>
          <a:xfrm flipV="1">
            <a:off x="1826835" y="4365104"/>
            <a:ext cx="1737053" cy="17281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6953820" y="3756391"/>
            <a:ext cx="1722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kůstky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2564904"/>
            <a:ext cx="1044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boltec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53820" y="4365104"/>
            <a:ext cx="14237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hlemýžď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2276872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polokruhovité kanálky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8877" y="3461647"/>
            <a:ext cx="1297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bubínek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6093296"/>
            <a:ext cx="1566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zvukovod</a:t>
            </a:r>
            <a:endParaRPr lang="cs-CZ" sz="2400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5292080" y="2795736"/>
            <a:ext cx="2736304" cy="6659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6430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 advTm="6800">
        <p:dissolve/>
      </p:transition>
    </mc:Choice>
    <mc:Fallback xmlns="">
      <p:transition spd="slow" advTm="6800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/>
              <a:t>Obrázky dostupné na WWW: &lt;http://office.microsoft.com&gt;</a:t>
            </a:r>
          </a:p>
          <a:p>
            <a:r>
              <a:rPr lang="cs-CZ" dirty="0" smtClean="0"/>
              <a:t> </a:t>
            </a:r>
            <a:r>
              <a:rPr lang="cs-CZ" dirty="0"/>
              <a:t>Obrázky autorky [cit. </a:t>
            </a:r>
            <a:r>
              <a:rPr lang="cs-CZ" smtClean="0"/>
              <a:t>2012-05-23].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01163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335</TotalTime>
  <Words>135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Tvrdý obal</vt:lpstr>
      <vt:lpstr>  ZŠP a ZŠS Uherský Brod projekt č. CZ.1.07/1.4.00/21.0961   Biologie člověka  Č. DUMu:  VY_32_INOVACE_18_sluchové ústrojí   Jméno autora: PaedDr. Hana Jurásková  </vt:lpstr>
      <vt:lpstr>Anotace:  Prezentace slouží  k seznámení a                    k procvičení žáků nového učiva na téma                    sluchové ústrojí.                   Učivo je určeno pro žáky 8. ročníku.                   Období vytvoření prezentace – květen 2012.                  </vt:lpstr>
      <vt:lpstr>SLUCHOVÉ ÚSTROJÍ</vt:lpstr>
      <vt:lpstr>SLUCHOVÉ ÚSTROJÍ</vt:lpstr>
      <vt:lpstr>SLUCHOVÉ ÚSTROJÍ</vt:lpstr>
      <vt:lpstr>SLUCHOVÉ ÚSTROJÍ</vt:lpstr>
      <vt:lpstr>SLUCHOVÉ ÚSTROJÍ</vt:lpstr>
      <vt:lpstr>SLUCHOVÉ ÚSTROJÍ</vt:lpstr>
      <vt:lpstr>Žáci doplní obrázek ucha podle nápovědy: 3 kůstky, boltec, hlemýžď, 3 polokruhovité kanálky, bubínek, zvukovod  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praktická a Základní škola speciální Uherský Brod</dc:title>
  <dc:creator>PC-1KN5</dc:creator>
  <cp:lastModifiedBy>08F2</cp:lastModifiedBy>
  <cp:revision>50</cp:revision>
  <dcterms:created xsi:type="dcterms:W3CDTF">2011-05-09T11:23:16Z</dcterms:created>
  <dcterms:modified xsi:type="dcterms:W3CDTF">2012-06-21T19:22:36Z</dcterms:modified>
</cp:coreProperties>
</file>