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68" r:id="rId2"/>
    <p:sldId id="269" r:id="rId3"/>
    <p:sldId id="270" r:id="rId4"/>
    <p:sldId id="271" r:id="rId5"/>
    <p:sldId id="272" r:id="rId6"/>
    <p:sldId id="274" r:id="rId7"/>
    <p:sldId id="273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E308ED10-C9BC-4E8B-A9BA-7EEC33EE3680}" type="datetimeFigureOut">
              <a:rPr lang="cs-CZ" smtClean="0"/>
              <a:t>15.10.2012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3035" y="1892424"/>
            <a:ext cx="6400800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projekt </a:t>
            </a:r>
            <a:r>
              <a:rPr lang="cs-CZ" sz="2600" dirty="0"/>
              <a:t>č. CZ.1.07/1.4.00/21.0961</a:t>
            </a:r>
            <a:endParaRPr lang="cs-CZ" sz="2600" dirty="0" smtClean="0"/>
          </a:p>
          <a:p>
            <a:pPr algn="l"/>
            <a:endParaRPr lang="cs-CZ" sz="2600" dirty="0" smtClean="0"/>
          </a:p>
          <a:p>
            <a:pPr algn="l"/>
            <a:r>
              <a:rPr lang="cs-CZ" sz="2600" dirty="0" smtClean="0"/>
              <a:t>DĚJEPIS</a:t>
            </a:r>
            <a:endParaRPr lang="cs-CZ" sz="2600" dirty="0"/>
          </a:p>
          <a:p>
            <a:pPr algn="l"/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VY_32_INOVACE_08_Románský sloh - stavby</a:t>
            </a:r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48780" y="5013176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Mgr. Lenka Habartová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6113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196752"/>
            <a:ext cx="7704856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Anotace:</a:t>
            </a:r>
          </a:p>
          <a:p>
            <a:r>
              <a:rPr lang="cs-CZ" dirty="0" smtClean="0"/>
              <a:t>Prezentace je určena žákům 2. stupně ZŠP. V hodině dějepisu              se seznámí s prvními kamennými stavbami </a:t>
            </a:r>
            <a:r>
              <a:rPr lang="cs-CZ" dirty="0"/>
              <a:t>r</a:t>
            </a:r>
            <a:r>
              <a:rPr lang="cs-CZ" dirty="0" smtClean="0"/>
              <a:t>ománského slohu</a:t>
            </a:r>
            <a:r>
              <a:rPr lang="cs-CZ" dirty="0"/>
              <a:t> </a:t>
            </a:r>
            <a:r>
              <a:rPr lang="cs-CZ" dirty="0" smtClean="0"/>
              <a:t>a jejich typickým znakem – půlkruhem. </a:t>
            </a:r>
          </a:p>
          <a:p>
            <a:r>
              <a:rPr lang="cs-CZ" dirty="0" smtClean="0"/>
              <a:t>K </a:t>
            </a:r>
            <a:r>
              <a:rPr lang="cs-CZ" dirty="0"/>
              <a:t>doplňování lze použít pero </a:t>
            </a:r>
            <a:r>
              <a:rPr lang="cs-CZ" dirty="0" smtClean="0"/>
              <a:t>ICT nebo fix. </a:t>
            </a:r>
            <a:endParaRPr lang="cs-CZ" dirty="0"/>
          </a:p>
          <a:p>
            <a:r>
              <a:rPr lang="cs-CZ" dirty="0" smtClean="0"/>
              <a:t>Období vzniku vzdělávacího materiálu: listopad 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4695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62557" y="1916832"/>
            <a:ext cx="7951216" cy="193899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ROMÁNSKÝ SLOH </a:t>
            </a:r>
          </a:p>
          <a:p>
            <a:pPr algn="ctr"/>
            <a:r>
              <a:rPr lang="cs-CZ" sz="6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stavby</a:t>
            </a:r>
          </a:p>
        </p:txBody>
      </p:sp>
    </p:spTree>
    <p:extLst>
      <p:ext uri="{BB962C8B-B14F-4D97-AF65-F5344CB8AC3E}">
        <p14:creationId xmlns:p14="http://schemas.microsoft.com/office/powerpoint/2010/main" val="2403498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16094" y="1196752"/>
            <a:ext cx="7632848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Nejstarším typem kamenné stavby na </a:t>
            </a:r>
            <a:r>
              <a:rPr lang="cs-CZ" sz="2000" dirty="0">
                <a:solidFill>
                  <a:prstClr val="black"/>
                </a:solidFill>
              </a:rPr>
              <a:t>území Čech </a:t>
            </a:r>
            <a:r>
              <a:rPr lang="cs-CZ" sz="2000" dirty="0" smtClean="0"/>
              <a:t>byla rotunda. Její základy můžeme vidět na Levém Hradci knížete Bořivoje. Po jeho křtu Přemyslovci budovali na svých sídlech kamenné kostely, které architektonicky navazovaly na tradici velkomoravských staveb. 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1740230" y="598526"/>
            <a:ext cx="5184576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NEJSTARŠÍ STAVBY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5" y="2832965"/>
            <a:ext cx="5040560" cy="3370875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516094" y="6174596"/>
            <a:ext cx="66247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Církevní komplex s vyznačením kostela: </a:t>
            </a:r>
            <a:r>
              <a:rPr lang="cs-CZ" dirty="0" err="1" smtClean="0"/>
              <a:t>Uh.Hradiště</a:t>
            </a:r>
            <a:r>
              <a:rPr lang="cs-CZ" dirty="0" smtClean="0"/>
              <a:t>-Sady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9640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818" y="186094"/>
            <a:ext cx="4898202" cy="653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852220" y="186094"/>
            <a:ext cx="253787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32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ROTUNDA</a:t>
            </a:r>
            <a:endParaRPr lang="cs-CZ" sz="32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222022" y="4081971"/>
            <a:ext cx="97654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C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oltář</a:t>
            </a:r>
            <a:endParaRPr lang="cs-CZ" sz="28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C0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128659" y="2786503"/>
            <a:ext cx="293862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8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strop</a:t>
            </a:r>
            <a:r>
              <a:rPr lang="cs-CZ" sz="28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C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=polokoule</a:t>
            </a:r>
            <a:endParaRPr lang="cs-CZ" sz="28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C0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92780" y="4605191"/>
            <a:ext cx="232627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vstup=portál</a:t>
            </a:r>
            <a:endParaRPr lang="cs-CZ" sz="28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07036" y="3048113"/>
            <a:ext cx="237436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kamenné zdi</a:t>
            </a:r>
            <a:endParaRPr lang="cs-CZ" sz="28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054254" y="3575225"/>
            <a:ext cx="232307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</a:t>
            </a:r>
            <a:r>
              <a:rPr lang="cs-CZ" sz="28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alá okénka</a:t>
            </a:r>
            <a:endParaRPr lang="cs-CZ" sz="28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783016" y="2044515"/>
            <a:ext cx="455641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lucerna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C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=v</a:t>
            </a:r>
            <a:r>
              <a:rPr lang="cs-CZ" sz="28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C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ěžička s okénky</a:t>
            </a:r>
            <a:endParaRPr lang="cs-CZ" sz="28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C0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cxnSp>
        <p:nvCxnSpPr>
          <p:cNvPr id="13" name="Přímá spojnice se šipkou 12"/>
          <p:cNvCxnSpPr>
            <a:stCxn id="11" idx="2"/>
          </p:cNvCxnSpPr>
          <p:nvPr/>
        </p:nvCxnSpPr>
        <p:spPr>
          <a:xfrm flipH="1">
            <a:off x="4382819" y="2567735"/>
            <a:ext cx="1678406" cy="134303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5221780" y="4634521"/>
            <a:ext cx="285206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C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vý</a:t>
            </a:r>
            <a:r>
              <a:rPr lang="cs-CZ" sz="28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C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chodní strana</a:t>
            </a:r>
            <a:endParaRPr lang="cs-CZ" sz="28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C0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53434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44676" y="548680"/>
            <a:ext cx="244810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3200" b="1" spc="50" dirty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</a:t>
            </a:r>
            <a:r>
              <a:rPr lang="cs-CZ" sz="32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AZILIKA</a:t>
            </a:r>
            <a:endParaRPr lang="cs-CZ" sz="32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412776"/>
            <a:ext cx="7056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Kostel na způsob tvrze. Byl útočištěm, hradem i krytem.</a:t>
            </a:r>
          </a:p>
          <a:p>
            <a:r>
              <a:rPr lang="cs-CZ" dirty="0" smtClean="0"/>
              <a:t>Klenutá krypta pod kostelem sloužila jako pohřebiště.</a:t>
            </a:r>
            <a:endParaRPr lang="cs-CZ" dirty="0"/>
          </a:p>
        </p:txBody>
      </p:sp>
      <p:pic>
        <p:nvPicPr>
          <p:cNvPr id="2051" name="Picture 3" descr="C:\Users\PC-1KN5\AppData\Local\Microsoft\Windows\Temporary Internet Files\Content.IE5\CMPJGC3A\MP90016368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234183"/>
            <a:ext cx="6336704" cy="4139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8081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949164" y="2445037"/>
            <a:ext cx="4630047" cy="36004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83568" y="1218432"/>
            <a:ext cx="7848872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Přiřaď základní znaky románského slohu  </a:t>
            </a:r>
            <a:r>
              <a:rPr lang="cs-CZ" dirty="0" smtClean="0">
                <a:solidFill>
                  <a:schemeClr val="bg1"/>
                </a:solidFill>
              </a:rPr>
              <a:t>Rotunda</a:t>
            </a:r>
            <a:r>
              <a:rPr lang="cs-CZ" dirty="0">
                <a:solidFill>
                  <a:prstClr val="black"/>
                </a:solidFill>
              </a:rPr>
              <a:t>	</a:t>
            </a:r>
            <a:endParaRPr lang="cs-CZ" b="1" dirty="0" smtClean="0"/>
          </a:p>
          <a:p>
            <a:r>
              <a:rPr lang="cs-CZ" b="1" dirty="0" smtClean="0"/>
              <a:t>k vyobrazené stavbě.</a:t>
            </a:r>
          </a:p>
          <a:p>
            <a:endParaRPr lang="cs-CZ" dirty="0" smtClean="0"/>
          </a:p>
          <a:p>
            <a:r>
              <a:rPr lang="cs-CZ" dirty="0" smtClean="0"/>
              <a:t>Kamenné zdi</a:t>
            </a:r>
          </a:p>
          <a:p>
            <a:endParaRPr lang="cs-CZ" dirty="0"/>
          </a:p>
          <a:p>
            <a:r>
              <a:rPr lang="cs-CZ" dirty="0" smtClean="0"/>
              <a:t>Ozdobný portál</a:t>
            </a:r>
          </a:p>
          <a:p>
            <a:endParaRPr lang="cs-CZ" dirty="0"/>
          </a:p>
          <a:p>
            <a:pPr lvl="0"/>
            <a:r>
              <a:rPr lang="cs-CZ" dirty="0" smtClean="0"/>
              <a:t>Lucerna					</a:t>
            </a:r>
          </a:p>
          <a:p>
            <a:pPr lvl="0"/>
            <a:endParaRPr lang="cs-CZ" dirty="0"/>
          </a:p>
          <a:p>
            <a:pPr lvl="0"/>
            <a:r>
              <a:rPr lang="cs-CZ" dirty="0" smtClean="0"/>
              <a:t>Malá okénka			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Východní strana</a:t>
            </a:r>
          </a:p>
          <a:p>
            <a:endParaRPr lang="cs-CZ" dirty="0"/>
          </a:p>
          <a:p>
            <a:pPr lvl="0"/>
            <a:r>
              <a:rPr lang="cs-CZ" dirty="0" smtClean="0"/>
              <a:t>Oltář</a:t>
            </a:r>
            <a:endParaRPr lang="cs-CZ" dirty="0" smtClean="0">
              <a:solidFill>
                <a:schemeClr val="bg1"/>
              </a:solidFill>
            </a:endParaRPr>
          </a:p>
          <a:p>
            <a:pPr lvl="0"/>
            <a:r>
              <a:rPr lang="cs-CZ" dirty="0" smtClean="0"/>
              <a:t>			</a:t>
            </a:r>
          </a:p>
          <a:p>
            <a:pPr lvl="0"/>
            <a:r>
              <a:rPr lang="cs-CZ" dirty="0" smtClean="0"/>
              <a:t>Strop polokoule </a:t>
            </a: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			    	               	</a:t>
            </a:r>
            <a:endParaRPr lang="cs-CZ" dirty="0">
              <a:solidFill>
                <a:schemeClr val="bg1"/>
              </a:solidFill>
            </a:endParaRPr>
          </a:p>
          <a:p>
            <a:r>
              <a:rPr lang="cs-CZ" dirty="0" smtClean="0"/>
              <a:t>Rotunda		             		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/>
              <a:t>		                              </a:t>
            </a:r>
            <a:r>
              <a:rPr lang="cs-CZ" dirty="0" smtClean="0">
                <a:solidFill>
                  <a:schemeClr val="bg1"/>
                </a:solidFill>
              </a:rPr>
              <a:t>Východní strana</a:t>
            </a:r>
            <a:endParaRPr lang="cs-CZ" dirty="0"/>
          </a:p>
        </p:txBody>
      </p:sp>
      <p:sp>
        <p:nvSpPr>
          <p:cNvPr id="4" name="Levá složená závorka 3"/>
          <p:cNvSpPr/>
          <p:nvPr/>
        </p:nvSpPr>
        <p:spPr>
          <a:xfrm rot="5400000">
            <a:off x="6027806" y="1378496"/>
            <a:ext cx="432902" cy="2592288"/>
          </a:xfrm>
          <a:prstGeom prst="leftBrac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95536" y="263550"/>
            <a:ext cx="813690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b="1" spc="50" dirty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Typickým znakem staveb </a:t>
            </a:r>
            <a:r>
              <a:rPr lang="cs-CZ" sz="32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je půlkruh</a:t>
            </a:r>
            <a:endParaRPr lang="cs-CZ" sz="2000" b="1" dirty="0">
              <a:solidFill>
                <a:prstClr val="black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267744" y="2276872"/>
            <a:ext cx="4464496" cy="26642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483768" y="2891091"/>
            <a:ext cx="4464496" cy="284216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1763688" y="3356992"/>
            <a:ext cx="4824536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2267744" y="3896088"/>
            <a:ext cx="4896544" cy="613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2627784" y="4509120"/>
            <a:ext cx="1980220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1403648" y="4941168"/>
            <a:ext cx="4032448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2483768" y="5085184"/>
            <a:ext cx="2464345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V="1">
            <a:off x="2483768" y="4005064"/>
            <a:ext cx="4680520" cy="15841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V="1">
            <a:off x="1763688" y="2458189"/>
            <a:ext cx="4500499" cy="363510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0557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15616" y="986825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Citace</a:t>
            </a:r>
            <a:endParaRPr lang="cs-CZ" sz="4000" dirty="0"/>
          </a:p>
        </p:txBody>
      </p:sp>
      <p:sp>
        <p:nvSpPr>
          <p:cNvPr id="2" name="Obdélník 1"/>
          <p:cNvSpPr/>
          <p:nvPr/>
        </p:nvSpPr>
        <p:spPr>
          <a:xfrm>
            <a:off x="1115616" y="1844824"/>
            <a:ext cx="482453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200" dirty="0" smtClean="0">
                <a:solidFill>
                  <a:prstClr val="black"/>
                </a:solidFill>
                <a:latin typeface="Century Gothic"/>
              </a:rPr>
              <a:t>Snímek 4, 5, 7</a:t>
            </a:r>
          </a:p>
          <a:p>
            <a:pPr lvl="0"/>
            <a:r>
              <a:rPr lang="cs-CZ" sz="1200" dirty="0" smtClean="0">
                <a:solidFill>
                  <a:prstClr val="black"/>
                </a:solidFill>
                <a:latin typeface="Century Gothic"/>
              </a:rPr>
              <a:t>Foto z archivu autora</a:t>
            </a:r>
          </a:p>
          <a:p>
            <a:pPr lvl="0"/>
            <a:endParaRPr lang="cs-CZ" sz="1200" dirty="0">
              <a:solidFill>
                <a:prstClr val="black"/>
              </a:solidFill>
              <a:latin typeface="Century Gothic"/>
            </a:endParaRPr>
          </a:p>
          <a:p>
            <a:pPr lvl="0"/>
            <a:r>
              <a:rPr lang="cs-CZ" sz="1200" dirty="0" smtClean="0">
                <a:solidFill>
                  <a:prstClr val="black"/>
                </a:solidFill>
                <a:latin typeface="Century Gothic"/>
              </a:rPr>
              <a:t>Snímek 6</a:t>
            </a:r>
          </a:p>
          <a:p>
            <a:pPr lvl="0"/>
            <a:r>
              <a:rPr lang="cs-CZ" sz="1200" dirty="0" smtClean="0">
                <a:solidFill>
                  <a:prstClr val="black"/>
                </a:solidFill>
                <a:latin typeface="Century Gothic"/>
              </a:rPr>
              <a:t>Obrázky dostupné z Klipart sady Microsoft Office.</a:t>
            </a:r>
          </a:p>
        </p:txBody>
      </p:sp>
    </p:spTree>
    <p:extLst>
      <p:ext uri="{BB962C8B-B14F-4D97-AF65-F5344CB8AC3E}">
        <p14:creationId xmlns:p14="http://schemas.microsoft.com/office/powerpoint/2010/main" val="2964004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430</TotalTime>
  <Words>181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Sousedství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DUM</dc:title>
  <dc:creator>PC-1KN1</dc:creator>
  <cp:lastModifiedBy>SEF</cp:lastModifiedBy>
  <cp:revision>50</cp:revision>
  <dcterms:created xsi:type="dcterms:W3CDTF">2011-05-13T07:54:00Z</dcterms:created>
  <dcterms:modified xsi:type="dcterms:W3CDTF">2012-10-15T06:25:29Z</dcterms:modified>
</cp:coreProperties>
</file>