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0" r:id="rId2"/>
    <p:sldId id="261" r:id="rId3"/>
    <p:sldId id="269" r:id="rId4"/>
    <p:sldId id="270" r:id="rId5"/>
    <p:sldId id="271" r:id="rId6"/>
    <p:sldId id="272" r:id="rId7"/>
    <p:sldId id="273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BF2C1547-8FB4-4CFD-8DD4-98C949EF0A58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36CDF9FC-BDBE-4B71-9502-41A7E4C23C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C1547-8FB4-4CFD-8DD4-98C949EF0A58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DF9FC-BDBE-4B71-9502-41A7E4C23C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C1547-8FB4-4CFD-8DD4-98C949EF0A58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DF9FC-BDBE-4B71-9502-41A7E4C23C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C1547-8FB4-4CFD-8DD4-98C949EF0A58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DF9FC-BDBE-4B71-9502-41A7E4C23C7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C1547-8FB4-4CFD-8DD4-98C949EF0A58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DF9FC-BDBE-4B71-9502-41A7E4C23C7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C1547-8FB4-4CFD-8DD4-98C949EF0A58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DF9FC-BDBE-4B71-9502-41A7E4C23C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C1547-8FB4-4CFD-8DD4-98C949EF0A58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DF9FC-BDBE-4B71-9502-41A7E4C23C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BF2C1547-8FB4-4CFD-8DD4-98C949EF0A58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36CDF9FC-BDBE-4B71-9502-41A7E4C23C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BF2C1547-8FB4-4CFD-8DD4-98C949EF0A58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36CDF9FC-BDBE-4B71-9502-41A7E4C23C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C1547-8FB4-4CFD-8DD4-98C949EF0A58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DF9FC-BDBE-4B71-9502-41A7E4C23C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C1547-8FB4-4CFD-8DD4-98C949EF0A58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DF9FC-BDBE-4B71-9502-41A7E4C23C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F2C1547-8FB4-4CFD-8DD4-98C949EF0A58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6CDF9FC-BDBE-4B71-9502-41A7E4C23C7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0788" y="2599948"/>
            <a:ext cx="6400800" cy="2413228"/>
          </a:xfrm>
        </p:spPr>
        <p:txBody>
          <a:bodyPr>
            <a:normAutofit/>
          </a:bodyPr>
          <a:lstStyle/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pPr algn="l"/>
            <a:endParaRPr lang="cs-CZ" sz="2600" dirty="0" smtClean="0"/>
          </a:p>
          <a:p>
            <a:pPr algn="l"/>
            <a:r>
              <a:rPr lang="cs-CZ" sz="2600" dirty="0" smtClean="0"/>
              <a:t>DĚJEPIS</a:t>
            </a:r>
            <a:endParaRPr lang="cs-CZ" sz="2600" dirty="0"/>
          </a:p>
          <a:p>
            <a:pPr algn="l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VY_32_INOVACE_09_románský sloh – společnost</a:t>
            </a:r>
          </a:p>
          <a:p>
            <a:pPr algn="l"/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26875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356234" y="5013176"/>
            <a:ext cx="65299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Jméno autora:	Mgr. Lenka Habartová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25796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96752"/>
            <a:ext cx="756084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Anotace:</a:t>
            </a:r>
          </a:p>
          <a:p>
            <a:r>
              <a:rPr lang="cs-CZ" dirty="0" smtClean="0"/>
              <a:t>Prezentace je určena žákům 2. stupně ZŠP a je součástí učiva dějepisu. Ukazuje společenské poměry, které panovaly v období románského slohu. Slouží k seznámení s učivem.</a:t>
            </a:r>
          </a:p>
          <a:p>
            <a:r>
              <a:rPr lang="cs-CZ" dirty="0" smtClean="0"/>
              <a:t>K </a:t>
            </a:r>
            <a:r>
              <a:rPr lang="cs-CZ" dirty="0"/>
              <a:t>doplňování lze použít pero </a:t>
            </a:r>
            <a:r>
              <a:rPr lang="cs-CZ" dirty="0" smtClean="0"/>
              <a:t>ICT nebo fix. </a:t>
            </a:r>
            <a:endParaRPr lang="cs-CZ" dirty="0"/>
          </a:p>
          <a:p>
            <a:r>
              <a:rPr lang="cs-CZ" dirty="0" smtClean="0"/>
              <a:t>Období vzniku vzdělávacího materiálu: listopad 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16082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34444" y="2636912"/>
            <a:ext cx="7475123" cy="153888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ROMÁNSKÝ SLOH</a:t>
            </a:r>
          </a:p>
          <a:p>
            <a:pPr algn="ctr"/>
            <a:r>
              <a:rPr lang="cs-CZ" sz="4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společnost</a:t>
            </a:r>
            <a:endParaRPr lang="cs-CZ" sz="40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210969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PC-1KN5\AppData\Local\Microsoft\Windows\Temporary Internet Files\Content.IE5\NFF1AFP8\MC9003595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697825"/>
            <a:ext cx="5976664" cy="5171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909258" y="620688"/>
            <a:ext cx="532549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Vláda Přemyslovců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484784"/>
            <a:ext cx="7632847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výrazy ze závorky pod textem:</a:t>
            </a:r>
          </a:p>
          <a:p>
            <a:endParaRPr lang="cs-CZ" dirty="0" smtClean="0"/>
          </a:p>
          <a:p>
            <a:r>
              <a:rPr lang="cs-CZ" sz="2000" dirty="0" smtClean="0"/>
              <a:t>V Čechách vládnou knížata z rodu ………………...... Jejich moc </a:t>
            </a:r>
          </a:p>
          <a:p>
            <a:endParaRPr lang="cs-CZ" sz="2000" dirty="0"/>
          </a:p>
          <a:p>
            <a:r>
              <a:rPr lang="cs-CZ" sz="2000" dirty="0" smtClean="0"/>
              <a:t>je neomezená. Prvním českým ………..je jmenován Vratislav II.</a:t>
            </a:r>
          </a:p>
          <a:p>
            <a:endParaRPr lang="cs-CZ" sz="2000" dirty="0" smtClean="0"/>
          </a:p>
          <a:p>
            <a:r>
              <a:rPr lang="cs-CZ" sz="2000" dirty="0" smtClean="0"/>
              <a:t>Dědičný královský titul získává v roce 1212 ……………………</a:t>
            </a:r>
          </a:p>
          <a:p>
            <a:endParaRPr lang="cs-CZ" sz="2000" dirty="0"/>
          </a:p>
          <a:p>
            <a:r>
              <a:rPr lang="cs-CZ" sz="2000" dirty="0" smtClean="0"/>
              <a:t>Toto je stvrzeno v listině …………………………………..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(Přemyslovců, králem, Přemysl I. Otakar, Zlatá bula sicilská)</a:t>
            </a:r>
          </a:p>
          <a:p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5114504" y="1916832"/>
            <a:ext cx="191430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chemeClr val="accent1"/>
                </a:solidFill>
              </a:rPr>
              <a:t>Přemyslovců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75049" y="2519167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1"/>
                </a:solidFill>
              </a:rPr>
              <a:t>králem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39004" y="3119721"/>
            <a:ext cx="25439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1"/>
                </a:solidFill>
              </a:rPr>
              <a:t>Přemysl I. Otakar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80153" y="3762330"/>
            <a:ext cx="26080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Zlatá </a:t>
            </a:r>
            <a:r>
              <a:rPr lang="cs-CZ" sz="2000" b="1" dirty="0">
                <a:solidFill>
                  <a:schemeClr val="accent1"/>
                </a:solidFill>
              </a:rPr>
              <a:t>bula sicilská</a:t>
            </a:r>
            <a:endParaRPr lang="cs-CZ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54010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708553"/>
            <a:ext cx="7632848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dirty="0" smtClean="0">
                <a:solidFill>
                  <a:prstClr val="black"/>
                </a:solidFill>
              </a:rPr>
              <a:t>Feudální vlastníci půdy</a:t>
            </a:r>
          </a:p>
          <a:p>
            <a:pPr lvl="0"/>
            <a:r>
              <a:rPr lang="cs-CZ" sz="3600" dirty="0">
                <a:solidFill>
                  <a:prstClr val="black"/>
                </a:solidFill>
              </a:rPr>
              <a:t>	</a:t>
            </a:r>
            <a:r>
              <a:rPr lang="cs-CZ" sz="2800" dirty="0" smtClean="0">
                <a:solidFill>
                  <a:prstClr val="black"/>
                </a:solidFill>
              </a:rPr>
              <a:t>-	vyšší šlechta </a:t>
            </a:r>
            <a:r>
              <a:rPr lang="cs-CZ" sz="2400" dirty="0" smtClean="0">
                <a:solidFill>
                  <a:prstClr val="black"/>
                </a:solidFill>
              </a:rPr>
              <a:t>(králové, knížata)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	</a:t>
            </a:r>
            <a:r>
              <a:rPr lang="cs-CZ" sz="2800" dirty="0" smtClean="0">
                <a:solidFill>
                  <a:prstClr val="black"/>
                </a:solidFill>
              </a:rPr>
              <a:t>-	nižší šlechta </a:t>
            </a:r>
            <a:r>
              <a:rPr lang="cs-CZ" sz="2400" dirty="0" smtClean="0">
                <a:solidFill>
                  <a:prstClr val="black"/>
                </a:solidFill>
              </a:rPr>
              <a:t>(zemané)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	</a:t>
            </a:r>
            <a:r>
              <a:rPr lang="cs-CZ" sz="2800" dirty="0" smtClean="0">
                <a:solidFill>
                  <a:prstClr val="black"/>
                </a:solidFill>
              </a:rPr>
              <a:t>-	duchovenstvo </a:t>
            </a:r>
            <a:r>
              <a:rPr lang="cs-CZ" sz="2400" dirty="0" smtClean="0">
                <a:solidFill>
                  <a:prstClr val="black"/>
                </a:solidFill>
              </a:rPr>
              <a:t>(představitelé církve)</a:t>
            </a:r>
          </a:p>
          <a:p>
            <a:pPr lvl="0"/>
            <a:r>
              <a:rPr lang="cs-CZ" sz="3600" dirty="0" smtClean="0">
                <a:solidFill>
                  <a:prstClr val="black"/>
                </a:solidFill>
              </a:rPr>
              <a:t>Poddaní</a:t>
            </a:r>
          </a:p>
          <a:p>
            <a:pPr lvl="0"/>
            <a:r>
              <a:rPr lang="cs-CZ" sz="3600" dirty="0">
                <a:solidFill>
                  <a:prstClr val="black"/>
                </a:solidFill>
              </a:rPr>
              <a:t>	</a:t>
            </a:r>
            <a:r>
              <a:rPr lang="cs-CZ" sz="2800" dirty="0" smtClean="0">
                <a:solidFill>
                  <a:prstClr val="black"/>
                </a:solidFill>
              </a:rPr>
              <a:t>-	rolnictvo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	</a:t>
            </a:r>
            <a:r>
              <a:rPr lang="cs-CZ" sz="2800" dirty="0" smtClean="0">
                <a:solidFill>
                  <a:prstClr val="black"/>
                </a:solidFill>
              </a:rPr>
              <a:t>-	řemeslníci a obchodníci</a:t>
            </a:r>
          </a:p>
          <a:p>
            <a:pPr lvl="0"/>
            <a:endParaRPr lang="cs-CZ" sz="3600" dirty="0" smtClean="0">
              <a:solidFill>
                <a:prstClr val="black"/>
              </a:solidFill>
            </a:endParaRPr>
          </a:p>
          <a:p>
            <a:pPr lvl="0"/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853952" y="692696"/>
            <a:ext cx="550810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000" b="1" dirty="0" smtClean="0">
                <a:ln w="10541" cmpd="sng">
                  <a:solidFill>
                    <a:srgbClr val="FDA023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DA023">
                        <a:tint val="40000"/>
                        <a:satMod val="250000"/>
                      </a:srgbClr>
                    </a:gs>
                    <a:gs pos="9000">
                      <a:srgbClr val="FDA023">
                        <a:tint val="52000"/>
                        <a:satMod val="300000"/>
                      </a:srgbClr>
                    </a:gs>
                    <a:gs pos="50000">
                      <a:srgbClr val="FDA023">
                        <a:shade val="20000"/>
                        <a:satMod val="300000"/>
                      </a:srgbClr>
                    </a:gs>
                    <a:gs pos="79000">
                      <a:srgbClr val="FDA023">
                        <a:tint val="52000"/>
                        <a:satMod val="300000"/>
                      </a:srgbClr>
                    </a:gs>
                    <a:gs pos="100000">
                      <a:srgbClr val="FDA023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Společenské vrstvy</a:t>
            </a:r>
            <a:endParaRPr lang="cs-CZ" sz="4000" b="1" dirty="0">
              <a:ln w="10541" cmpd="sng">
                <a:solidFill>
                  <a:srgbClr val="FDA023">
                    <a:shade val="88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DA023">
                      <a:tint val="40000"/>
                      <a:satMod val="250000"/>
                    </a:srgbClr>
                  </a:gs>
                  <a:gs pos="9000">
                    <a:srgbClr val="FDA023">
                      <a:tint val="52000"/>
                      <a:satMod val="300000"/>
                    </a:srgbClr>
                  </a:gs>
                  <a:gs pos="50000">
                    <a:srgbClr val="FDA023">
                      <a:shade val="20000"/>
                      <a:satMod val="300000"/>
                    </a:srgbClr>
                  </a:gs>
                  <a:gs pos="79000">
                    <a:srgbClr val="FDA023">
                      <a:tint val="52000"/>
                      <a:satMod val="300000"/>
                    </a:srgbClr>
                  </a:gs>
                  <a:gs pos="100000">
                    <a:srgbClr val="FDA023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6071153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63588" y="1700808"/>
            <a:ext cx="741682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dirty="0" smtClean="0">
                <a:solidFill>
                  <a:prstClr val="black"/>
                </a:solidFill>
              </a:rPr>
              <a:t>Mnozí </a:t>
            </a:r>
            <a:r>
              <a:rPr lang="cs-CZ" sz="2000" dirty="0">
                <a:solidFill>
                  <a:prstClr val="black"/>
                </a:solidFill>
              </a:rPr>
              <a:t>lidé zasvětili svůj život službě Bohu. Uchylují se do </a:t>
            </a:r>
            <a:r>
              <a:rPr lang="cs-CZ" sz="2000" dirty="0" smtClean="0">
                <a:solidFill>
                  <a:prstClr val="black"/>
                </a:solidFill>
              </a:rPr>
              <a:t>klášterů. </a:t>
            </a:r>
            <a:r>
              <a:rPr lang="cs-CZ" sz="2000" dirty="0">
                <a:solidFill>
                  <a:prstClr val="black"/>
                </a:solidFill>
              </a:rPr>
              <a:t>Žijí </a:t>
            </a:r>
            <a:r>
              <a:rPr lang="cs-CZ" sz="2000" dirty="0" smtClean="0">
                <a:solidFill>
                  <a:prstClr val="black"/>
                </a:solidFill>
              </a:rPr>
              <a:t>jako mniši </a:t>
            </a:r>
            <a:r>
              <a:rPr lang="cs-CZ" sz="2000" dirty="0">
                <a:solidFill>
                  <a:prstClr val="black"/>
                </a:solidFill>
              </a:rPr>
              <a:t>nebo jeptišky. Věnují se modlitbám, </a:t>
            </a:r>
            <a:r>
              <a:rPr lang="cs-CZ" sz="2000" dirty="0" smtClean="0">
                <a:solidFill>
                  <a:prstClr val="black"/>
                </a:solidFill>
              </a:rPr>
              <a:t>studiu a práci pro bližní. Pracují v zahradách, sadech, vinicích, na polích i loukách. Vzdělaní mniši píší a opisují knihy. </a:t>
            </a:r>
            <a:r>
              <a:rPr lang="cs-CZ" sz="2000" dirty="0">
                <a:solidFill>
                  <a:prstClr val="black"/>
                </a:solidFill>
              </a:rPr>
              <a:t>Nejznámější kniha je Kosmova Kronika Čechů.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7" y="3501008"/>
            <a:ext cx="2991742" cy="2468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19572" y="836712"/>
            <a:ext cx="770485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000" b="1" dirty="0" smtClean="0">
                <a:ln w="10541" cmpd="sng">
                  <a:solidFill>
                    <a:srgbClr val="FDA023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DA023">
                        <a:tint val="40000"/>
                        <a:satMod val="250000"/>
                      </a:srgbClr>
                    </a:gs>
                    <a:gs pos="9000">
                      <a:srgbClr val="FDA023">
                        <a:tint val="52000"/>
                        <a:satMod val="300000"/>
                      </a:srgbClr>
                    </a:gs>
                    <a:gs pos="50000">
                      <a:srgbClr val="FDA023">
                        <a:shade val="20000"/>
                        <a:satMod val="300000"/>
                      </a:srgbClr>
                    </a:gs>
                    <a:gs pos="79000">
                      <a:srgbClr val="FDA023">
                        <a:tint val="52000"/>
                        <a:satMod val="300000"/>
                      </a:srgbClr>
                    </a:gs>
                    <a:gs pos="100000">
                      <a:srgbClr val="FDA023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Život v klášteře</a:t>
            </a:r>
            <a:endParaRPr lang="cs-CZ" sz="4000" b="1" dirty="0">
              <a:ln w="10541" cmpd="sng">
                <a:solidFill>
                  <a:srgbClr val="FDA023">
                    <a:shade val="88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DA023">
                      <a:tint val="40000"/>
                      <a:satMod val="250000"/>
                    </a:srgbClr>
                  </a:gs>
                  <a:gs pos="9000">
                    <a:srgbClr val="FDA023">
                      <a:tint val="52000"/>
                      <a:satMod val="300000"/>
                    </a:srgbClr>
                  </a:gs>
                  <a:gs pos="50000">
                    <a:srgbClr val="FDA023">
                      <a:shade val="20000"/>
                      <a:satMod val="300000"/>
                    </a:srgbClr>
                  </a:gs>
                  <a:gs pos="79000">
                    <a:srgbClr val="FDA023">
                      <a:tint val="52000"/>
                      <a:satMod val="300000"/>
                    </a:srgbClr>
                  </a:gs>
                  <a:gs pos="100000">
                    <a:srgbClr val="FDA023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pic>
        <p:nvPicPr>
          <p:cNvPr id="1031" name="Picture 7" descr="C:\Users\PC-1KN5\AppData\Local\Microsoft\Windows\Temporary Internet Files\Content.IE5\ZYW8LM3B\MC9003596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6198" y="3423902"/>
            <a:ext cx="1993392" cy="1357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344493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980728"/>
            <a:ext cx="72008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000" b="1" dirty="0">
                <a:ln w="10541" cmpd="sng">
                  <a:solidFill>
                    <a:srgbClr val="FDA023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DA023">
                        <a:tint val="40000"/>
                        <a:satMod val="250000"/>
                      </a:srgbClr>
                    </a:gs>
                    <a:gs pos="9000">
                      <a:srgbClr val="FDA023">
                        <a:tint val="52000"/>
                        <a:satMod val="300000"/>
                      </a:srgbClr>
                    </a:gs>
                    <a:gs pos="50000">
                      <a:srgbClr val="FDA023">
                        <a:shade val="20000"/>
                        <a:satMod val="300000"/>
                      </a:srgbClr>
                    </a:gs>
                    <a:gs pos="79000">
                      <a:srgbClr val="FDA023">
                        <a:tint val="52000"/>
                        <a:satMod val="300000"/>
                      </a:srgbClr>
                    </a:gs>
                    <a:gs pos="100000">
                      <a:srgbClr val="FDA023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Křesťanská církev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24266" y="1875633"/>
            <a:ext cx="684076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Byla nejrozšířenější náboženství v Čechách.</a:t>
            </a:r>
          </a:p>
          <a:p>
            <a:r>
              <a:rPr lang="cs-CZ" sz="2000" dirty="0" smtClean="0"/>
              <a:t>Je společenstvím kněží a věřících.  </a:t>
            </a:r>
          </a:p>
          <a:p>
            <a:r>
              <a:rPr lang="cs-CZ" dirty="0" smtClean="0"/>
              <a:t>   </a:t>
            </a:r>
          </a:p>
          <a:p>
            <a:r>
              <a:rPr lang="cs-CZ" sz="1400" dirty="0" smtClean="0"/>
              <a:t>Zakroužkuj správnou odpověď:</a:t>
            </a:r>
          </a:p>
          <a:p>
            <a:r>
              <a:rPr lang="cs-CZ" sz="2000" dirty="0" smtClean="0"/>
              <a:t>Nejvyšším duchovním je – král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		   -  papež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		   -  císař</a:t>
            </a:r>
            <a:endParaRPr lang="cs-CZ" dirty="0" smtClean="0"/>
          </a:p>
          <a:p>
            <a:endParaRPr lang="cs-CZ" dirty="0" smtClean="0"/>
          </a:p>
          <a:p>
            <a:r>
              <a:rPr lang="cs-CZ" sz="1400" dirty="0" smtClean="0"/>
              <a:t>Seřaď vzestupně církevní hodnosti:</a:t>
            </a:r>
          </a:p>
          <a:p>
            <a:endParaRPr lang="cs-CZ" sz="1400" dirty="0"/>
          </a:p>
          <a:p>
            <a:r>
              <a:rPr lang="cs-CZ" sz="2000" dirty="0" smtClean="0"/>
              <a:t>Arcibiskup, papež, biskup, farář</a:t>
            </a:r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……………………………………………………………………</a:t>
            </a:r>
            <a:endParaRPr lang="cs-CZ" sz="2000" dirty="0"/>
          </a:p>
        </p:txBody>
      </p:sp>
      <p:pic>
        <p:nvPicPr>
          <p:cNvPr id="2050" name="Picture 2" descr="C:\Users\PC-1KN5\AppData\Local\Microsoft\Windows\Temporary Internet Files\Content.IE5\NFF1AFP8\MC9004152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0538" y="2636912"/>
            <a:ext cx="1850180" cy="1303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3275856" y="3389804"/>
            <a:ext cx="2282552" cy="275245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314334" y="5085184"/>
            <a:ext cx="113524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farář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49535" y="5085184"/>
            <a:ext cx="145264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biskup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95670" y="5085184"/>
            <a:ext cx="219162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arcibiskup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308374" y="5085184"/>
            <a:ext cx="128112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papež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0096649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340768"/>
            <a:ext cx="703599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</a:t>
            </a:r>
          </a:p>
          <a:p>
            <a:pPr lvl="0"/>
            <a:endParaRPr lang="cs-CZ" sz="1200" dirty="0" smtClean="0">
              <a:solidFill>
                <a:prstClr val="black"/>
              </a:solidFill>
            </a:endParaRPr>
          </a:p>
          <a:p>
            <a:pPr lvl="0"/>
            <a:r>
              <a:rPr lang="cs-CZ" sz="1200" dirty="0" smtClean="0">
                <a:solidFill>
                  <a:prstClr val="black"/>
                </a:solidFill>
              </a:rPr>
              <a:t>Snímek 4, 6, 7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Obrázky </a:t>
            </a:r>
            <a:r>
              <a:rPr lang="cs-CZ" dirty="0">
                <a:solidFill>
                  <a:prstClr val="black"/>
                </a:solidFill>
              </a:rPr>
              <a:t>dostupné </a:t>
            </a:r>
            <a:r>
              <a:rPr lang="cs-CZ" dirty="0" smtClean="0">
                <a:solidFill>
                  <a:prstClr val="black"/>
                </a:solidFill>
              </a:rPr>
              <a:t>z Klipart sady Microsoft Office.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4057871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674</TotalTime>
  <Words>245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Špendlík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ŠIKANA</dc:title>
  <dc:creator>PC-1KN5</dc:creator>
  <cp:lastModifiedBy>SEF</cp:lastModifiedBy>
  <cp:revision>65</cp:revision>
  <dcterms:created xsi:type="dcterms:W3CDTF">2011-11-28T17:07:16Z</dcterms:created>
  <dcterms:modified xsi:type="dcterms:W3CDTF">2012-10-15T06:25:03Z</dcterms:modified>
</cp:coreProperties>
</file>