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8" r:id="rId5"/>
    <p:sldId id="269" r:id="rId6"/>
    <p:sldId id="270" r:id="rId7"/>
    <p:sldId id="271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0374A0B-AAAA-4C17-BF54-11FDE7BB1AEF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564904"/>
            <a:ext cx="6400800" cy="2889612"/>
          </a:xfrm>
        </p:spPr>
        <p:txBody>
          <a:bodyPr>
            <a:normAutofit fontScale="92500"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VY_32_INOVACE_11_na hradě    </a:t>
            </a:r>
          </a:p>
          <a:p>
            <a:pPr lvl="0" algn="l">
              <a:spcBef>
                <a:spcPts val="0"/>
              </a:spcBef>
              <a:buClrTx/>
              <a:buSzTx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l">
              <a:spcBef>
                <a:spcPts val="0"/>
              </a:spcBef>
              <a:buClrTx/>
              <a:buSzTx/>
            </a:pPr>
            <a:r>
              <a:rPr lang="cs-CZ" sz="1800" dirty="0" smtClean="0">
                <a:solidFill>
                  <a:prstClr val="black"/>
                </a:solidFill>
              </a:rPr>
              <a:t>Jméno </a:t>
            </a:r>
            <a:r>
              <a:rPr lang="cs-CZ" sz="1800" dirty="0">
                <a:solidFill>
                  <a:prstClr val="black"/>
                </a:solidFill>
              </a:rPr>
              <a:t>autora:	Mgr. Lenka Habartová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44222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67998"/>
            <a:ext cx="756084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7. ročníku ZŠP je součástí učiva dějepisu. Seznamuje žáky s umístěním, architektonickým řešením </a:t>
            </a:r>
            <a:r>
              <a:rPr lang="cs-CZ" smtClean="0"/>
              <a:t>a obyvateli </a:t>
            </a:r>
            <a:r>
              <a:rPr lang="cs-CZ" dirty="0" smtClean="0"/>
              <a:t>středověkého hradu.</a:t>
            </a:r>
          </a:p>
          <a:p>
            <a:r>
              <a:rPr lang="cs-CZ" dirty="0" smtClean="0"/>
              <a:t>K </a:t>
            </a:r>
            <a:r>
              <a:rPr lang="cs-CZ" dirty="0"/>
              <a:t>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prosinec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1712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7806" y="2492896"/>
            <a:ext cx="547162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 HRADĚ</a:t>
            </a:r>
            <a:endParaRPr lang="cs-CZ" sz="8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4455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10" y="548681"/>
            <a:ext cx="7820794" cy="58353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81304" y="3270774"/>
            <a:ext cx="76328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Hrad byl typickou stavbou středověku. Sloužil jako pevnost při obraně země a zároveň jako šlechtické sídlo. Tyčil se na skále, často nad řekou.  Na nechráněných stranách byly budovány příkopy, náspy a hradby. Přístupný byl jen z jedné strany hadovitou cestou </a:t>
            </a:r>
            <a:r>
              <a:rPr lang="cs-CZ" sz="2800" b="1" dirty="0" err="1" smtClean="0">
                <a:solidFill>
                  <a:schemeClr val="bg1"/>
                </a:solidFill>
              </a:rPr>
              <a:t>hradnicí</a:t>
            </a:r>
            <a:r>
              <a:rPr lang="cs-CZ" sz="2800" b="1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118008" y="61516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Buchlov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1253" y="585534"/>
            <a:ext cx="37016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Pozice hradu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9471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PC-1KN5\Desktop\Opravné DUMY\bezděz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567335"/>
            <a:ext cx="7747893" cy="378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7" y="563085"/>
            <a:ext cx="43123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Vstup do </a:t>
            </a: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hradu</a:t>
            </a:r>
          </a:p>
        </p:txBody>
      </p:sp>
      <p:sp>
        <p:nvSpPr>
          <p:cNvPr id="8" name="Ovál 7"/>
          <p:cNvSpPr/>
          <p:nvPr/>
        </p:nvSpPr>
        <p:spPr>
          <a:xfrm>
            <a:off x="1403648" y="479715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053" y="4631131"/>
            <a:ext cx="635220" cy="42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33924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369" y="4633924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33923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1" name="Picture 3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33924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2" name="Picture 3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944" y="5373216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74" y="5373215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4" name="Picture 3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5373214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5" name="Picture 3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5373216"/>
            <a:ext cx="633413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7" y="4349801"/>
            <a:ext cx="774789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>
                <a:solidFill>
                  <a:prstClr val="black"/>
                </a:solidFill>
              </a:rPr>
              <a:t>Jak se dostaneš do hradu? Trasu správně  očísluj:</a:t>
            </a:r>
            <a:endParaRPr lang="cs-CZ" dirty="0">
              <a:solidFill>
                <a:prstClr val="black"/>
              </a:solidFill>
            </a:endParaRP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předhradí, padací most, </a:t>
            </a:r>
            <a:r>
              <a:rPr lang="cs-CZ" sz="2400" dirty="0" err="1">
                <a:solidFill>
                  <a:prstClr val="black"/>
                </a:solidFill>
              </a:rPr>
              <a:t>hradnice</a:t>
            </a:r>
            <a:r>
              <a:rPr lang="cs-CZ" sz="2400" dirty="0">
                <a:solidFill>
                  <a:prstClr val="black"/>
                </a:solidFill>
              </a:rPr>
              <a:t>,  1.brána, podhradí  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hluboký příkop, nádvoří s palácem, 3.brána, 2.brána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50438" y="4589178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19295" y="5332236"/>
            <a:ext cx="4459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43742" y="4613434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33879" y="4589177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02032" y="4608702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02032" y="5332235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01685" y="4613434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33935" y="5332238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42802" y="5352724"/>
            <a:ext cx="4459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9.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90114" y="4005825"/>
            <a:ext cx="1115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Bezděz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0797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22" y="548680"/>
            <a:ext cx="7661449" cy="45002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3752" y="5337205"/>
            <a:ext cx="76450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Kolem hradu nad příkopem byl </a:t>
            </a:r>
            <a:r>
              <a:rPr lang="cs-CZ" sz="2000" b="1" dirty="0" smtClean="0"/>
              <a:t>parkán</a:t>
            </a:r>
            <a:r>
              <a:rPr lang="cs-CZ" sz="2000" dirty="0" smtClean="0"/>
              <a:t>. Sloužil obraně hradu.</a:t>
            </a:r>
          </a:p>
          <a:p>
            <a:r>
              <a:rPr lang="cs-CZ" sz="2000" dirty="0" smtClean="0"/>
              <a:t>Z nejvyšší stavby – </a:t>
            </a:r>
            <a:r>
              <a:rPr lang="cs-CZ" sz="2000" b="1" dirty="0" smtClean="0"/>
              <a:t>věže </a:t>
            </a:r>
            <a:r>
              <a:rPr lang="cs-CZ" sz="2000" dirty="0" smtClean="0"/>
              <a:t>– hlásný obzíral kraj.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3217" y="470063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Landštejn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47822" y="548680"/>
            <a:ext cx="395653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Obrana hradu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68633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9325" y="764704"/>
            <a:ext cx="464101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Obyvatelé hradu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844824"/>
            <a:ext cx="71287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Podhradí   	</a:t>
            </a:r>
            <a:r>
              <a:rPr lang="cs-CZ" sz="2000" dirty="0" smtClean="0"/>
              <a:t>- krčma, kovárna, hospodářská stavení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 ……………………………………………..</a:t>
            </a:r>
          </a:p>
          <a:p>
            <a:r>
              <a:rPr lang="cs-CZ" sz="2000" dirty="0" smtClean="0"/>
              <a:t>		- při nebezpečí chrání i lidi z okolních vsí</a:t>
            </a:r>
          </a:p>
          <a:p>
            <a:r>
              <a:rPr lang="cs-CZ" sz="2800" dirty="0"/>
              <a:t>Předhradí</a:t>
            </a:r>
            <a:r>
              <a:rPr lang="cs-CZ" dirty="0" smtClean="0"/>
              <a:t>	</a:t>
            </a:r>
            <a:r>
              <a:rPr lang="cs-CZ" sz="2000" dirty="0" smtClean="0"/>
              <a:t>- studna, stavení pro zbrojnoše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 ……………………………………………..</a:t>
            </a:r>
            <a:endParaRPr lang="cs-CZ" sz="2000" dirty="0"/>
          </a:p>
          <a:p>
            <a:r>
              <a:rPr lang="cs-CZ" sz="2800" dirty="0"/>
              <a:t>Palác</a:t>
            </a:r>
            <a:r>
              <a:rPr lang="cs-CZ" dirty="0" smtClean="0"/>
              <a:t> </a:t>
            </a:r>
            <a:r>
              <a:rPr lang="cs-CZ" sz="2800" dirty="0"/>
              <a:t>s </a:t>
            </a:r>
            <a:r>
              <a:rPr lang="cs-CZ" sz="2800" dirty="0" smtClean="0"/>
              <a:t>kaplí </a:t>
            </a:r>
            <a:r>
              <a:rPr lang="cs-CZ" sz="2000" dirty="0" smtClean="0"/>
              <a:t>- byt pána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  …………………………………………….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</a:t>
            </a:r>
          </a:p>
          <a:p>
            <a:r>
              <a:rPr lang="cs-CZ" sz="1400" dirty="0" smtClean="0"/>
              <a:t>Doplň obyvatele hradu:</a:t>
            </a:r>
          </a:p>
          <a:p>
            <a:r>
              <a:rPr lang="cs-CZ" sz="2000" dirty="0" smtClean="0"/>
              <a:t>hradní pán, řemeslníci, osobní služebnictvo, zbrojnoši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30593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řemeslníci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32610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zbrojnoši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1" y="4033692"/>
            <a:ext cx="375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hradní pán, osobní služebnictvo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4297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0010" y="764704"/>
            <a:ext cx="761640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CITACE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Foto  archiv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811959" y="2060861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1287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599</TotalTime>
  <Words>204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SEF</cp:lastModifiedBy>
  <cp:revision>47</cp:revision>
  <dcterms:created xsi:type="dcterms:W3CDTF">2011-12-12T17:15:14Z</dcterms:created>
  <dcterms:modified xsi:type="dcterms:W3CDTF">2012-10-15T06:23:16Z</dcterms:modified>
</cp:coreProperties>
</file>