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69" r:id="rId4"/>
    <p:sldId id="271" r:id="rId5"/>
    <p:sldId id="270" r:id="rId6"/>
    <p:sldId id="273" r:id="rId7"/>
    <p:sldId id="272" r:id="rId8"/>
    <p:sldId id="274" r:id="rId9"/>
    <p:sldId id="27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13.10.2012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A6EDA7-65DF-48FA-A167-1C79722F9595}" type="datetimeFigureOut">
              <a:rPr lang="cs-CZ" smtClean="0"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6A6EDA7-65DF-48FA-A167-1C79722F9595}" type="datetimeFigureOut">
              <a:rPr lang="cs-CZ" smtClean="0"/>
              <a:t>13.10.2012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43CBFC6-325D-4D54-859F-BE381961F8C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z.altermedia.info/ze-zahranici/bila-vina-je-mrtva_5648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3035" y="1892423"/>
            <a:ext cx="6400800" cy="3984849"/>
          </a:xfrm>
        </p:spPr>
        <p:txBody>
          <a:bodyPr>
            <a:normAutofit/>
          </a:bodyPr>
          <a:lstStyle/>
          <a:p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ZŠP </a:t>
            </a:r>
            <a:r>
              <a:rPr lang="cs-CZ" sz="2600" dirty="0" smtClean="0"/>
              <a:t>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pPr algn="l"/>
            <a:endParaRPr lang="cs-CZ" sz="2600" dirty="0" smtClean="0"/>
          </a:p>
          <a:p>
            <a:pPr algn="l"/>
            <a:r>
              <a:rPr lang="cs-CZ" sz="2600" dirty="0" smtClean="0"/>
              <a:t>DĚJEPIS</a:t>
            </a:r>
            <a:endParaRPr lang="cs-CZ" sz="2600" dirty="0" smtClean="0"/>
          </a:p>
          <a:p>
            <a:pPr algn="l"/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VY_32_INOVACE_13_</a:t>
            </a:r>
            <a:r>
              <a:rPr lang="cs-CZ" sz="2400" dirty="0" smtClean="0"/>
              <a:t> </a:t>
            </a:r>
            <a:r>
              <a:rPr lang="cs-CZ" sz="1800" dirty="0" smtClean="0"/>
              <a:t>středověká kultura </a:t>
            </a:r>
            <a:r>
              <a:rPr lang="cs-CZ" sz="1800" dirty="0" smtClean="0"/>
              <a:t>oblékání</a:t>
            </a:r>
          </a:p>
          <a:p>
            <a:pPr algn="l"/>
            <a:endParaRPr lang="cs-CZ" sz="1800" dirty="0" smtClean="0"/>
          </a:p>
          <a:p>
            <a:pPr lvl="0" algn="l">
              <a:spcBef>
                <a:spcPts val="0"/>
              </a:spcBef>
            </a:pPr>
            <a:r>
              <a:rPr lang="cs-CZ" sz="1800" dirty="0">
                <a:solidFill>
                  <a:prstClr val="black"/>
                </a:solidFill>
                <a:latin typeface="Palatino Linotype"/>
              </a:rPr>
              <a:t>Jméno autora:	Mgr. Lenka Habartová</a:t>
            </a:r>
          </a:p>
          <a:p>
            <a:pPr algn="l"/>
            <a:endParaRPr lang="cs-CZ" sz="1800" dirty="0" smtClean="0"/>
          </a:p>
          <a:p>
            <a:pPr algn="l"/>
            <a:endParaRPr lang="cs-CZ" sz="1800" dirty="0"/>
          </a:p>
          <a:p>
            <a:pPr algn="l"/>
            <a:endParaRPr lang="cs-CZ" sz="1800" dirty="0" smtClean="0"/>
          </a:p>
          <a:p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69269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48780" y="5013176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84619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196752"/>
            <a:ext cx="7272808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002060"/>
                </a:solidFill>
              </a:rPr>
              <a:t>Anotace</a:t>
            </a:r>
            <a:r>
              <a:rPr lang="cs-CZ" sz="4000" dirty="0" smtClean="0">
                <a:solidFill>
                  <a:srgbClr val="002060"/>
                </a:solidFill>
              </a:rPr>
              <a:t>:</a:t>
            </a:r>
          </a:p>
          <a:p>
            <a:endParaRPr lang="cs-CZ" sz="4000" dirty="0">
              <a:solidFill>
                <a:srgbClr val="002060"/>
              </a:solidFill>
            </a:endParaRPr>
          </a:p>
          <a:p>
            <a:r>
              <a:rPr lang="cs-CZ" dirty="0">
                <a:solidFill>
                  <a:srgbClr val="002060"/>
                </a:solidFill>
              </a:rPr>
              <a:t>Prezentace je určena žákům </a:t>
            </a:r>
            <a:r>
              <a:rPr lang="cs-CZ" dirty="0" smtClean="0">
                <a:solidFill>
                  <a:srgbClr val="002060"/>
                </a:solidFill>
              </a:rPr>
              <a:t>7. ročníku ZŠP </a:t>
            </a:r>
            <a:r>
              <a:rPr lang="cs-CZ" dirty="0" smtClean="0">
                <a:solidFill>
                  <a:srgbClr val="002060"/>
                </a:solidFill>
              </a:rPr>
              <a:t>a </a:t>
            </a:r>
            <a:r>
              <a:rPr lang="cs-CZ" dirty="0">
                <a:solidFill>
                  <a:srgbClr val="002060"/>
                </a:solidFill>
              </a:rPr>
              <a:t>je součástí učiva </a:t>
            </a:r>
            <a:r>
              <a:rPr lang="cs-CZ" dirty="0" smtClean="0">
                <a:solidFill>
                  <a:srgbClr val="002060"/>
                </a:solidFill>
              </a:rPr>
              <a:t>dějepisu</a:t>
            </a:r>
            <a:r>
              <a:rPr lang="cs-CZ" dirty="0" smtClean="0">
                <a:solidFill>
                  <a:srgbClr val="002060"/>
                </a:solidFill>
              </a:rPr>
              <a:t>. </a:t>
            </a:r>
            <a:endParaRPr lang="cs-CZ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Seznamuje </a:t>
            </a:r>
            <a:r>
              <a:rPr lang="cs-CZ" dirty="0">
                <a:solidFill>
                  <a:srgbClr val="002060"/>
                </a:solidFill>
              </a:rPr>
              <a:t>žáky s </a:t>
            </a:r>
            <a:r>
              <a:rPr lang="cs-CZ" dirty="0" smtClean="0">
                <a:solidFill>
                  <a:srgbClr val="002060"/>
                </a:solidFill>
              </a:rPr>
              <a:t>módními trendy oblékání v období středověku.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K </a:t>
            </a:r>
            <a:r>
              <a:rPr lang="cs-CZ" dirty="0">
                <a:solidFill>
                  <a:srgbClr val="002060"/>
                </a:solidFill>
              </a:rPr>
              <a:t>doplňování lze použít pero ICT nebo fix. </a:t>
            </a:r>
          </a:p>
          <a:p>
            <a:r>
              <a:rPr lang="cs-CZ" dirty="0">
                <a:solidFill>
                  <a:srgbClr val="002060"/>
                </a:solidFill>
              </a:rPr>
              <a:t>Období vzniku vzdělávacího materiálu: leden 2012.</a:t>
            </a:r>
          </a:p>
        </p:txBody>
      </p:sp>
    </p:spTree>
    <p:extLst>
      <p:ext uri="{BB962C8B-B14F-4D97-AF65-F5344CB8AC3E}">
        <p14:creationId xmlns:p14="http://schemas.microsoft.com/office/powerpoint/2010/main" val="12346397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62685" y="2420888"/>
            <a:ext cx="7218643" cy="175432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 smtClean="0">
                <a:ln w="10541" cmpd="sng">
                  <a:solidFill>
                    <a:srgbClr val="FDA023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DA023">
                        <a:tint val="40000"/>
                        <a:satMod val="250000"/>
                      </a:srgbClr>
                    </a:gs>
                    <a:gs pos="9000">
                      <a:srgbClr val="FDA023">
                        <a:tint val="52000"/>
                        <a:satMod val="300000"/>
                      </a:srgbClr>
                    </a:gs>
                    <a:gs pos="50000">
                      <a:srgbClr val="FDA023">
                        <a:shade val="20000"/>
                        <a:satMod val="300000"/>
                      </a:srgbClr>
                    </a:gs>
                    <a:gs pos="79000">
                      <a:srgbClr val="FDA023">
                        <a:tint val="52000"/>
                        <a:satMod val="300000"/>
                      </a:srgbClr>
                    </a:gs>
                    <a:gs pos="100000">
                      <a:srgbClr val="FDA023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Schoolbook"/>
              </a:rPr>
              <a:t>Středověká kultura</a:t>
            </a:r>
          </a:p>
          <a:p>
            <a:pPr lvl="0" algn="ctr"/>
            <a:r>
              <a:rPr lang="cs-CZ" sz="5400" b="1" dirty="0" smtClean="0">
                <a:ln w="10541" cmpd="sng">
                  <a:solidFill>
                    <a:srgbClr val="FDA023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DA023">
                        <a:tint val="40000"/>
                        <a:satMod val="250000"/>
                      </a:srgbClr>
                    </a:gs>
                    <a:gs pos="9000">
                      <a:srgbClr val="FDA023">
                        <a:tint val="52000"/>
                        <a:satMod val="300000"/>
                      </a:srgbClr>
                    </a:gs>
                    <a:gs pos="50000">
                      <a:srgbClr val="FDA023">
                        <a:shade val="20000"/>
                        <a:satMod val="300000"/>
                      </a:srgbClr>
                    </a:gs>
                    <a:gs pos="79000">
                      <a:srgbClr val="FDA023">
                        <a:tint val="52000"/>
                        <a:satMod val="300000"/>
                      </a:srgbClr>
                    </a:gs>
                    <a:gs pos="100000">
                      <a:srgbClr val="FDA023">
                        <a:tint val="40000"/>
                        <a:satMod val="250000"/>
                      </a:srgb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entury Schoolbook"/>
              </a:rPr>
              <a:t>oblékání</a:t>
            </a:r>
            <a:endParaRPr lang="cs-CZ" sz="5400" b="1" dirty="0">
              <a:ln w="10541" cmpd="sng">
                <a:solidFill>
                  <a:srgbClr val="FDA023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DA023">
                      <a:tint val="40000"/>
                      <a:satMod val="250000"/>
                    </a:srgbClr>
                  </a:gs>
                  <a:gs pos="9000">
                    <a:srgbClr val="FDA023">
                      <a:tint val="52000"/>
                      <a:satMod val="300000"/>
                    </a:srgbClr>
                  </a:gs>
                  <a:gs pos="50000">
                    <a:srgbClr val="FDA023">
                      <a:shade val="20000"/>
                      <a:satMod val="300000"/>
                    </a:srgbClr>
                  </a:gs>
                  <a:gs pos="79000">
                    <a:srgbClr val="FDA023">
                      <a:tint val="52000"/>
                      <a:satMod val="300000"/>
                    </a:srgbClr>
                  </a:gs>
                  <a:gs pos="100000">
                    <a:srgbClr val="FDA023">
                      <a:tint val="40000"/>
                      <a:satMod val="250000"/>
                    </a:srgb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12013529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46886" y="908720"/>
            <a:ext cx="7751205" cy="415498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Románský sloh</a:t>
            </a:r>
          </a:p>
          <a:p>
            <a:pPr algn="ctr"/>
            <a:endParaRPr lang="cs-CZ" sz="2400" b="1" cap="none" spc="0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  <a:p>
            <a:pPr algn="ctr"/>
            <a:endParaRPr lang="cs-CZ" sz="2400" b="1" cap="none" spc="0" dirty="0" smtClean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  <a:p>
            <a:pPr lvl="0"/>
            <a:r>
              <a:rPr lang="cs-CZ" dirty="0">
                <a:solidFill>
                  <a:prstClr val="black"/>
                </a:solidFill>
                <a:latin typeface="Palatino Linotype" pitchFamily="18" charset="0"/>
              </a:rPr>
              <a:t>Základními materiály pro výrobu oděvů byly lněné a konopné tkaniny a látky z ovčí vlny. </a:t>
            </a:r>
            <a:r>
              <a:rPr lang="cs-CZ" dirty="0">
                <a:solidFill>
                  <a:prstClr val="black"/>
                </a:solidFill>
                <a:latin typeface="Palatino Linotype" pitchFamily="18" charset="0"/>
              </a:rPr>
              <a:t>Nutné bylo i použití kůže a kožešin z domácích, lesních </a:t>
            </a:r>
            <a:r>
              <a:rPr lang="cs-CZ" dirty="0" smtClean="0">
                <a:solidFill>
                  <a:prstClr val="black"/>
                </a:solidFill>
                <a:latin typeface="Palatino Linotype" pitchFamily="18" charset="0"/>
              </a:rPr>
              <a:t> i </a:t>
            </a:r>
            <a:r>
              <a:rPr lang="cs-CZ" dirty="0">
                <a:solidFill>
                  <a:prstClr val="black"/>
                </a:solidFill>
                <a:latin typeface="Palatino Linotype" pitchFamily="18" charset="0"/>
              </a:rPr>
              <a:t>vodních zvířat. </a:t>
            </a:r>
            <a:endParaRPr lang="cs-CZ" dirty="0">
              <a:solidFill>
                <a:prstClr val="black"/>
              </a:solidFill>
              <a:latin typeface="Palatino Linotype" pitchFamily="18" charset="0"/>
            </a:endParaRPr>
          </a:p>
          <a:p>
            <a:pPr lvl="0"/>
            <a:endParaRPr lang="cs-CZ" dirty="0" smtClean="0">
              <a:solidFill>
                <a:prstClr val="black"/>
              </a:solidFill>
              <a:latin typeface="Palatino Linotype" pitchFamily="18" charset="0"/>
            </a:endParaRPr>
          </a:p>
          <a:p>
            <a:pPr lvl="0"/>
            <a:endParaRPr lang="cs-CZ" dirty="0">
              <a:solidFill>
                <a:prstClr val="black"/>
              </a:solidFill>
              <a:latin typeface="Palatino Linotype" pitchFamily="18" charset="0"/>
            </a:endParaRPr>
          </a:p>
          <a:p>
            <a:pPr lvl="0"/>
            <a:r>
              <a:rPr lang="cs-CZ" dirty="0">
                <a:solidFill>
                  <a:prstClr val="black"/>
                </a:solidFill>
                <a:latin typeface="Palatino Linotype" pitchFamily="18" charset="0"/>
              </a:rPr>
              <a:t>Oděv stejného střihu nosil pán i lid a ani mezi ženskou a mužskou módou </a:t>
            </a:r>
            <a:r>
              <a:rPr lang="cs-CZ" dirty="0" smtClean="0">
                <a:solidFill>
                  <a:prstClr val="black"/>
                </a:solidFill>
                <a:latin typeface="Palatino Linotype" pitchFamily="18" charset="0"/>
              </a:rPr>
              <a:t>nejsou velké rozdíly. Módní </a:t>
            </a:r>
            <a:r>
              <a:rPr lang="cs-CZ" dirty="0">
                <a:solidFill>
                  <a:prstClr val="black"/>
                </a:solidFill>
                <a:latin typeface="Palatino Linotype" pitchFamily="18" charset="0"/>
              </a:rPr>
              <a:t>trendy </a:t>
            </a:r>
            <a:r>
              <a:rPr lang="cs-CZ" dirty="0" smtClean="0">
                <a:solidFill>
                  <a:prstClr val="black"/>
                </a:solidFill>
                <a:latin typeface="Palatino Linotype" pitchFamily="18" charset="0"/>
              </a:rPr>
              <a:t>se projevovaly </a:t>
            </a:r>
            <a:r>
              <a:rPr lang="cs-CZ" dirty="0">
                <a:solidFill>
                  <a:prstClr val="black"/>
                </a:solidFill>
                <a:latin typeface="Palatino Linotype" pitchFamily="18" charset="0"/>
              </a:rPr>
              <a:t>spíše v použitých </a:t>
            </a:r>
            <a:r>
              <a:rPr lang="cs-CZ" dirty="0" smtClean="0">
                <a:solidFill>
                  <a:prstClr val="black"/>
                </a:solidFill>
                <a:latin typeface="Palatino Linotype" pitchFamily="18" charset="0"/>
              </a:rPr>
              <a:t>materiálech, barvách a zdobením - </a:t>
            </a:r>
            <a:r>
              <a:rPr lang="cs-CZ" dirty="0">
                <a:solidFill>
                  <a:prstClr val="black"/>
                </a:solidFill>
                <a:latin typeface="Palatino Linotype" pitchFamily="18" charset="0"/>
              </a:rPr>
              <a:t>řetízky, kříže, prsteny, </a:t>
            </a:r>
            <a:r>
              <a:rPr lang="cs-CZ" dirty="0" smtClean="0">
                <a:solidFill>
                  <a:prstClr val="black"/>
                </a:solidFill>
                <a:latin typeface="Palatino Linotype" pitchFamily="18" charset="0"/>
              </a:rPr>
              <a:t>spony, čelenky</a:t>
            </a:r>
            <a:r>
              <a:rPr lang="cs-CZ" dirty="0">
                <a:solidFill>
                  <a:prstClr val="black"/>
                </a:solidFill>
                <a:latin typeface="Palatino Linotype" pitchFamily="18" charset="0"/>
              </a:rPr>
              <a:t>, náušnice, záušnice, </a:t>
            </a:r>
            <a:r>
              <a:rPr lang="cs-CZ" dirty="0" smtClean="0">
                <a:solidFill>
                  <a:prstClr val="black"/>
                </a:solidFill>
                <a:latin typeface="Palatino Linotype" pitchFamily="18" charset="0"/>
              </a:rPr>
              <a:t>náramky.</a:t>
            </a:r>
            <a:endParaRPr lang="cs-CZ" dirty="0">
              <a:solidFill>
                <a:prstClr val="black"/>
              </a:solidFill>
              <a:latin typeface="Palatino Linotyp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99899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685387" y="836712"/>
            <a:ext cx="18473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4000" b="1" dirty="0">
              <a:ln w="11430"/>
              <a:gradFill>
                <a:gsLst>
                  <a:gs pos="0">
                    <a:srgbClr val="AA2B1E">
                      <a:tint val="70000"/>
                      <a:satMod val="245000"/>
                    </a:srgbClr>
                  </a:gs>
                  <a:gs pos="75000">
                    <a:srgbClr val="AA2B1E">
                      <a:tint val="90000"/>
                      <a:shade val="60000"/>
                      <a:satMod val="240000"/>
                    </a:srgbClr>
                  </a:gs>
                  <a:gs pos="100000">
                    <a:srgbClr val="AA2B1E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24572" y="1052736"/>
            <a:ext cx="608315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Základem </a:t>
            </a:r>
            <a:r>
              <a:rPr lang="cs-CZ" dirty="0" smtClean="0"/>
              <a:t>oděvu - </a:t>
            </a:r>
            <a:r>
              <a:rPr lang="cs-CZ" b="1" dirty="0"/>
              <a:t>plátěné </a:t>
            </a:r>
            <a:r>
              <a:rPr lang="cs-CZ" b="1" dirty="0" smtClean="0"/>
              <a:t>kalhoty, </a:t>
            </a:r>
            <a:r>
              <a:rPr lang="cs-CZ" dirty="0" smtClean="0"/>
              <a:t>přes ně dvě </a:t>
            </a:r>
            <a:r>
              <a:rPr lang="cs-CZ" dirty="0"/>
              <a:t>oddělené </a:t>
            </a:r>
            <a:r>
              <a:rPr lang="cs-CZ" dirty="0" smtClean="0"/>
              <a:t>nohavice</a:t>
            </a:r>
          </a:p>
          <a:p>
            <a:r>
              <a:rPr lang="cs-CZ" dirty="0" smtClean="0"/>
              <a:t>Dlouhá </a:t>
            </a:r>
            <a:r>
              <a:rPr lang="cs-CZ" b="1" dirty="0" smtClean="0"/>
              <a:t>spodní halena, p</a:t>
            </a:r>
            <a:r>
              <a:rPr lang="cs-CZ" dirty="0" smtClean="0"/>
              <a:t>řes ni v</a:t>
            </a:r>
            <a:r>
              <a:rPr lang="cs-CZ" dirty="0" smtClean="0">
                <a:solidFill>
                  <a:prstClr val="black"/>
                </a:solidFill>
              </a:rPr>
              <a:t>olná </a:t>
            </a:r>
            <a:r>
              <a:rPr lang="cs-CZ" dirty="0">
                <a:solidFill>
                  <a:prstClr val="black"/>
                </a:solidFill>
              </a:rPr>
              <a:t>přepásaná </a:t>
            </a:r>
            <a:r>
              <a:rPr lang="cs-CZ" dirty="0" smtClean="0">
                <a:solidFill>
                  <a:prstClr val="black"/>
                </a:solidFill>
              </a:rPr>
              <a:t>halena </a:t>
            </a:r>
            <a:r>
              <a:rPr lang="cs-CZ" dirty="0" smtClean="0">
                <a:solidFill>
                  <a:prstClr val="black"/>
                </a:solidFill>
              </a:rPr>
              <a:t>do půli lýtek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 zimě k</a:t>
            </a:r>
            <a:r>
              <a:rPr lang="cs-CZ" dirty="0" smtClean="0">
                <a:solidFill>
                  <a:prstClr val="black"/>
                </a:solidFill>
              </a:rPr>
              <a:t>abátec </a:t>
            </a:r>
            <a:r>
              <a:rPr lang="cs-CZ" dirty="0" smtClean="0">
                <a:solidFill>
                  <a:prstClr val="black"/>
                </a:solidFill>
              </a:rPr>
              <a:t>z těžší </a:t>
            </a:r>
            <a:r>
              <a:rPr lang="cs-CZ" dirty="0" smtClean="0">
                <a:solidFill>
                  <a:prstClr val="black"/>
                </a:solidFill>
              </a:rPr>
              <a:t>látky nebo středně dlouhý plášť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Boty </a:t>
            </a:r>
            <a:r>
              <a:rPr lang="cs-CZ" dirty="0" smtClean="0">
                <a:solidFill>
                  <a:prstClr val="black"/>
                </a:solidFill>
              </a:rPr>
              <a:t>kožené ke kotníkům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Bojovníci ještě meč, kopí, štít</a:t>
            </a:r>
            <a:endParaRPr lang="cs-CZ" dirty="0" smtClean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24572" y="3356992"/>
            <a:ext cx="561662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Spodní roucho s úzkými rukávy až po zem,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Svrchní </a:t>
            </a:r>
            <a:r>
              <a:rPr lang="cs-CZ" dirty="0" smtClean="0">
                <a:solidFill>
                  <a:prstClr val="black"/>
                </a:solidFill>
              </a:rPr>
              <a:t>roucho kratší s rozšířenými rukávy                 z vlněných </a:t>
            </a:r>
            <a:r>
              <a:rPr lang="cs-CZ" dirty="0">
                <a:solidFill>
                  <a:prstClr val="black"/>
                </a:solidFill>
              </a:rPr>
              <a:t>tkanin přepásané opaskem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Šněrované </a:t>
            </a:r>
            <a:r>
              <a:rPr lang="cs-CZ" dirty="0">
                <a:solidFill>
                  <a:prstClr val="black"/>
                </a:solidFill>
              </a:rPr>
              <a:t>sandály nebo nízké </a:t>
            </a:r>
            <a:r>
              <a:rPr lang="cs-CZ" dirty="0" smtClean="0">
                <a:solidFill>
                  <a:prstClr val="black"/>
                </a:solidFill>
              </a:rPr>
              <a:t>střevíce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Urozené ženy měly i pláště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83568" y="3218045"/>
            <a:ext cx="129554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 smtClean="0">
                <a:ln w="10541" cmpd="sng">
                  <a:solidFill>
                    <a:srgbClr val="6076B4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6076B4">
                        <a:tint val="40000"/>
                        <a:satMod val="250000"/>
                      </a:srgbClr>
                    </a:gs>
                    <a:gs pos="9000">
                      <a:srgbClr val="6076B4">
                        <a:tint val="52000"/>
                        <a:satMod val="300000"/>
                      </a:srgbClr>
                    </a:gs>
                    <a:gs pos="50000">
                      <a:srgbClr val="6076B4">
                        <a:shade val="20000"/>
                        <a:satMod val="300000"/>
                      </a:srgbClr>
                    </a:gs>
                    <a:gs pos="79000">
                      <a:srgbClr val="6076B4">
                        <a:tint val="52000"/>
                        <a:satMod val="300000"/>
                      </a:srgbClr>
                    </a:gs>
                    <a:gs pos="100000">
                      <a:srgbClr val="6076B4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ženy</a:t>
            </a:r>
            <a:endParaRPr lang="cs-CZ" sz="4000" b="1" dirty="0">
              <a:ln w="10541" cmpd="sng">
                <a:solidFill>
                  <a:srgbClr val="6076B4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6076B4">
                      <a:tint val="40000"/>
                      <a:satMod val="250000"/>
                    </a:srgbClr>
                  </a:gs>
                  <a:gs pos="9000">
                    <a:srgbClr val="6076B4">
                      <a:tint val="52000"/>
                      <a:satMod val="300000"/>
                    </a:srgbClr>
                  </a:gs>
                  <a:gs pos="50000">
                    <a:srgbClr val="6076B4">
                      <a:shade val="20000"/>
                      <a:satMod val="300000"/>
                    </a:srgbClr>
                  </a:gs>
                  <a:gs pos="79000">
                    <a:srgbClr val="6076B4">
                      <a:tint val="52000"/>
                      <a:satMod val="300000"/>
                    </a:srgbClr>
                  </a:gs>
                  <a:gs pos="100000">
                    <a:srgbClr val="6076B4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3568" y="921494"/>
            <a:ext cx="138210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 smtClean="0">
                <a:ln w="10541" cmpd="sng">
                  <a:solidFill>
                    <a:srgbClr val="6076B4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6076B4">
                        <a:tint val="40000"/>
                        <a:satMod val="250000"/>
                      </a:srgbClr>
                    </a:gs>
                    <a:gs pos="9000">
                      <a:srgbClr val="6076B4">
                        <a:tint val="52000"/>
                        <a:satMod val="300000"/>
                      </a:srgbClr>
                    </a:gs>
                    <a:gs pos="50000">
                      <a:srgbClr val="6076B4">
                        <a:shade val="20000"/>
                        <a:satMod val="300000"/>
                      </a:srgbClr>
                    </a:gs>
                    <a:gs pos="79000">
                      <a:srgbClr val="6076B4">
                        <a:tint val="52000"/>
                        <a:satMod val="300000"/>
                      </a:srgbClr>
                    </a:gs>
                    <a:gs pos="100000">
                      <a:srgbClr val="6076B4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muži</a:t>
            </a:r>
            <a:endParaRPr lang="cs-CZ" sz="4000" b="1" dirty="0">
              <a:ln w="10541" cmpd="sng">
                <a:solidFill>
                  <a:srgbClr val="6076B4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6076B4">
                      <a:tint val="40000"/>
                      <a:satMod val="250000"/>
                    </a:srgbClr>
                  </a:gs>
                  <a:gs pos="9000">
                    <a:srgbClr val="6076B4">
                      <a:tint val="52000"/>
                      <a:satMod val="300000"/>
                    </a:srgbClr>
                  </a:gs>
                  <a:gs pos="50000">
                    <a:srgbClr val="6076B4">
                      <a:shade val="20000"/>
                      <a:satMod val="300000"/>
                    </a:srgbClr>
                  </a:gs>
                  <a:gs pos="79000">
                    <a:srgbClr val="6076B4">
                      <a:tint val="52000"/>
                      <a:satMod val="300000"/>
                    </a:srgbClr>
                  </a:gs>
                  <a:gs pos="100000">
                    <a:srgbClr val="6076B4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83568" y="5302305"/>
            <a:ext cx="109677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 smtClean="0">
                <a:ln w="10541" cmpd="sng">
                  <a:solidFill>
                    <a:srgbClr val="6076B4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6076B4">
                        <a:tint val="40000"/>
                        <a:satMod val="250000"/>
                      </a:srgbClr>
                    </a:gs>
                    <a:gs pos="9000">
                      <a:srgbClr val="6076B4">
                        <a:tint val="52000"/>
                        <a:satMod val="300000"/>
                      </a:srgbClr>
                    </a:gs>
                    <a:gs pos="50000">
                      <a:srgbClr val="6076B4">
                        <a:shade val="20000"/>
                        <a:satMod val="300000"/>
                      </a:srgbClr>
                    </a:gs>
                    <a:gs pos="79000">
                      <a:srgbClr val="6076B4">
                        <a:tint val="52000"/>
                        <a:satMod val="300000"/>
                      </a:srgbClr>
                    </a:gs>
                    <a:gs pos="100000">
                      <a:srgbClr val="6076B4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děti</a:t>
            </a:r>
            <a:endParaRPr lang="cs-CZ" sz="4000" b="1" dirty="0">
              <a:ln w="10541" cmpd="sng">
                <a:solidFill>
                  <a:srgbClr val="6076B4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6076B4">
                      <a:tint val="40000"/>
                      <a:satMod val="250000"/>
                    </a:srgbClr>
                  </a:gs>
                  <a:gs pos="9000">
                    <a:srgbClr val="6076B4">
                      <a:tint val="52000"/>
                      <a:satMod val="300000"/>
                    </a:srgbClr>
                  </a:gs>
                  <a:gs pos="50000">
                    <a:srgbClr val="6076B4">
                      <a:shade val="20000"/>
                      <a:satMod val="300000"/>
                    </a:srgbClr>
                  </a:gs>
                  <a:gs pos="79000">
                    <a:srgbClr val="6076B4">
                      <a:tint val="52000"/>
                      <a:satMod val="300000"/>
                    </a:srgbClr>
                  </a:gs>
                  <a:gs pos="100000">
                    <a:srgbClr val="6076B4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174228" y="5302304"/>
            <a:ext cx="6133497" cy="1047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solidFill>
                  <a:prstClr val="black"/>
                </a:solidFill>
              </a:rPr>
              <a:t>Nejmladší děti chodily </a:t>
            </a:r>
            <a:r>
              <a:rPr lang="cs-CZ" dirty="0" smtClean="0">
                <a:solidFill>
                  <a:prstClr val="black"/>
                </a:solidFill>
              </a:rPr>
              <a:t>nahé </a:t>
            </a:r>
            <a:r>
              <a:rPr lang="cs-CZ" dirty="0">
                <a:solidFill>
                  <a:prstClr val="black"/>
                </a:solidFill>
              </a:rPr>
              <a:t>nebo jen v jednoduché </a:t>
            </a:r>
            <a:r>
              <a:rPr lang="cs-CZ" dirty="0" smtClean="0">
                <a:solidFill>
                  <a:prstClr val="black"/>
                </a:solidFill>
              </a:rPr>
              <a:t>košili. V </a:t>
            </a:r>
            <a:r>
              <a:rPr lang="cs-CZ" dirty="0">
                <a:solidFill>
                  <a:prstClr val="black"/>
                </a:solidFill>
              </a:rPr>
              <a:t>pozdějším věku oblékaly oděv, který </a:t>
            </a:r>
            <a:r>
              <a:rPr lang="cs-CZ" dirty="0" smtClean="0">
                <a:solidFill>
                  <a:prstClr val="black"/>
                </a:solidFill>
              </a:rPr>
              <a:t>byl zjednodušenou </a:t>
            </a:r>
            <a:r>
              <a:rPr lang="cs-CZ" dirty="0">
                <a:solidFill>
                  <a:prstClr val="black"/>
                </a:solidFill>
              </a:rPr>
              <a:t>kopií oděvů </a:t>
            </a:r>
            <a:r>
              <a:rPr lang="cs-CZ" dirty="0" smtClean="0">
                <a:solidFill>
                  <a:prstClr val="black"/>
                </a:solidFill>
              </a:rPr>
              <a:t>dospělých.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1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754562"/>
            <a:ext cx="2556531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2066" y="692696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Obleč muži i ženě oděv doby románské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28184" y="1754562"/>
            <a:ext cx="24482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Plátěné kalhoty</a:t>
            </a:r>
          </a:p>
          <a:p>
            <a:r>
              <a:rPr lang="cs-CZ" dirty="0" smtClean="0"/>
              <a:t>Rifle</a:t>
            </a:r>
          </a:p>
          <a:p>
            <a:r>
              <a:rPr lang="cs-CZ" dirty="0" smtClean="0"/>
              <a:t>Hodinky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Oddělené </a:t>
            </a:r>
            <a:r>
              <a:rPr lang="cs-CZ" dirty="0">
                <a:solidFill>
                  <a:prstClr val="black"/>
                </a:solidFill>
              </a:rPr>
              <a:t>nohavice</a:t>
            </a:r>
          </a:p>
          <a:p>
            <a:r>
              <a:rPr lang="cs-CZ" dirty="0" smtClean="0"/>
              <a:t>Triko</a:t>
            </a:r>
          </a:p>
          <a:p>
            <a:r>
              <a:rPr lang="cs-CZ" dirty="0" smtClean="0"/>
              <a:t>Kožené boty</a:t>
            </a:r>
          </a:p>
          <a:p>
            <a:r>
              <a:rPr lang="cs-CZ" dirty="0" smtClean="0"/>
              <a:t>Plášť</a:t>
            </a:r>
          </a:p>
          <a:p>
            <a:r>
              <a:rPr lang="cs-CZ" dirty="0" smtClean="0"/>
              <a:t>Oblek</a:t>
            </a:r>
          </a:p>
          <a:p>
            <a:r>
              <a:rPr lang="cs-CZ" dirty="0" smtClean="0"/>
              <a:t>Dlouhá spodní halena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Kalhoty </a:t>
            </a:r>
            <a:r>
              <a:rPr lang="cs-CZ" dirty="0">
                <a:solidFill>
                  <a:prstClr val="black"/>
                </a:solidFill>
              </a:rPr>
              <a:t>s páskem</a:t>
            </a:r>
          </a:p>
          <a:p>
            <a:r>
              <a:rPr lang="cs-CZ" dirty="0" smtClean="0"/>
              <a:t>Botasky</a:t>
            </a:r>
          </a:p>
          <a:p>
            <a:r>
              <a:rPr lang="cs-CZ" dirty="0" smtClean="0"/>
              <a:t>Boxerky</a:t>
            </a:r>
          </a:p>
          <a:p>
            <a:r>
              <a:rPr lang="cs-CZ" dirty="0" smtClean="0"/>
              <a:t>Řetízek a křížek</a:t>
            </a:r>
          </a:p>
          <a:p>
            <a:r>
              <a:rPr lang="cs-CZ" dirty="0" smtClean="0"/>
              <a:t>Ponožky</a:t>
            </a:r>
          </a:p>
          <a:p>
            <a:r>
              <a:rPr lang="cs-CZ" dirty="0" smtClean="0"/>
              <a:t>Halena do půli lýtek</a:t>
            </a:r>
          </a:p>
          <a:p>
            <a:r>
              <a:rPr lang="cs-CZ" dirty="0" smtClean="0"/>
              <a:t>Opasek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4034" y="1754562"/>
            <a:ext cx="244827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Noční košile</a:t>
            </a:r>
          </a:p>
          <a:p>
            <a:r>
              <a:rPr lang="cs-CZ" dirty="0" smtClean="0"/>
              <a:t>Kozačky</a:t>
            </a:r>
          </a:p>
          <a:p>
            <a:r>
              <a:rPr lang="cs-CZ" dirty="0">
                <a:solidFill>
                  <a:prstClr val="black"/>
                </a:solidFill>
              </a:rPr>
              <a:t>Spodní roucho s úzkými </a:t>
            </a:r>
            <a:r>
              <a:rPr lang="cs-CZ" dirty="0" smtClean="0">
                <a:solidFill>
                  <a:prstClr val="black"/>
                </a:solidFill>
              </a:rPr>
              <a:t>rukávy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Spodní prádlo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Opasek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Šaty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Nízké střevíce</a:t>
            </a:r>
          </a:p>
          <a:p>
            <a:r>
              <a:rPr lang="cs-CZ" dirty="0">
                <a:solidFill>
                  <a:prstClr val="black"/>
                </a:solidFill>
              </a:rPr>
              <a:t>Svrchní roucho </a:t>
            </a:r>
            <a:r>
              <a:rPr lang="cs-CZ" dirty="0" smtClean="0">
                <a:solidFill>
                  <a:prstClr val="black"/>
                </a:solidFill>
              </a:rPr>
              <a:t>           s </a:t>
            </a:r>
            <a:r>
              <a:rPr lang="cs-CZ" dirty="0">
                <a:solidFill>
                  <a:prstClr val="black"/>
                </a:solidFill>
              </a:rPr>
              <a:t>rozšířenými </a:t>
            </a:r>
            <a:r>
              <a:rPr lang="cs-CZ" dirty="0" smtClean="0">
                <a:solidFill>
                  <a:prstClr val="black"/>
                </a:solidFill>
              </a:rPr>
              <a:t>rukávy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Svetr</a:t>
            </a:r>
          </a:p>
          <a:p>
            <a:r>
              <a:rPr lang="cs-CZ" dirty="0">
                <a:solidFill>
                  <a:prstClr val="black"/>
                </a:solidFill>
              </a:rPr>
              <a:t>Šněrované </a:t>
            </a:r>
            <a:r>
              <a:rPr lang="cs-CZ" dirty="0" smtClean="0">
                <a:solidFill>
                  <a:prstClr val="black"/>
                </a:solidFill>
              </a:rPr>
              <a:t>sandály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Kabát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Plášť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Čelenky a náušnice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Kalhotový kostým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195736" y="2780928"/>
            <a:ext cx="1800200" cy="50405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403648" y="3284984"/>
            <a:ext cx="2592288" cy="2160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051720" y="3878220"/>
            <a:ext cx="2016224" cy="171102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843808" y="3284984"/>
            <a:ext cx="1152128" cy="102611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555776" y="5013176"/>
            <a:ext cx="1440160" cy="5760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1259632" y="3032956"/>
            <a:ext cx="2448272" cy="241226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555776" y="2348880"/>
            <a:ext cx="1512168" cy="33843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1" name="Přímá spojnice se šipkou 3090"/>
          <p:cNvCxnSpPr/>
          <p:nvPr/>
        </p:nvCxnSpPr>
        <p:spPr>
          <a:xfrm flipH="1">
            <a:off x="4932040" y="1916832"/>
            <a:ext cx="1296144" cy="30963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3" name="Přímá spojnice se šipkou 3092"/>
          <p:cNvCxnSpPr/>
          <p:nvPr/>
        </p:nvCxnSpPr>
        <p:spPr>
          <a:xfrm flipH="1">
            <a:off x="4932040" y="2780928"/>
            <a:ext cx="1296144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5" name="Přímá spojnice se šipkou 3094"/>
          <p:cNvCxnSpPr/>
          <p:nvPr/>
        </p:nvCxnSpPr>
        <p:spPr>
          <a:xfrm flipH="1">
            <a:off x="4932040" y="3284984"/>
            <a:ext cx="1296144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7" name="Přímá spojnice se šipkou 3096"/>
          <p:cNvCxnSpPr/>
          <p:nvPr/>
        </p:nvCxnSpPr>
        <p:spPr>
          <a:xfrm flipH="1" flipV="1">
            <a:off x="5153846" y="3356992"/>
            <a:ext cx="107433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9" name="Přímá spojnice se šipkou 3098"/>
          <p:cNvCxnSpPr>
            <a:stCxn id="3" idx="1"/>
          </p:cNvCxnSpPr>
          <p:nvPr/>
        </p:nvCxnSpPr>
        <p:spPr>
          <a:xfrm flipH="1" flipV="1">
            <a:off x="4644008" y="3284984"/>
            <a:ext cx="1584176" cy="7317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1" name="Přímá spojnice se šipkou 3100"/>
          <p:cNvCxnSpPr/>
          <p:nvPr/>
        </p:nvCxnSpPr>
        <p:spPr>
          <a:xfrm flipH="1" flipV="1">
            <a:off x="4644008" y="2564904"/>
            <a:ext cx="1584176" cy="2592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3" name="Přímá spojnice se šipkou 3102"/>
          <p:cNvCxnSpPr/>
          <p:nvPr/>
        </p:nvCxnSpPr>
        <p:spPr>
          <a:xfrm>
            <a:off x="6372200" y="5301208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5" name="Přímá spojnice se šipkou 3104"/>
          <p:cNvCxnSpPr/>
          <p:nvPr/>
        </p:nvCxnSpPr>
        <p:spPr>
          <a:xfrm flipH="1" flipV="1">
            <a:off x="4788024" y="3140968"/>
            <a:ext cx="1440160" cy="25922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7" name="Přímá spojnice se šipkou 3106"/>
          <p:cNvCxnSpPr/>
          <p:nvPr/>
        </p:nvCxnSpPr>
        <p:spPr>
          <a:xfrm flipH="1" flipV="1">
            <a:off x="4644008" y="3501009"/>
            <a:ext cx="1584176" cy="250087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7932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30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30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500"/>
                                        <p:tgtEl>
                                          <p:spTgt spid="30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3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3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3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3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3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55776" y="836712"/>
            <a:ext cx="37444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5400" b="1" dirty="0" smtClean="0">
                <a:ln w="10541" cmpd="sng">
                  <a:solidFill>
                    <a:srgbClr val="6076B4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6076B4">
                        <a:tint val="40000"/>
                        <a:satMod val="250000"/>
                      </a:srgbClr>
                    </a:gs>
                    <a:gs pos="9000">
                      <a:srgbClr val="6076B4">
                        <a:tint val="52000"/>
                        <a:satMod val="300000"/>
                      </a:srgbClr>
                    </a:gs>
                    <a:gs pos="50000">
                      <a:srgbClr val="6076B4">
                        <a:shade val="20000"/>
                        <a:satMod val="300000"/>
                      </a:srgbClr>
                    </a:gs>
                    <a:gs pos="79000">
                      <a:srgbClr val="6076B4">
                        <a:tint val="52000"/>
                        <a:satMod val="300000"/>
                      </a:srgbClr>
                    </a:gs>
                    <a:gs pos="100000">
                      <a:srgbClr val="6076B4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Gotika</a:t>
            </a:r>
            <a:endParaRPr lang="cs-CZ" sz="5400" b="1" dirty="0">
              <a:ln w="10541" cmpd="sng">
                <a:solidFill>
                  <a:srgbClr val="6076B4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6076B4">
                      <a:tint val="40000"/>
                      <a:satMod val="250000"/>
                    </a:srgbClr>
                  </a:gs>
                  <a:gs pos="9000">
                    <a:srgbClr val="6076B4">
                      <a:tint val="52000"/>
                      <a:satMod val="300000"/>
                    </a:srgbClr>
                  </a:gs>
                  <a:gs pos="50000">
                    <a:srgbClr val="6076B4">
                      <a:shade val="20000"/>
                      <a:satMod val="300000"/>
                    </a:srgbClr>
                  </a:gs>
                  <a:gs pos="79000">
                    <a:srgbClr val="6076B4">
                      <a:tint val="52000"/>
                      <a:satMod val="300000"/>
                    </a:srgbClr>
                  </a:gs>
                  <a:gs pos="100000">
                    <a:srgbClr val="6076B4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pic>
        <p:nvPicPr>
          <p:cNvPr id="2052" name="Picture 4" descr="C:\Users\PC-1KN5\AppData\Local\Microsoft\Windows\Temporary Internet Files\Content.IE5\TUU1V9QD\MP9004330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84795"/>
            <a:ext cx="3258465" cy="4559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1760042"/>
            <a:ext cx="381642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začátku období je oblek mužů    i žen téměř stejný.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Dlouhá spodní sukně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Svrchní sukně na boku rozstřižená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Přes rameno kruhový plášť</a:t>
            </a:r>
          </a:p>
          <a:p>
            <a:endParaRPr lang="cs-CZ" dirty="0" smtClean="0"/>
          </a:p>
          <a:p>
            <a:r>
              <a:rPr lang="cs-CZ" dirty="0" smtClean="0"/>
              <a:t>Doba vlády Karla IV. mění módu. </a:t>
            </a:r>
          </a:p>
          <a:p>
            <a:r>
              <a:rPr lang="cs-CZ" dirty="0" smtClean="0"/>
              <a:t>Mužský a ženský oděv se odlišuje.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004962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239625"/>
            <a:ext cx="138211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>
                <a:ln w="10541" cmpd="sng">
                  <a:solidFill>
                    <a:srgbClr val="6076B4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6076B4">
                        <a:tint val="40000"/>
                        <a:satMod val="250000"/>
                      </a:srgbClr>
                    </a:gs>
                    <a:gs pos="9000">
                      <a:srgbClr val="6076B4">
                        <a:tint val="52000"/>
                        <a:satMod val="300000"/>
                      </a:srgbClr>
                    </a:gs>
                    <a:gs pos="50000">
                      <a:srgbClr val="6076B4">
                        <a:shade val="20000"/>
                        <a:satMod val="300000"/>
                      </a:srgbClr>
                    </a:gs>
                    <a:gs pos="79000">
                      <a:srgbClr val="6076B4">
                        <a:tint val="52000"/>
                        <a:satMod val="300000"/>
                      </a:srgbClr>
                    </a:gs>
                    <a:gs pos="100000">
                      <a:srgbClr val="6076B4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muži</a:t>
            </a:r>
            <a:endParaRPr lang="cs-CZ" sz="4000" b="1" dirty="0">
              <a:ln w="10541" cmpd="sng">
                <a:solidFill>
                  <a:srgbClr val="6076B4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6076B4">
                      <a:tint val="40000"/>
                      <a:satMod val="250000"/>
                    </a:srgbClr>
                  </a:gs>
                  <a:gs pos="9000">
                    <a:srgbClr val="6076B4">
                      <a:tint val="52000"/>
                      <a:satMod val="300000"/>
                    </a:srgbClr>
                  </a:gs>
                  <a:gs pos="50000">
                    <a:srgbClr val="6076B4">
                      <a:shade val="20000"/>
                      <a:satMod val="300000"/>
                    </a:srgbClr>
                  </a:gs>
                  <a:gs pos="79000">
                    <a:srgbClr val="6076B4">
                      <a:tint val="52000"/>
                      <a:satMod val="300000"/>
                    </a:srgbClr>
                  </a:gs>
                  <a:gs pos="100000">
                    <a:srgbClr val="6076B4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27584" y="4618821"/>
            <a:ext cx="129554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>
                <a:ln w="10541" cmpd="sng">
                  <a:solidFill>
                    <a:srgbClr val="6076B4">
                      <a:shade val="88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6076B4">
                        <a:tint val="40000"/>
                        <a:satMod val="250000"/>
                      </a:srgbClr>
                    </a:gs>
                    <a:gs pos="9000">
                      <a:srgbClr val="6076B4">
                        <a:tint val="52000"/>
                        <a:satMod val="300000"/>
                      </a:srgbClr>
                    </a:gs>
                    <a:gs pos="50000">
                      <a:srgbClr val="6076B4">
                        <a:shade val="20000"/>
                        <a:satMod val="300000"/>
                      </a:srgbClr>
                    </a:gs>
                    <a:gs pos="79000">
                      <a:srgbClr val="6076B4">
                        <a:tint val="52000"/>
                        <a:satMod val="300000"/>
                      </a:srgbClr>
                    </a:gs>
                    <a:gs pos="100000">
                      <a:srgbClr val="6076B4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ženy</a:t>
            </a:r>
            <a:endParaRPr lang="cs-CZ" sz="4000" b="1" dirty="0">
              <a:ln w="10541" cmpd="sng">
                <a:solidFill>
                  <a:srgbClr val="6076B4">
                    <a:shade val="88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6076B4">
                      <a:tint val="40000"/>
                      <a:satMod val="250000"/>
                    </a:srgbClr>
                  </a:gs>
                  <a:gs pos="9000">
                    <a:srgbClr val="6076B4">
                      <a:tint val="52000"/>
                      <a:satMod val="300000"/>
                    </a:srgbClr>
                  </a:gs>
                  <a:gs pos="50000">
                    <a:srgbClr val="6076B4">
                      <a:shade val="20000"/>
                      <a:satMod val="300000"/>
                    </a:srgbClr>
                  </a:gs>
                  <a:gs pos="79000">
                    <a:srgbClr val="6076B4">
                      <a:tint val="52000"/>
                      <a:satMod val="300000"/>
                    </a:srgbClr>
                  </a:gs>
                  <a:gs pos="100000">
                    <a:srgbClr val="6076B4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1239625"/>
            <a:ext cx="604867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/>
              <a:t>přiléhavý kabátec pod pás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Kápě s kuklou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Čapky, beranice, vysoké klobouky – vpředu špička, vzadu zvednutá obruba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Bohatí – ozdobný pás nízko pod pasem</a:t>
            </a:r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Venkované a řemeslníci – v pase podkasaná suknice</a:t>
            </a:r>
          </a:p>
          <a:p>
            <a:r>
              <a:rPr lang="cs-CZ" dirty="0"/>
              <a:t>	</a:t>
            </a:r>
            <a:r>
              <a:rPr lang="cs-CZ" dirty="0" smtClean="0"/>
              <a:t>		- kukla s kápí</a:t>
            </a:r>
          </a:p>
          <a:p>
            <a:r>
              <a:rPr lang="cs-CZ" dirty="0"/>
              <a:t>	</a:t>
            </a:r>
            <a:r>
              <a:rPr lang="cs-CZ" dirty="0" smtClean="0"/>
              <a:t>		- přiléhavé nohavice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Přiléhavý živůtek s oválným výstřihem s knoflíky </a:t>
            </a:r>
            <a:r>
              <a:rPr lang="cs-CZ" dirty="0" smtClean="0">
                <a:solidFill>
                  <a:prstClr val="black"/>
                </a:solidFill>
              </a:rPr>
              <a:t>nebo šněrováním a dvojité rukávy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Volně splývající sukně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solidFill>
                  <a:prstClr val="black"/>
                </a:solidFill>
              </a:rPr>
              <a:t>Vpředu nezapínaný kabátek</a:t>
            </a:r>
            <a:r>
              <a:rPr lang="cs-CZ" dirty="0" smtClean="0"/>
              <a:t>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Špičatý čepec s dlouhým závojem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11763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99123"/>
            <a:ext cx="2554287" cy="4249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827584" y="764704"/>
            <a:ext cx="45849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Obleč muži i ženě oděv </a:t>
            </a:r>
            <a:r>
              <a:rPr lang="cs-CZ" dirty="0" smtClean="0">
                <a:solidFill>
                  <a:prstClr val="black"/>
                </a:solidFill>
              </a:rPr>
              <a:t>z gotického období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39753" y="1977331"/>
            <a:ext cx="244827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Přiléhavé nohavice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Triko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Kožené </a:t>
            </a:r>
            <a:r>
              <a:rPr lang="cs-CZ" dirty="0" smtClean="0">
                <a:solidFill>
                  <a:prstClr val="black"/>
                </a:solidFill>
              </a:rPr>
              <a:t>boty do špice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Plášť přes rameno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Oblek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Přiléhavý kabátec pod pás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Kalhoty s páskem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Botasky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Vysoké </a:t>
            </a:r>
            <a:r>
              <a:rPr lang="cs-CZ" dirty="0">
                <a:solidFill>
                  <a:prstClr val="black"/>
                </a:solidFill>
              </a:rPr>
              <a:t>klobouky </a:t>
            </a:r>
            <a:r>
              <a:rPr lang="cs-CZ" dirty="0" smtClean="0">
                <a:solidFill>
                  <a:prstClr val="black"/>
                </a:solidFill>
              </a:rPr>
              <a:t>Ponožky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Kápě s kuklou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Ozdobný pás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64435" y="1976521"/>
            <a:ext cx="266429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Noční košile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Přiléhavý </a:t>
            </a:r>
            <a:r>
              <a:rPr lang="cs-CZ" dirty="0">
                <a:solidFill>
                  <a:prstClr val="black"/>
                </a:solidFill>
              </a:rPr>
              <a:t>živůtek s oválným výstřihem </a:t>
            </a:r>
            <a:r>
              <a:rPr lang="cs-CZ" dirty="0" smtClean="0">
                <a:solidFill>
                  <a:prstClr val="black"/>
                </a:solidFill>
              </a:rPr>
              <a:t>Spodní </a:t>
            </a:r>
            <a:r>
              <a:rPr lang="cs-CZ" dirty="0">
                <a:solidFill>
                  <a:prstClr val="black"/>
                </a:solidFill>
              </a:rPr>
              <a:t>prádlo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Š</a:t>
            </a:r>
            <a:r>
              <a:rPr lang="cs-CZ" dirty="0" smtClean="0">
                <a:solidFill>
                  <a:prstClr val="black"/>
                </a:solidFill>
              </a:rPr>
              <a:t>pičatý čepec s dlouhým závojem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B</a:t>
            </a:r>
            <a:r>
              <a:rPr lang="cs-CZ" dirty="0" smtClean="0">
                <a:solidFill>
                  <a:prstClr val="black"/>
                </a:solidFill>
              </a:rPr>
              <a:t>ermudy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Střevíce se špičkou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>
                <a:solidFill>
                  <a:prstClr val="black"/>
                </a:solidFill>
              </a:rPr>
              <a:t>Volně </a:t>
            </a:r>
            <a:r>
              <a:rPr lang="cs-CZ" dirty="0" smtClean="0">
                <a:solidFill>
                  <a:prstClr val="black"/>
                </a:solidFill>
              </a:rPr>
              <a:t>splývající sukně 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Svetr</a:t>
            </a: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Nezapínaný </a:t>
            </a:r>
            <a:r>
              <a:rPr lang="cs-CZ" dirty="0">
                <a:solidFill>
                  <a:prstClr val="black"/>
                </a:solidFill>
              </a:rPr>
              <a:t>kabátek </a:t>
            </a:r>
            <a:r>
              <a:rPr lang="cs-CZ" dirty="0" smtClean="0">
                <a:solidFill>
                  <a:prstClr val="black"/>
                </a:solidFill>
              </a:rPr>
              <a:t>                                 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Kabát</a:t>
            </a:r>
            <a:endParaRPr lang="cs-CZ" dirty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Kalhotový </a:t>
            </a:r>
            <a:r>
              <a:rPr lang="cs-CZ" dirty="0">
                <a:solidFill>
                  <a:prstClr val="black"/>
                </a:solidFill>
              </a:rPr>
              <a:t>kostým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664435" y="2564904"/>
            <a:ext cx="217937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64434" y="2780928"/>
            <a:ext cx="217937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64435" y="3356992"/>
            <a:ext cx="160330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64435" y="3645024"/>
            <a:ext cx="189134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827584" y="4149080"/>
            <a:ext cx="18722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64435" y="4437112"/>
            <a:ext cx="232338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64435" y="5013176"/>
            <a:ext cx="217937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139753" y="2276872"/>
            <a:ext cx="20326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139753" y="2780928"/>
            <a:ext cx="224867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139753" y="3068960"/>
            <a:ext cx="2032647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96" name="Přímá spojnice 4095"/>
          <p:cNvCxnSpPr/>
          <p:nvPr/>
        </p:nvCxnSpPr>
        <p:spPr>
          <a:xfrm>
            <a:off x="6139753" y="3645024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5" name="Přímá spojnice 4104"/>
          <p:cNvCxnSpPr/>
          <p:nvPr/>
        </p:nvCxnSpPr>
        <p:spPr>
          <a:xfrm>
            <a:off x="6139753" y="3933056"/>
            <a:ext cx="73650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7" name="Přímá spojnice 4106"/>
          <p:cNvCxnSpPr/>
          <p:nvPr/>
        </p:nvCxnSpPr>
        <p:spPr>
          <a:xfrm>
            <a:off x="6139753" y="4725144"/>
            <a:ext cx="188863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9" name="Přímá spojnice 4108"/>
          <p:cNvCxnSpPr/>
          <p:nvPr/>
        </p:nvCxnSpPr>
        <p:spPr>
          <a:xfrm>
            <a:off x="6139753" y="5301208"/>
            <a:ext cx="160059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3" name="Přímá spojnice 4112"/>
          <p:cNvCxnSpPr/>
          <p:nvPr/>
        </p:nvCxnSpPr>
        <p:spPr>
          <a:xfrm>
            <a:off x="6139753" y="5617306"/>
            <a:ext cx="174461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11330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689632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CITACE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sz="1400" dirty="0" smtClean="0">
                <a:solidFill>
                  <a:prstClr val="black"/>
                </a:solidFill>
              </a:rPr>
              <a:t>Snímek 6, 7, 9</a:t>
            </a:r>
          </a:p>
          <a:p>
            <a:pPr lvl="0"/>
            <a:endParaRPr lang="cs-CZ" sz="1200" dirty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Obrázky dostupné z Klipart sady Microsoft Office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99592" y="1688034"/>
            <a:ext cx="727280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solidFill>
                <a:prstClr val="black"/>
              </a:solidFill>
              <a:hlinkClick r:id="rId2"/>
            </a:endParaRPr>
          </a:p>
          <a:p>
            <a:endParaRPr lang="cs-CZ" dirty="0">
              <a:solidFill>
                <a:prstClr val="black"/>
              </a:solidFill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3802992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522</TotalTime>
  <Words>462</Words>
  <Application>Microsoft Office PowerPoint</Application>
  <PresentationFormat>Předvádění na obrazovce (4:3)</PresentationFormat>
  <Paragraphs>124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PC-1KN5</dc:creator>
  <cp:lastModifiedBy>PC-1KN5</cp:lastModifiedBy>
  <cp:revision>53</cp:revision>
  <dcterms:created xsi:type="dcterms:W3CDTF">2012-01-30T19:09:33Z</dcterms:created>
  <dcterms:modified xsi:type="dcterms:W3CDTF">2012-10-13T21:21:22Z</dcterms:modified>
</cp:coreProperties>
</file>