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12"/>
  </p:notesMasterIdLst>
  <p:sldIdLst>
    <p:sldId id="267" r:id="rId3"/>
    <p:sldId id="258" r:id="rId4"/>
    <p:sldId id="257" r:id="rId5"/>
    <p:sldId id="266" r:id="rId6"/>
    <p:sldId id="259" r:id="rId7"/>
    <p:sldId id="260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A05043D-D8FC-4D76-904E-6E7F86271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1212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9A5458-2A36-48F3-811A-34B683C4B94D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A5255F-F7B6-4A5F-94CC-5D3F4C231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828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8DE27B-F356-451D-AD52-1EBAA6F3C4B7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5A4AD5-9C10-41A4-83CC-2FB8BB1AA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520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C2E1D9-AFBC-4FC9-9CDC-71E9E9B23E56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8BF3CB-3C70-4377-B050-D3E9DA479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07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280889-BF93-40A1-85D4-F4EB9538F0C7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9D933C-8CDE-4458-8C16-184147E1F1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647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DE2BA0-09DE-427E-9F91-5E9325C2D189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9679B5-EAA1-455A-BBDF-ABB190F182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195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2FD7BA-2D3E-4379-B070-6AD54392988F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AAD4A-062A-482A-B935-1378F39AE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75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CD281-F4BD-4087-AFFE-1E77C74A34F5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06685-4292-48A3-97CA-09F6E36C2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496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336169-B04D-4756-899F-F13F2D9323DC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0D537-8A06-412B-AC60-85A9FFE15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77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1DF54C-AD3C-451A-ABB0-3BE47E83DE15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348FAD-3C3E-4FAD-9F90-45D0BBB48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44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C84A64-2D10-4395-B799-C3CBE6B6E6AD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72507-8478-4276-91AE-9F8FD0BDC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26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5363F-9345-495C-9059-2C16CB86F64B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275EEF-F394-46A9-8A6E-36129B939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260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FB750E-7C4E-42BB-B1BD-67D6131FDFAE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8278F6-5E39-4832-9F22-FFE86697B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6413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41FD17-D644-418F-9EBA-EF40060F9B44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02CBCA-9B07-4258-89D5-13AF31F013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7540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D4ED979-97C0-4DBD-B8DE-82F2148DD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930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285C02-E722-43AA-B242-495379E4C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579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EAFB50D-58C1-46BE-89A8-66454F69E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604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DE3999-124A-4495-9063-C8A0C13F4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4764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010D3E4-38D4-4816-A0EC-BDC8A2FB6E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669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1A0C902-9123-4743-931A-0DA744298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7435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30A6699-B4DF-40E6-B614-8964C3772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905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1978F7C-3046-4041-A867-070255A72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6788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92A0EF1-D996-4FC3-8CDD-829AF0A88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1196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023FCC6-0D5F-4BAC-85A6-54C1E829C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6545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A7740B3-3B9A-45C6-8FA8-8F942396C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213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A625E7B5-0894-43BD-88B6-2383F01EDAE4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05FD3E8-A782-4619-B755-965F54604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1" r:id="rId2"/>
    <p:sldLayoutId id="2147483730" r:id="rId3"/>
    <p:sldLayoutId id="2147483729" r:id="rId4"/>
    <p:sldLayoutId id="2147483728" r:id="rId5"/>
    <p:sldLayoutId id="2147483727" r:id="rId6"/>
    <p:sldLayoutId id="2147483726" r:id="rId7"/>
    <p:sldLayoutId id="2147483725" r:id="rId8"/>
    <p:sldLayoutId id="2147483724" r:id="rId9"/>
    <p:sldLayoutId id="2147483723" r:id="rId10"/>
    <p:sldLayoutId id="2147483722" r:id="rId11"/>
    <p:sldLayoutId id="2147483721" r:id="rId12"/>
    <p:sldLayoutId id="2147483720" r:id="rId13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95EC1D4A-A796-47C3-A63E-CE236FB377E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57FD13C-8A39-4C63-915C-3EE252CB9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1916113"/>
            <a:ext cx="8064500" cy="3121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ZŠP a ZŠS Uherský Brod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/>
              <a:t>Rozumová výchova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VY_32_INOVACE_02_číselná řada </a:t>
            </a:r>
            <a:r>
              <a:rPr lang="cs-CZ" sz="2400" smtClean="0"/>
              <a:t>do 5 a sčítání </a:t>
            </a:r>
            <a:r>
              <a:rPr lang="cs-CZ" sz="2400" dirty="0" smtClean="0"/>
              <a:t>do 5</a:t>
            </a: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979488" y="4833938"/>
            <a:ext cx="70564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/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Jméno autora:	Elena Guryčová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421188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cs-CZ" sz="2400" dirty="0" smtClean="0"/>
              <a:t>Prezentace slouží k procvičení číselné řady do 5</a:t>
            </a:r>
          </a:p>
          <a:p>
            <a:pPr algn="just" eaLnBrk="1" hangingPunct="1">
              <a:buFontTx/>
              <a:buNone/>
            </a:pPr>
            <a:r>
              <a:rPr lang="cs-CZ" sz="2400" dirty="0" smtClean="0"/>
              <a:t>a sčítání v oboru do 5.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Je určena pro žáky ZŠ speciální</a:t>
            </a:r>
            <a:r>
              <a:rPr lang="cs-CZ" dirty="0" smtClean="0"/>
              <a:t>.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Období vytvoření vzdělávacího materiálu – květen 2011.</a:t>
            </a:r>
            <a:endParaRPr lang="cs-CZ" dirty="0" smtClean="0"/>
          </a:p>
          <a:p>
            <a:pPr algn="just" eaLnBrk="1" hangingPunct="1"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51" name="Group 55"/>
          <p:cNvGraphicFramePr>
            <a:graphicFrameLocks noGrp="1"/>
          </p:cNvGraphicFramePr>
          <p:nvPr>
            <p:ph idx="1"/>
          </p:nvPr>
        </p:nvGraphicFramePr>
        <p:xfrm>
          <a:off x="457200" y="620713"/>
          <a:ext cx="8229600" cy="5505450"/>
        </p:xfrm>
        <a:graphic>
          <a:graphicData uri="http://schemas.openxmlformats.org/drawingml/2006/table">
            <a:tbl>
              <a:tblPr/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917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7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7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7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7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75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2" name="Group 2"/>
          <p:cNvGraphicFramePr>
            <a:graphicFrameLocks noGrp="1"/>
          </p:cNvGraphicFramePr>
          <p:nvPr>
            <p:ph idx="1"/>
          </p:nvPr>
        </p:nvGraphicFramePr>
        <p:xfrm>
          <a:off x="755650" y="1412875"/>
          <a:ext cx="7786688" cy="4713289"/>
        </p:xfrm>
        <a:graphic>
          <a:graphicData uri="http://schemas.openxmlformats.org/drawingml/2006/table">
            <a:tbl>
              <a:tblPr/>
              <a:tblGrid>
                <a:gridCol w="1298575"/>
                <a:gridCol w="1296988"/>
                <a:gridCol w="1298575"/>
                <a:gridCol w="1296987"/>
                <a:gridCol w="1298575"/>
                <a:gridCol w="1296988"/>
              </a:tblGrid>
              <a:tr h="7858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74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58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58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61" name="Text Box 53"/>
          <p:cNvSpPr txBox="1">
            <a:spLocks noChangeArrowheads="1"/>
          </p:cNvSpPr>
          <p:nvPr/>
        </p:nvSpPr>
        <p:spPr bwMode="auto">
          <a:xfrm>
            <a:off x="827088" y="404813"/>
            <a:ext cx="78486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/>
              <a:t>Řešení: Žáci správně doplní číslice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mtClean="0"/>
              <a:t>Jarní počítání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931150" cy="4525963"/>
          </a:xfrm>
        </p:spPr>
        <p:txBody>
          <a:bodyPr/>
          <a:lstStyle/>
          <a:p>
            <a:pPr eaLnBrk="1" hangingPunct="1"/>
            <a:r>
              <a:rPr lang="cs-CZ" sz="2800" smtClean="0"/>
              <a:t>Spočítej, kolik kytiček Anička utrhla?</a:t>
            </a:r>
          </a:p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                    </a:t>
            </a:r>
            <a:r>
              <a:rPr lang="en-US" sz="2800" smtClean="0"/>
              <a:t> </a:t>
            </a:r>
            <a:r>
              <a:rPr lang="cs-CZ" sz="2800" smtClean="0"/>
              <a:t> </a:t>
            </a:r>
            <a:r>
              <a:rPr lang="en-US" sz="2800" smtClean="0"/>
              <a:t>  </a:t>
            </a: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 </a:t>
            </a:r>
            <a:r>
              <a:rPr lang="en-US" sz="2800" smtClean="0"/>
              <a:t> </a:t>
            </a:r>
            <a:r>
              <a:rPr lang="cs-CZ" sz="2800" smtClean="0"/>
              <a:t>         +            =</a:t>
            </a:r>
            <a:endParaRPr lang="en-US" sz="2800" smtClean="0"/>
          </a:p>
          <a:p>
            <a:pPr eaLnBrk="1" hangingPunct="1">
              <a:buFontTx/>
              <a:buNone/>
            </a:pPr>
            <a:r>
              <a:rPr lang="en-US" sz="2800" smtClean="0"/>
              <a:t>    </a:t>
            </a:r>
            <a:r>
              <a:rPr lang="cs-CZ" sz="2800" smtClean="0"/>
              <a:t> </a:t>
            </a:r>
            <a:r>
              <a:rPr lang="en-US" sz="2800" smtClean="0"/>
              <a:t>1    +   </a:t>
            </a:r>
            <a:r>
              <a:rPr lang="cs-CZ" sz="2800" smtClean="0"/>
              <a:t> </a:t>
            </a:r>
            <a:r>
              <a:rPr lang="en-US" sz="2800" smtClean="0"/>
              <a:t>1      =          </a:t>
            </a:r>
          </a:p>
          <a:p>
            <a:pPr eaLnBrk="1" hangingPunct="1">
              <a:buFontTx/>
              <a:buNone/>
            </a:pPr>
            <a:endParaRPr lang="en-US" sz="2800" smtClean="0"/>
          </a:p>
          <a:p>
            <a:pPr eaLnBrk="1" hangingPunct="1">
              <a:buFontTx/>
              <a:buNone/>
            </a:pPr>
            <a:r>
              <a:rPr lang="en-US" sz="2800" smtClean="0"/>
              <a:t>                   +                 =</a:t>
            </a:r>
          </a:p>
          <a:p>
            <a:pPr eaLnBrk="1" hangingPunct="1">
              <a:buFontTx/>
              <a:buNone/>
            </a:pPr>
            <a:r>
              <a:rPr lang="en-US" sz="2800" smtClean="0"/>
              <a:t>         2        +      1         =</a:t>
            </a:r>
            <a:r>
              <a:rPr lang="cs-CZ" sz="2800" smtClean="0"/>
              <a:t>            </a:t>
            </a:r>
            <a:r>
              <a:rPr lang="en-US" sz="2800" smtClean="0"/>
              <a:t>                    </a:t>
            </a:r>
            <a:endParaRPr lang="cs-CZ" sz="2800" smtClean="0"/>
          </a:p>
        </p:txBody>
      </p:sp>
      <p:pic>
        <p:nvPicPr>
          <p:cNvPr id="18436" name="Picture 4" descr="MP900401705[2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2852738"/>
            <a:ext cx="1008063" cy="8064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437" name="Picture 6" descr="MP900401705[2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150" y="2852738"/>
            <a:ext cx="1008063" cy="8064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438" name="Picture 12" descr="MP9004011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4365625"/>
            <a:ext cx="63341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13" descr="MP9004011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365625"/>
            <a:ext cx="63341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14" descr="MP9004011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365625"/>
            <a:ext cx="63341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3" name="Picture 15" descr="MP9004011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4365625"/>
            <a:ext cx="612775" cy="76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4" name="Picture 16" descr="MP9004011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4365625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5" name="Picture 17" descr="MP9004011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4365625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6" name="Picture 18" descr="MP900401705[2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2852738"/>
            <a:ext cx="1008063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7" name="Picture 19" descr="MP900401705[2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2852738"/>
            <a:ext cx="1008062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8" name="Text Box 20"/>
          <p:cNvSpPr txBox="1">
            <a:spLocks noChangeArrowheads="1"/>
          </p:cNvSpPr>
          <p:nvPr/>
        </p:nvSpPr>
        <p:spPr bwMode="auto">
          <a:xfrm>
            <a:off x="4067175" y="3573463"/>
            <a:ext cx="3825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2800"/>
              <a:t>2</a:t>
            </a:r>
            <a:endParaRPr lang="cs-CZ" sz="2800"/>
          </a:p>
        </p:txBody>
      </p:sp>
      <p:sp>
        <p:nvSpPr>
          <p:cNvPr id="17" name="Text Box 20"/>
          <p:cNvSpPr txBox="1">
            <a:spLocks noChangeArrowheads="1"/>
          </p:cNvSpPr>
          <p:nvPr/>
        </p:nvSpPr>
        <p:spPr bwMode="auto">
          <a:xfrm>
            <a:off x="5767388" y="5157788"/>
            <a:ext cx="385762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8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en-US" sz="2800" smtClean="0"/>
          </a:p>
          <a:p>
            <a:pPr eaLnBrk="1" hangingPunct="1">
              <a:buFontTx/>
              <a:buNone/>
            </a:pPr>
            <a:r>
              <a:rPr lang="en-US" sz="2800" smtClean="0"/>
              <a:t>   </a:t>
            </a:r>
            <a:endParaRPr lang="cs-CZ" sz="2800" smtClean="0"/>
          </a:p>
        </p:txBody>
      </p:sp>
      <p:pic>
        <p:nvPicPr>
          <p:cNvPr id="19459" name="Picture 4" descr="dglxasset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836613"/>
            <a:ext cx="863600" cy="828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0" name="Picture 7" descr="dglxasset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836613"/>
            <a:ext cx="863600" cy="828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1" name="Picture 10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836613"/>
            <a:ext cx="8636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11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836613"/>
            <a:ext cx="8636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3" name="Text Box 14"/>
          <p:cNvSpPr txBox="1">
            <a:spLocks noChangeArrowheads="1"/>
          </p:cNvSpPr>
          <p:nvPr/>
        </p:nvSpPr>
        <p:spPr bwMode="auto">
          <a:xfrm>
            <a:off x="3059113" y="981075"/>
            <a:ext cx="32416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3200"/>
              <a:t>+</a:t>
            </a:r>
            <a:endParaRPr lang="cs-CZ" sz="3200"/>
          </a:p>
        </p:txBody>
      </p:sp>
      <p:sp>
        <p:nvSpPr>
          <p:cNvPr id="19464" name="Text Box 15"/>
          <p:cNvSpPr txBox="1">
            <a:spLocks noChangeArrowheads="1"/>
          </p:cNvSpPr>
          <p:nvPr/>
        </p:nvSpPr>
        <p:spPr bwMode="auto">
          <a:xfrm>
            <a:off x="4500563" y="1052513"/>
            <a:ext cx="8636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=</a:t>
            </a:r>
            <a:endParaRPr lang="cs-CZ" sz="2800"/>
          </a:p>
        </p:txBody>
      </p:sp>
      <p:sp>
        <p:nvSpPr>
          <p:cNvPr id="19465" name="Text Box 16"/>
          <p:cNvSpPr txBox="1">
            <a:spLocks noChangeArrowheads="1"/>
          </p:cNvSpPr>
          <p:nvPr/>
        </p:nvSpPr>
        <p:spPr bwMode="auto">
          <a:xfrm>
            <a:off x="539750" y="1916113"/>
            <a:ext cx="82089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/>
              <a:t>               </a:t>
            </a:r>
            <a:r>
              <a:rPr lang="en-US" sz="2800"/>
              <a:t>3              +     1     =                    </a:t>
            </a:r>
            <a:endParaRPr lang="cs-CZ" sz="2800"/>
          </a:p>
        </p:txBody>
      </p:sp>
      <p:pic>
        <p:nvPicPr>
          <p:cNvPr id="10257" name="Picture 17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836613"/>
            <a:ext cx="8270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8" name="Picture 18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836613"/>
            <a:ext cx="809625" cy="776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9" name="Picture 19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836613"/>
            <a:ext cx="811213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0" name="Picture 20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836613"/>
            <a:ext cx="836613" cy="80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6659563" y="1916113"/>
            <a:ext cx="3603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4</a:t>
            </a:r>
            <a:endParaRPr lang="cs-CZ" sz="2800"/>
          </a:p>
        </p:txBody>
      </p:sp>
      <p:pic>
        <p:nvPicPr>
          <p:cNvPr id="19471" name="Picture 22" descr="MP9004016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3284538"/>
            <a:ext cx="690562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2" name="Picture 23" descr="MP9004016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284538"/>
            <a:ext cx="671513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3" name="Picture 24" descr="MP9004016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284538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4" name="Picture 25" descr="MP9004016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284538"/>
            <a:ext cx="671513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5" name="Picture 26" descr="MP900401688[2]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284538"/>
            <a:ext cx="633412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6" name="Text Box 27"/>
          <p:cNvSpPr txBox="1">
            <a:spLocks noChangeArrowheads="1"/>
          </p:cNvSpPr>
          <p:nvPr/>
        </p:nvSpPr>
        <p:spPr bwMode="auto">
          <a:xfrm>
            <a:off x="3059113" y="3500438"/>
            <a:ext cx="4318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+</a:t>
            </a:r>
            <a:endParaRPr lang="cs-CZ" sz="2800"/>
          </a:p>
        </p:txBody>
      </p:sp>
      <p:sp>
        <p:nvSpPr>
          <p:cNvPr id="19477" name="Text Box 28"/>
          <p:cNvSpPr txBox="1">
            <a:spLocks noChangeArrowheads="1"/>
          </p:cNvSpPr>
          <p:nvPr/>
        </p:nvSpPr>
        <p:spPr bwMode="auto">
          <a:xfrm>
            <a:off x="4500563" y="3429000"/>
            <a:ext cx="863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=</a:t>
            </a:r>
            <a:endParaRPr lang="cs-CZ" sz="2800"/>
          </a:p>
        </p:txBody>
      </p:sp>
      <p:sp>
        <p:nvSpPr>
          <p:cNvPr id="19478" name="Text Box 29"/>
          <p:cNvSpPr txBox="1">
            <a:spLocks noChangeArrowheads="1"/>
          </p:cNvSpPr>
          <p:nvPr/>
        </p:nvSpPr>
        <p:spPr bwMode="auto">
          <a:xfrm>
            <a:off x="1187450" y="4365625"/>
            <a:ext cx="41767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  4               +    1      =</a:t>
            </a:r>
            <a:endParaRPr lang="cs-CZ" sz="2800"/>
          </a:p>
        </p:txBody>
      </p:sp>
      <p:sp>
        <p:nvSpPr>
          <p:cNvPr id="10270" name="Text Box 30"/>
          <p:cNvSpPr txBox="1">
            <a:spLocks noChangeArrowheads="1"/>
          </p:cNvSpPr>
          <p:nvPr/>
        </p:nvSpPr>
        <p:spPr bwMode="auto">
          <a:xfrm>
            <a:off x="6227763" y="4365625"/>
            <a:ext cx="431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5</a:t>
            </a:r>
            <a:endParaRPr lang="cs-CZ" sz="2800"/>
          </a:p>
        </p:txBody>
      </p:sp>
      <p:pic>
        <p:nvPicPr>
          <p:cNvPr id="10271" name="Picture 31" descr="MP900401688[2]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3284538"/>
            <a:ext cx="673100" cy="84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2" name="Picture 32" descr="MP9004016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284538"/>
            <a:ext cx="671513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3" name="Picture 33" descr="MP9004016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3357563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4" name="Picture 34" descr="MP9004016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3357563"/>
            <a:ext cx="614362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5" name="Picture 35" descr="MP900401688[2]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3357563"/>
            <a:ext cx="612775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1" grpId="0"/>
      <p:bldP spid="102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cs-CZ" smtClean="0"/>
              <a:t>Řešení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002588" cy="4525963"/>
          </a:xfrm>
        </p:spPr>
        <p:txBody>
          <a:bodyPr/>
          <a:lstStyle/>
          <a:p>
            <a:pPr eaLnBrk="1" hangingPunct="1"/>
            <a:r>
              <a:rPr lang="cs-CZ" sz="2800" smtClean="0"/>
              <a:t>Spočítej, kolik kytiček Anička utrhla?</a:t>
            </a:r>
          </a:p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         </a:t>
            </a:r>
          </a:p>
          <a:p>
            <a:pPr eaLnBrk="1" hangingPunct="1">
              <a:buFontTx/>
              <a:buNone/>
            </a:pPr>
            <a:r>
              <a:rPr lang="cs-CZ" sz="2800" smtClean="0"/>
              <a:t>          +            </a:t>
            </a:r>
            <a:r>
              <a:rPr lang="en-US" sz="2800" smtClean="0"/>
              <a:t>=  </a:t>
            </a:r>
            <a:r>
              <a:rPr lang="cs-CZ" sz="2800" smtClean="0"/>
              <a:t>        </a:t>
            </a:r>
            <a:endParaRPr lang="en-US" sz="2800" smtClean="0"/>
          </a:p>
          <a:p>
            <a:pPr eaLnBrk="1" hangingPunct="1">
              <a:buFontTx/>
              <a:buNone/>
            </a:pPr>
            <a:r>
              <a:rPr lang="en-US" sz="2800" smtClean="0"/>
              <a:t>    1    +   </a:t>
            </a:r>
            <a:r>
              <a:rPr lang="cs-CZ" sz="2800" smtClean="0"/>
              <a:t> </a:t>
            </a:r>
            <a:r>
              <a:rPr lang="en-US" sz="2800" smtClean="0"/>
              <a:t>1      =         </a:t>
            </a:r>
            <a:r>
              <a:rPr lang="cs-CZ" sz="2800" smtClean="0"/>
              <a:t>2</a:t>
            </a:r>
            <a:endParaRPr lang="en-US" sz="2800" smtClean="0"/>
          </a:p>
          <a:p>
            <a:pPr eaLnBrk="1" hangingPunct="1">
              <a:buFontTx/>
              <a:buNone/>
            </a:pPr>
            <a:endParaRPr lang="en-US" sz="2800" smtClean="0"/>
          </a:p>
          <a:p>
            <a:pPr eaLnBrk="1" hangingPunct="1">
              <a:buFontTx/>
              <a:buNone/>
            </a:pPr>
            <a:r>
              <a:rPr lang="en-US" sz="2800" smtClean="0"/>
              <a:t>                   +                 = </a:t>
            </a: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         </a:t>
            </a:r>
            <a:r>
              <a:rPr lang="en-US" sz="2800" smtClean="0"/>
              <a:t>2        +      1         =   </a:t>
            </a:r>
            <a:r>
              <a:rPr lang="cs-CZ" sz="2800" smtClean="0"/>
              <a:t>          3</a:t>
            </a:r>
            <a:r>
              <a:rPr lang="en-US" sz="2800" smtClean="0"/>
              <a:t>                  </a:t>
            </a:r>
            <a:endParaRPr lang="cs-CZ" sz="2800" smtClean="0"/>
          </a:p>
        </p:txBody>
      </p:sp>
      <p:pic>
        <p:nvPicPr>
          <p:cNvPr id="20484" name="Picture 4" descr="MP900401705[2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8325" y="2924175"/>
            <a:ext cx="1008063" cy="8064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485" name="Picture 5" descr="MP900401705[2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2288" y="2924175"/>
            <a:ext cx="1009650" cy="8064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486" name="Picture 6" descr="MP9004011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4365625"/>
            <a:ext cx="63341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Picture 7" descr="MP9004011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365625"/>
            <a:ext cx="63341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Picture 8" descr="MP9004011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365625"/>
            <a:ext cx="633413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9" name="Picture 9" descr="MP9004011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4365625"/>
            <a:ext cx="612775" cy="76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0" name="Picture 10" descr="MP9004011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4365625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1" name="Picture 11" descr="MP9004011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4365625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2" name="Picture 12" descr="MP900401705[2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2924175"/>
            <a:ext cx="1008063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3" name="Picture 13" descr="MP900401705[2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2924175"/>
            <a:ext cx="1008062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en-US" sz="2800" smtClean="0"/>
          </a:p>
          <a:p>
            <a:pPr eaLnBrk="1" hangingPunct="1">
              <a:buFontTx/>
              <a:buNone/>
            </a:pPr>
            <a:r>
              <a:rPr lang="en-US" sz="2800" smtClean="0"/>
              <a:t>   </a:t>
            </a:r>
            <a:endParaRPr lang="cs-CZ" sz="2800" smtClean="0"/>
          </a:p>
        </p:txBody>
      </p:sp>
      <p:pic>
        <p:nvPicPr>
          <p:cNvPr id="21507" name="Picture 3" descr="dglxasset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836613"/>
            <a:ext cx="863600" cy="828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08" name="Picture 4" descr="dglxasset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836613"/>
            <a:ext cx="863600" cy="828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09" name="Picture 5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836613"/>
            <a:ext cx="8636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6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836613"/>
            <a:ext cx="8636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3059113" y="981075"/>
            <a:ext cx="32416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3200"/>
              <a:t>+</a:t>
            </a:r>
            <a:endParaRPr lang="cs-CZ" sz="3200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4500563" y="1052513"/>
            <a:ext cx="8636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=</a:t>
            </a:r>
            <a:endParaRPr lang="cs-CZ" sz="2800"/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539750" y="1916113"/>
            <a:ext cx="82089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/>
              <a:t>               </a:t>
            </a:r>
            <a:r>
              <a:rPr lang="en-US" sz="2800"/>
              <a:t>3              +     1     =                    </a:t>
            </a:r>
            <a:endParaRPr lang="cs-CZ" sz="2800"/>
          </a:p>
        </p:txBody>
      </p:sp>
      <p:pic>
        <p:nvPicPr>
          <p:cNvPr id="21514" name="Picture 10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836613"/>
            <a:ext cx="827088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11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836613"/>
            <a:ext cx="809625" cy="776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12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836613"/>
            <a:ext cx="811213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3" descr="dglxasset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836613"/>
            <a:ext cx="836613" cy="80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6659563" y="1916113"/>
            <a:ext cx="3603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4</a:t>
            </a:r>
            <a:endParaRPr lang="cs-CZ" sz="2800"/>
          </a:p>
        </p:txBody>
      </p:sp>
      <p:pic>
        <p:nvPicPr>
          <p:cNvPr id="21519" name="Picture 15" descr="MP900401688[2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3284538"/>
            <a:ext cx="690562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0" name="Picture 16" descr="MP9004016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284538"/>
            <a:ext cx="671513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1" name="Picture 17" descr="MP9004016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284538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2" name="Picture 18" descr="MP9004016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284538"/>
            <a:ext cx="671513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3" name="Picture 19" descr="MP900401688[2]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284538"/>
            <a:ext cx="633412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24" name="Text Box 20"/>
          <p:cNvSpPr txBox="1">
            <a:spLocks noChangeArrowheads="1"/>
          </p:cNvSpPr>
          <p:nvPr/>
        </p:nvSpPr>
        <p:spPr bwMode="auto">
          <a:xfrm>
            <a:off x="3059113" y="3500438"/>
            <a:ext cx="4318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+</a:t>
            </a:r>
            <a:endParaRPr lang="cs-CZ" sz="2800"/>
          </a:p>
        </p:txBody>
      </p:sp>
      <p:sp>
        <p:nvSpPr>
          <p:cNvPr id="21525" name="Text Box 21"/>
          <p:cNvSpPr txBox="1">
            <a:spLocks noChangeArrowheads="1"/>
          </p:cNvSpPr>
          <p:nvPr/>
        </p:nvSpPr>
        <p:spPr bwMode="auto">
          <a:xfrm>
            <a:off x="4500563" y="3429000"/>
            <a:ext cx="863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=</a:t>
            </a:r>
            <a:endParaRPr lang="cs-CZ" sz="2800"/>
          </a:p>
        </p:txBody>
      </p: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1187450" y="4365625"/>
            <a:ext cx="41767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  4               +    1      =</a:t>
            </a:r>
            <a:endParaRPr lang="cs-CZ" sz="2800"/>
          </a:p>
        </p:txBody>
      </p:sp>
      <p:sp>
        <p:nvSpPr>
          <p:cNvPr id="21527" name="Text Box 23"/>
          <p:cNvSpPr txBox="1">
            <a:spLocks noChangeArrowheads="1"/>
          </p:cNvSpPr>
          <p:nvPr/>
        </p:nvSpPr>
        <p:spPr bwMode="auto">
          <a:xfrm>
            <a:off x="6227763" y="4365625"/>
            <a:ext cx="431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800"/>
              <a:t>5</a:t>
            </a:r>
            <a:endParaRPr lang="cs-CZ" sz="2800"/>
          </a:p>
        </p:txBody>
      </p:sp>
      <p:pic>
        <p:nvPicPr>
          <p:cNvPr id="21528" name="Picture 24" descr="MP900401688[2]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3284538"/>
            <a:ext cx="673100" cy="84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29" name="Picture 25" descr="MP900401688[2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284538"/>
            <a:ext cx="671513" cy="83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30" name="Picture 26" descr="MP9004016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0" y="3357563"/>
            <a:ext cx="61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31" name="Picture 27" descr="MP900401688[2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3357563"/>
            <a:ext cx="614362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32" name="Picture 28" descr="MP900401688[2]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3357563"/>
            <a:ext cx="612775" cy="76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kern="1200" dirty="0">
                <a:solidFill>
                  <a:prstClr val="black"/>
                </a:solidFill>
                <a:latin typeface="Calibri"/>
              </a:rPr>
              <a:t>Obrázky dostupné z Klipartu sady Microsoft Office.</a:t>
            </a:r>
          </a:p>
          <a:p>
            <a:pPr marL="0" indent="0" eaLnBrk="1" hangingPunct="1">
              <a:buFontTx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218</Words>
  <Application>Microsoft Office PowerPoint</Application>
  <PresentationFormat>Předvádění na obrazovce (4:3)</PresentationFormat>
  <Paragraphs>113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Výchozí návrh</vt:lpstr>
      <vt:lpstr>Motiv sady Office</vt:lpstr>
      <vt:lpstr>Prezentace aplikace PowerPoint</vt:lpstr>
      <vt:lpstr>Anotace</vt:lpstr>
      <vt:lpstr>Prezentace aplikace PowerPoint</vt:lpstr>
      <vt:lpstr>Prezentace aplikace PowerPoint</vt:lpstr>
      <vt:lpstr>Jarní počítání</vt:lpstr>
      <vt:lpstr>Prezentace aplikace PowerPoint</vt:lpstr>
      <vt:lpstr>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MG</dc:creator>
  <cp:lastModifiedBy>SEF</cp:lastModifiedBy>
  <cp:revision>14</cp:revision>
  <dcterms:created xsi:type="dcterms:W3CDTF">2011-05-29T17:10:24Z</dcterms:created>
  <dcterms:modified xsi:type="dcterms:W3CDTF">2012-10-12T08:20:25Z</dcterms:modified>
</cp:coreProperties>
</file>