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70" r:id="rId6"/>
    <p:sldId id="272" r:id="rId7"/>
    <p:sldId id="261" r:id="rId8"/>
    <p:sldId id="263" r:id="rId9"/>
    <p:sldId id="264" r:id="rId10"/>
    <p:sldId id="266" r:id="rId11"/>
    <p:sldId id="267" r:id="rId12"/>
    <p:sldId id="269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025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156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274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544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23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921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922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716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606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725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969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753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countinghands-four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916832"/>
            <a:ext cx="828092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400" dirty="0" smtClean="0"/>
              <a:t>Rozumová výchova 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VY_32_INOVACE_08_pojem čísla 4 a číselná řada v oboru do 4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41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</a:t>
            </a:r>
            <a:r>
              <a:rPr lang="cs-CZ" dirty="0"/>
              <a:t>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seznámení žáků s číslem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4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vzestupnou číselnou řadou v oboru do 4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květen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80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lizabeth\AppData\Local\Microsoft\Windows\Temporary Internet Files\Content.IE5\6K47XZAZ\MM90018557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0008"/>
            <a:ext cx="1518237" cy="127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6K47XZAZ\MM9001855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210" y="490040"/>
            <a:ext cx="1525828" cy="128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6K47XZAZ\MM9001855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885" y="493231"/>
            <a:ext cx="1522033" cy="127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6K47XZAZ\MM9001855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496422"/>
            <a:ext cx="1518237" cy="127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908720"/>
            <a:ext cx="7200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4</a:t>
            </a:r>
            <a:endParaRPr lang="cs-CZ" sz="6600" b="1" dirty="0"/>
          </a:p>
        </p:txBody>
      </p:sp>
      <p:pic>
        <p:nvPicPr>
          <p:cNvPr id="2056" name="Picture 8" descr="C:\Users\Elizabeth\AppData\Local\Microsoft\Windows\Temporary Internet Files\Content.IE5\6K47XZAZ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556" y="2377516"/>
            <a:ext cx="1215059" cy="121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6K47XZAZ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37344"/>
            <a:ext cx="1332260" cy="129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Elizabeth\AppData\Local\Microsoft\Windows\Temporary Internet Files\Content.IE5\6K47XZAZ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021" y="2377516"/>
            <a:ext cx="1215795" cy="116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Elizabeth\AppData\Local\Microsoft\Windows\Temporary Internet Files\Content.IE5\6K47XZAZ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12" y="2377516"/>
            <a:ext cx="1161152" cy="116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24228" y="2429964"/>
            <a:ext cx="9361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4</a:t>
            </a:r>
            <a:endParaRPr lang="cs-CZ" sz="6600" b="1" dirty="0"/>
          </a:p>
        </p:txBody>
      </p:sp>
      <p:pic>
        <p:nvPicPr>
          <p:cNvPr id="2062" name="Picture 14" descr="C:\Users\Elizabeth\AppData\Local\Microsoft\Windows\Temporary Internet Files\Content.IE5\PZQBPF1C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295" y="3805104"/>
            <a:ext cx="1484873" cy="11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lizabeth\AppData\Local\Microsoft\Windows\Temporary Internet Files\Content.IE5\PZQBPF1C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18" y="3941478"/>
            <a:ext cx="1347549" cy="108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lizabeth\AppData\Local\Microsoft\Windows\Temporary Internet Files\Content.IE5\PZQBPF1C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008" y="3928517"/>
            <a:ext cx="1347548" cy="108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lizabeth\AppData\Local\Microsoft\Windows\Temporary Internet Files\Content.IE5\PZQBPF1C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12" y="3970450"/>
            <a:ext cx="1348242" cy="108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3822021"/>
            <a:ext cx="4320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4</a:t>
            </a:r>
            <a:endParaRPr lang="cs-CZ" sz="6600" b="1" dirty="0"/>
          </a:p>
        </p:txBody>
      </p:sp>
      <p:pic>
        <p:nvPicPr>
          <p:cNvPr id="2068" name="Picture 20" descr="C:\Users\Elizabeth\AppData\Local\Microsoft\Windows\Temporary Internet Files\Content.IE5\PZQBPF1C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58" y="5589240"/>
            <a:ext cx="123540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Elizabeth\AppData\Local\Microsoft\Windows\Temporary Internet Files\Content.IE5\PZQBPF1C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394" y="5580125"/>
            <a:ext cx="1360858" cy="81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Elizabeth\AppData\Local\Microsoft\Windows\Temporary Internet Files\Content.IE5\PZQBPF1C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233" y="5571405"/>
            <a:ext cx="1222382" cy="80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Elizabeth\AppData\Local\Microsoft\Windows\Temporary Internet Files\Content.IE5\PZQBPF1C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519" y="5589241"/>
            <a:ext cx="121314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660232" y="5294837"/>
            <a:ext cx="6840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4</a:t>
            </a:r>
            <a:endParaRPr lang="cs-CZ" sz="6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116632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Kolik je zvířátek na obrázku?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2464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Spočítáme a ukážeme kolik je domů</a:t>
            </a:r>
            <a:endParaRPr lang="cs-CZ" b="1" dirty="0"/>
          </a:p>
        </p:txBody>
      </p:sp>
      <p:pic>
        <p:nvPicPr>
          <p:cNvPr id="3077" name="Picture 5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8420"/>
            <a:ext cx="1397419" cy="139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936" y="1568421"/>
            <a:ext cx="1397419" cy="139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637" y="1568425"/>
            <a:ext cx="1397419" cy="139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225" y="1568425"/>
            <a:ext cx="1440160" cy="139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5289" y="3365500"/>
            <a:ext cx="1440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pic>
        <p:nvPicPr>
          <p:cNvPr id="1026" name="Picture 2" descr="Counting Hands Four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23"/>
          <a:stretch/>
        </p:blipFill>
        <p:spPr bwMode="auto">
          <a:xfrm>
            <a:off x="4574286" y="3575670"/>
            <a:ext cx="910338" cy="165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37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správný počet předmětů s číslicí 4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95005" y="306537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pic>
        <p:nvPicPr>
          <p:cNvPr id="8199" name="Picture 7" descr="C:\Users\Elizabeth\AppData\Local\Microsoft\Windows\Temporary Internet Files\Content.IE5\PZQBPF1C\MC9004125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2548"/>
            <a:ext cx="1208218" cy="119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Elizabeth\AppData\Local\Microsoft\Windows\Temporary Internet Files\Content.IE5\6K47XZAZ\MC90041186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369" y="1562863"/>
            <a:ext cx="910015" cy="137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282" y="1650908"/>
            <a:ext cx="880471" cy="133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821" y="1702549"/>
            <a:ext cx="806782" cy="122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377" y="1650164"/>
            <a:ext cx="852887" cy="129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6134">
            <a:off x="374389" y="3580926"/>
            <a:ext cx="1331837" cy="111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08437">
            <a:off x="1263006" y="4338096"/>
            <a:ext cx="1791403" cy="149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5217">
            <a:off x="877703" y="4008115"/>
            <a:ext cx="1721486" cy="144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23004">
            <a:off x="580439" y="3747448"/>
            <a:ext cx="1557485" cy="130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Elizabeth\AppData\Local\Microsoft\Windows\Temporary Internet Files\Content.IE5\C23RIG0M\MC9004107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50624"/>
            <a:ext cx="2666470" cy="216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C:\Users\Elizabeth\AppData\Local\Microsoft\Windows\Temporary Internet Files\Content.IE5\C23RIG0M\MC9003054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769" y="5093493"/>
            <a:ext cx="1198204" cy="135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C:\Users\Elizabeth\AppData\Local\Microsoft\Windows\Temporary Internet Files\Content.IE5\PZQBPF1C\MC9004119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174" y="1385603"/>
            <a:ext cx="1786551" cy="161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716016" y="2901140"/>
            <a:ext cx="1368152" cy="6494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824075" y="3850200"/>
            <a:ext cx="1399796" cy="5486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40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Spoj správný počet předmětů s číslicí 4: řešení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95005" y="306537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pic>
        <p:nvPicPr>
          <p:cNvPr id="8199" name="Picture 7" descr="C:\Users\Elizabeth\AppData\Local\Microsoft\Windows\Temporary Internet Files\Content.IE5\PZQBPF1C\MC9004125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2548"/>
            <a:ext cx="1208218" cy="119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Elizabeth\AppData\Local\Microsoft\Windows\Temporary Internet Files\Content.IE5\6K47XZAZ\MC90041186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369" y="1562863"/>
            <a:ext cx="910015" cy="137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282" y="1650908"/>
            <a:ext cx="880471" cy="133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821" y="1702549"/>
            <a:ext cx="806782" cy="122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Elizabeth\AppData\Local\Microsoft\Windows\Temporary Internet Files\Content.IE5\6K47XZAZ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377" y="1650164"/>
            <a:ext cx="852887" cy="129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6134">
            <a:off x="374389" y="3580926"/>
            <a:ext cx="1331837" cy="111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08437">
            <a:off x="1263006" y="4338096"/>
            <a:ext cx="1791403" cy="149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5217">
            <a:off x="877703" y="4008115"/>
            <a:ext cx="1721486" cy="144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Elizabeth\AppData\Local\Microsoft\Windows\Temporary Internet Files\Content.IE5\6K47XZAZ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23004">
            <a:off x="580439" y="3747448"/>
            <a:ext cx="1557485" cy="130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Elizabeth\AppData\Local\Microsoft\Windows\Temporary Internet Files\Content.IE5\C23RIG0M\MC9004107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50624"/>
            <a:ext cx="2666470" cy="216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C:\Users\Elizabeth\AppData\Local\Microsoft\Windows\Temporary Internet Files\Content.IE5\C23RIG0M\MC9003054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769" y="5093493"/>
            <a:ext cx="1198204" cy="135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C:\Users\Elizabeth\AppData\Local\Microsoft\Windows\Temporary Internet Files\Content.IE5\PZQBPF1C\MC9004119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174" y="1385603"/>
            <a:ext cx="1786551" cy="161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716016" y="2901140"/>
            <a:ext cx="1368152" cy="6494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824075" y="3850200"/>
            <a:ext cx="1399796" cy="5486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66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Číselná řada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668186"/>
              </p:ext>
            </p:extLst>
          </p:nvPr>
        </p:nvGraphicFramePr>
        <p:xfrm>
          <a:off x="457200" y="1600200"/>
          <a:ext cx="8229600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5" name="Picture 9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068" y="184482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1299592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752" y="1844824"/>
            <a:ext cx="1155576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900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328"/>
            <a:ext cx="1371600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700" y="1844328"/>
            <a:ext cx="1443608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44328"/>
            <a:ext cx="1224136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0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Číselná řada: řešení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061213"/>
              </p:ext>
            </p:extLst>
          </p:nvPr>
        </p:nvGraphicFramePr>
        <p:xfrm>
          <a:off x="457200" y="1600200"/>
          <a:ext cx="8229600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5" name="Picture 9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068" y="184482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1299592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752" y="1844824"/>
            <a:ext cx="1155576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900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328"/>
            <a:ext cx="1371600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700" y="1844328"/>
            <a:ext cx="1443608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44824"/>
            <a:ext cx="1371600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Elizabeth\AppData\Local\Microsoft\Windows\Temporary Internet Files\Content.IE5\C23RIG0M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44328"/>
            <a:ext cx="1224136" cy="12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81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Spoj číslici se správným počtem předmětů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9227955"/>
              </p:ext>
            </p:extLst>
          </p:nvPr>
        </p:nvGraphicFramePr>
        <p:xfrm>
          <a:off x="457200" y="1600200"/>
          <a:ext cx="8229600" cy="6400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58720"/>
            <a:ext cx="1072815" cy="88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369" y="4589234"/>
            <a:ext cx="949180" cy="78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67" y="3688114"/>
            <a:ext cx="1057959" cy="87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lizabeth\AppData\Local\Microsoft\Windows\Temporary Internet Files\Content.IE5\6K47XZAZ\MC9004358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71791"/>
            <a:ext cx="1149027" cy="196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C23RIG0M\MC90041357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580" y="3801688"/>
            <a:ext cx="1795892" cy="162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Elizabeth\AppData\Local\Microsoft\Windows\Temporary Internet Files\Content.IE5\P0HU3CI4\MC900299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54387"/>
            <a:ext cx="1825142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1882126" y="2204864"/>
            <a:ext cx="3674453" cy="154952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1691680" y="2204864"/>
            <a:ext cx="1440160" cy="148325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796136" y="2204864"/>
            <a:ext cx="1656184" cy="15968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719352" y="2204864"/>
            <a:ext cx="3516944" cy="172819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080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Spoj číslici se správným počtem předmětů: řešení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845400"/>
              </p:ext>
            </p:extLst>
          </p:nvPr>
        </p:nvGraphicFramePr>
        <p:xfrm>
          <a:off x="457200" y="1600200"/>
          <a:ext cx="8229600" cy="6400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58720"/>
            <a:ext cx="1072815" cy="88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369" y="4589234"/>
            <a:ext cx="949180" cy="78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67" y="3688114"/>
            <a:ext cx="1057959" cy="87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lizabeth\AppData\Local\Microsoft\Windows\Temporary Internet Files\Content.IE5\6K47XZAZ\MC9004358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71791"/>
            <a:ext cx="1149027" cy="196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C23RIG0M\MC90041357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580" y="3801688"/>
            <a:ext cx="1795892" cy="162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Elizabeth\AppData\Local\Microsoft\Windows\Temporary Internet Files\Content.IE5\P0HU3CI4\MC900299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54387"/>
            <a:ext cx="1825142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1882126" y="2204864"/>
            <a:ext cx="3674453" cy="1549523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1691680" y="2204864"/>
            <a:ext cx="1440160" cy="148325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796136" y="2204864"/>
            <a:ext cx="1656184" cy="159682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719352" y="2204864"/>
            <a:ext cx="3516944" cy="172819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805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Spočítej předměty a napiš správnou číslici</a:t>
            </a:r>
            <a:endParaRPr lang="cs-CZ" sz="3600" b="1" dirty="0"/>
          </a:p>
        </p:txBody>
      </p:sp>
      <p:pic>
        <p:nvPicPr>
          <p:cNvPr id="7170" name="Picture 2" descr="C:\Users\Elizabeth\AppData\Local\Microsoft\Windows\Temporary Internet Files\Content.IE5\C23RIG0M\MC90001930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088232" cy="182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1772816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3</a:t>
            </a:r>
            <a:endParaRPr lang="cs-CZ" sz="8800" b="1" dirty="0"/>
          </a:p>
        </p:txBody>
      </p:sp>
      <p:pic>
        <p:nvPicPr>
          <p:cNvPr id="7172" name="Picture 4" descr="C:\Users\Elizabeth\AppData\Local\Microsoft\Windows\Temporary Internet Files\Content.IE5\C23RIG0M\MC90019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2145">
            <a:off x="323528" y="4077072"/>
            <a:ext cx="2249781" cy="146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C23RIG0M\MC900413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6752"/>
            <a:ext cx="1762153" cy="228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1767632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1</a:t>
            </a:r>
            <a:endParaRPr lang="cs-CZ" sz="8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4132560"/>
            <a:ext cx="5040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2</a:t>
            </a:r>
            <a:endParaRPr lang="cs-CZ" sz="8800" b="1" dirty="0"/>
          </a:p>
        </p:txBody>
      </p:sp>
      <p:pic>
        <p:nvPicPr>
          <p:cNvPr id="7175" name="Picture 7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64035">
            <a:off x="5229336" y="4277994"/>
            <a:ext cx="1201120" cy="131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3982">
            <a:off x="4854961" y="4180477"/>
            <a:ext cx="1234540" cy="13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65857">
            <a:off x="4470206" y="4192677"/>
            <a:ext cx="1171819" cy="12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43398">
            <a:off x="4111227" y="4107808"/>
            <a:ext cx="1169819" cy="127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78748" y="4132559"/>
            <a:ext cx="6480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4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120416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Spočítej předměty a napiš správnou číslici: řešení</a:t>
            </a:r>
            <a:endParaRPr lang="cs-CZ" sz="3600" b="1" dirty="0"/>
          </a:p>
        </p:txBody>
      </p:sp>
      <p:pic>
        <p:nvPicPr>
          <p:cNvPr id="7170" name="Picture 2" descr="C:\Users\Elizabeth\AppData\Local\Microsoft\Windows\Temporary Internet Files\Content.IE5\C23RIG0M\MC90001930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088232" cy="182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1772816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3</a:t>
            </a:r>
            <a:endParaRPr lang="cs-CZ" sz="8800" b="1" dirty="0"/>
          </a:p>
        </p:txBody>
      </p:sp>
      <p:pic>
        <p:nvPicPr>
          <p:cNvPr id="7172" name="Picture 4" descr="C:\Users\Elizabeth\AppData\Local\Microsoft\Windows\Temporary Internet Files\Content.IE5\C23RIG0M\MC90019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2145">
            <a:off x="323528" y="4077072"/>
            <a:ext cx="2249781" cy="146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C23RIG0M\MC900413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6752"/>
            <a:ext cx="1762153" cy="228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1767632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1</a:t>
            </a:r>
            <a:endParaRPr lang="cs-CZ" sz="8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4132560"/>
            <a:ext cx="5040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2</a:t>
            </a:r>
            <a:endParaRPr lang="cs-CZ" sz="8800" b="1" dirty="0"/>
          </a:p>
        </p:txBody>
      </p:sp>
      <p:pic>
        <p:nvPicPr>
          <p:cNvPr id="7175" name="Picture 7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64035">
            <a:off x="5229336" y="4277994"/>
            <a:ext cx="1201120" cy="131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3982">
            <a:off x="4854961" y="4180477"/>
            <a:ext cx="1234540" cy="13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65857">
            <a:off x="4470206" y="4192677"/>
            <a:ext cx="1171819" cy="12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Elizabeth\AppData\Local\Microsoft\Windows\Temporary Internet Files\Content.IE5\C23RIG0M\MC90007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43398">
            <a:off x="4111227" y="4107808"/>
            <a:ext cx="1169819" cy="127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78748" y="4132559"/>
            <a:ext cx="6480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4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87438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Obrázky dostupné z Klipartu sady Microsoft Office.</a:t>
            </a:r>
          </a:p>
          <a:p>
            <a:pPr lvl="0"/>
            <a:r>
              <a:rPr lang="en-US" sz="2400" dirty="0" smtClean="0">
                <a:solidFill>
                  <a:prstClr val="black"/>
                </a:solidFill>
              </a:rPr>
              <a:t>[</a:t>
            </a:r>
            <a:r>
              <a:rPr lang="en-US" sz="2400" dirty="0">
                <a:solidFill>
                  <a:prstClr val="black"/>
                </a:solidFill>
              </a:rPr>
              <a:t>cit. </a:t>
            </a:r>
            <a:r>
              <a:rPr lang="en-US" sz="2400" dirty="0" smtClean="0">
                <a:solidFill>
                  <a:prstClr val="black"/>
                </a:solidFill>
              </a:rPr>
              <a:t>1</a:t>
            </a:r>
            <a:r>
              <a:rPr lang="cs-CZ" sz="2400" dirty="0" smtClean="0">
                <a:solidFill>
                  <a:prstClr val="black"/>
                </a:solidFill>
              </a:rPr>
              <a:t>2</a:t>
            </a:r>
            <a:r>
              <a:rPr lang="en-US" sz="2400" dirty="0" smtClean="0">
                <a:solidFill>
                  <a:prstClr val="black"/>
                </a:solidFill>
              </a:rPr>
              <a:t>.</a:t>
            </a:r>
            <a:r>
              <a:rPr lang="cs-CZ" sz="2400" dirty="0" smtClean="0">
                <a:solidFill>
                  <a:prstClr val="black"/>
                </a:solidFill>
              </a:rPr>
              <a:t>5</a:t>
            </a:r>
            <a:r>
              <a:rPr lang="en-US" sz="2400" dirty="0" smtClean="0">
                <a:solidFill>
                  <a:prstClr val="black"/>
                </a:solidFill>
              </a:rPr>
              <a:t>.2012</a:t>
            </a:r>
            <a:r>
              <a:rPr lang="en-US" sz="2400" dirty="0">
                <a:solidFill>
                  <a:prstClr val="black"/>
                </a:solidFill>
              </a:rPr>
              <a:t>]. </a:t>
            </a:r>
            <a:r>
              <a:rPr lang="en-US" sz="2400" dirty="0" err="1">
                <a:solidFill>
                  <a:prstClr val="black"/>
                </a:solidFill>
              </a:rPr>
              <a:t>Dostupn</a:t>
            </a:r>
            <a:r>
              <a:rPr lang="cs-CZ" sz="2400" dirty="0">
                <a:solidFill>
                  <a:prstClr val="black"/>
                </a:solidFill>
              </a:rPr>
              <a:t>ý pod </a:t>
            </a:r>
            <a:r>
              <a:rPr lang="en-US" sz="2400" dirty="0" err="1">
                <a:solidFill>
                  <a:prstClr val="black"/>
                </a:solidFill>
              </a:rPr>
              <a:t>licenc</a:t>
            </a:r>
            <a:r>
              <a:rPr lang="cs-CZ" sz="2400" dirty="0">
                <a:solidFill>
                  <a:prstClr val="black"/>
                </a:solidFill>
              </a:rPr>
              <a:t>í Public </a:t>
            </a:r>
            <a:r>
              <a:rPr lang="cs-CZ" sz="2400" dirty="0" err="1">
                <a:solidFill>
                  <a:prstClr val="black"/>
                </a:solidFill>
              </a:rPr>
              <a:t>Domain</a:t>
            </a:r>
            <a:r>
              <a:rPr lang="cs-CZ" sz="2400" dirty="0">
                <a:solidFill>
                  <a:prstClr val="black"/>
                </a:solidFill>
              </a:rPr>
              <a:t> na WWW</a:t>
            </a:r>
            <a:r>
              <a:rPr lang="cs-CZ" sz="2400" dirty="0" smtClean="0">
                <a:solidFill>
                  <a:prstClr val="black"/>
                </a:solidFill>
              </a:rPr>
              <a:t>: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&lt;</a:t>
            </a:r>
            <a:r>
              <a:rPr lang="en-US" sz="24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en-US" sz="2400" dirty="0">
                <a:solidFill>
                  <a:prstClr val="black"/>
                </a:solidFill>
                <a:hlinkClick r:id="rId2"/>
              </a:rPr>
              <a:t>://</a:t>
            </a:r>
            <a:r>
              <a:rPr lang="en-US" sz="2400" dirty="0" smtClean="0">
                <a:solidFill>
                  <a:prstClr val="black"/>
                </a:solidFill>
                <a:hlinkClick r:id="rId2"/>
              </a:rPr>
              <a:t>www.clker.com/clipart-countinghands-four.html</a:t>
            </a:r>
            <a:r>
              <a:rPr lang="cs-CZ" sz="2400" dirty="0" smtClean="0">
                <a:solidFill>
                  <a:prstClr val="black"/>
                </a:solidFill>
              </a:rPr>
              <a:t>&gt;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9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209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Spočítáme a ukážeme kolik je domů</vt:lpstr>
      <vt:lpstr>Spoj správný počet předmětů s číslicí 4</vt:lpstr>
      <vt:lpstr>Spoj správný počet předmětů s číslicí 4: řešení</vt:lpstr>
      <vt:lpstr>Číselná řada</vt:lpstr>
      <vt:lpstr>Číselná řada: řešení</vt:lpstr>
      <vt:lpstr>Spoj číslici se správným počtem předmětů</vt:lpstr>
      <vt:lpstr>Spoj číslici se správným počtem předmětů: řešení</vt:lpstr>
      <vt:lpstr>Spočítej předměty a napiš správnou číslici</vt:lpstr>
      <vt:lpstr>Spočítej předměty a napiš správnou číslici: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15</cp:revision>
  <dcterms:created xsi:type="dcterms:W3CDTF">2012-05-12T19:30:57Z</dcterms:created>
  <dcterms:modified xsi:type="dcterms:W3CDTF">2012-10-12T08:22:32Z</dcterms:modified>
</cp:coreProperties>
</file>