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62" r:id="rId5"/>
    <p:sldId id="261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60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46F890A9-2807-4EBB-B81D-B2AA78EC7F39}" styleName="Tmavý styl 2 – zvýraznění 5/zvýraznění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91EBBBCC-DAD2-459C-BE2E-F6DE35CF9A28}" styleName="Tmavý styl 2 – zvýraznění 3/zvýraznění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  <a:tblStyle styleId="{0660B408-B3CF-4A94-85FC-2B1E0A45F4A2}" styleName="Tmavý styl 2 – zvýraznění 1/zvýraznění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5202B0CA-FC54-4496-8BCA-5EF66A818D29}" styleName="Styl Tmavá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5" d="100"/>
          <a:sy n="105" d="100"/>
        </p:scale>
        <p:origin x="-150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13" Type="http://schemas.openxmlformats.org/officeDocument/2006/relationships/image" Target="../media/image21.wmf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12" Type="http://schemas.openxmlformats.org/officeDocument/2006/relationships/image" Target="../media/image20.wmf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11" Type="http://schemas.openxmlformats.org/officeDocument/2006/relationships/image" Target="../media/image19.wmf"/><Relationship Id="rId5" Type="http://schemas.openxmlformats.org/officeDocument/2006/relationships/image" Target="../media/image13.jpeg"/><Relationship Id="rId10" Type="http://schemas.openxmlformats.org/officeDocument/2006/relationships/image" Target="../media/image18.jpeg"/><Relationship Id="rId4" Type="http://schemas.openxmlformats.org/officeDocument/2006/relationships/image" Target="../media/image12.jpeg"/><Relationship Id="rId9" Type="http://schemas.openxmlformats.org/officeDocument/2006/relationships/image" Target="../media/image17.wmf"/><Relationship Id="rId14" Type="http://schemas.openxmlformats.org/officeDocument/2006/relationships/image" Target="../media/image22.wmf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13" Type="http://schemas.openxmlformats.org/officeDocument/2006/relationships/image" Target="../media/image21.wmf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12" Type="http://schemas.openxmlformats.org/officeDocument/2006/relationships/image" Target="../media/image20.wmf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11" Type="http://schemas.openxmlformats.org/officeDocument/2006/relationships/image" Target="../media/image19.wmf"/><Relationship Id="rId5" Type="http://schemas.openxmlformats.org/officeDocument/2006/relationships/image" Target="../media/image13.jpeg"/><Relationship Id="rId10" Type="http://schemas.openxmlformats.org/officeDocument/2006/relationships/image" Target="../media/image18.jpeg"/><Relationship Id="rId4" Type="http://schemas.openxmlformats.org/officeDocument/2006/relationships/image" Target="../media/image12.jpeg"/><Relationship Id="rId9" Type="http://schemas.openxmlformats.org/officeDocument/2006/relationships/image" Target="../media/image17.wmf"/><Relationship Id="rId14" Type="http://schemas.openxmlformats.org/officeDocument/2006/relationships/image" Target="../media/image22.wmf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9.png"/><Relationship Id="rId4" Type="http://schemas.openxmlformats.org/officeDocument/2006/relationships/image" Target="../media/image28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9.png"/><Relationship Id="rId4" Type="http://schemas.openxmlformats.org/officeDocument/2006/relationships/image" Target="../media/image28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jpeg"/><Relationship Id="rId13" Type="http://schemas.openxmlformats.org/officeDocument/2006/relationships/image" Target="../media/image39.png"/><Relationship Id="rId3" Type="http://schemas.openxmlformats.org/officeDocument/2006/relationships/image" Target="../media/image30.jpeg"/><Relationship Id="rId7" Type="http://schemas.openxmlformats.org/officeDocument/2006/relationships/image" Target="../media/image33.jpeg"/><Relationship Id="rId12" Type="http://schemas.openxmlformats.org/officeDocument/2006/relationships/image" Target="../media/image38.jpe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2.jpeg"/><Relationship Id="rId11" Type="http://schemas.openxmlformats.org/officeDocument/2006/relationships/image" Target="../media/image37.png"/><Relationship Id="rId5" Type="http://schemas.openxmlformats.org/officeDocument/2006/relationships/image" Target="../media/image31.wmf"/><Relationship Id="rId10" Type="http://schemas.openxmlformats.org/officeDocument/2006/relationships/image" Target="../media/image36.jpeg"/><Relationship Id="rId4" Type="http://schemas.openxmlformats.org/officeDocument/2006/relationships/image" Target="../media/image11.png"/><Relationship Id="rId9" Type="http://schemas.openxmlformats.org/officeDocument/2006/relationships/image" Target="../media/image35.jpe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jpeg"/><Relationship Id="rId13" Type="http://schemas.openxmlformats.org/officeDocument/2006/relationships/image" Target="../media/image39.png"/><Relationship Id="rId3" Type="http://schemas.openxmlformats.org/officeDocument/2006/relationships/image" Target="../media/image30.jpeg"/><Relationship Id="rId7" Type="http://schemas.openxmlformats.org/officeDocument/2006/relationships/image" Target="../media/image33.jpeg"/><Relationship Id="rId12" Type="http://schemas.openxmlformats.org/officeDocument/2006/relationships/image" Target="../media/image38.jpe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2.jpeg"/><Relationship Id="rId11" Type="http://schemas.openxmlformats.org/officeDocument/2006/relationships/image" Target="../media/image37.png"/><Relationship Id="rId5" Type="http://schemas.openxmlformats.org/officeDocument/2006/relationships/image" Target="../media/image31.wmf"/><Relationship Id="rId10" Type="http://schemas.openxmlformats.org/officeDocument/2006/relationships/image" Target="../media/image36.jpeg"/><Relationship Id="rId4" Type="http://schemas.openxmlformats.org/officeDocument/2006/relationships/image" Target="../media/image11.png"/><Relationship Id="rId9" Type="http://schemas.openxmlformats.org/officeDocument/2006/relationships/image" Target="../media/image35.jpe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1916832"/>
            <a:ext cx="6400800" cy="3120752"/>
          </a:xfrm>
        </p:spPr>
        <p:txBody>
          <a:bodyPr>
            <a:normAutofit/>
          </a:bodyPr>
          <a:lstStyle/>
          <a:p>
            <a:endParaRPr lang="cs-CZ" sz="2600" dirty="0" smtClean="0"/>
          </a:p>
          <a:p>
            <a:r>
              <a:rPr lang="cs-CZ" sz="2600" dirty="0" smtClean="0"/>
              <a:t>ZŠP a ZŠS Uherský Brod</a:t>
            </a:r>
          </a:p>
          <a:p>
            <a:r>
              <a:rPr lang="cs-CZ" sz="2600" dirty="0" smtClean="0"/>
              <a:t> </a:t>
            </a:r>
            <a:r>
              <a:rPr lang="cs-CZ" sz="2600" dirty="0"/>
              <a:t>projekt č. CZ.1.07/1.4.00/21.0961</a:t>
            </a:r>
            <a:endParaRPr lang="cs-CZ" sz="2600" dirty="0" smtClean="0"/>
          </a:p>
          <a:p>
            <a:endParaRPr lang="cs-CZ" sz="2600" dirty="0" smtClean="0"/>
          </a:p>
          <a:p>
            <a:r>
              <a:rPr lang="cs-CZ" sz="2600" dirty="0" smtClean="0"/>
              <a:t>Rozumová výchova </a:t>
            </a:r>
          </a:p>
          <a:p>
            <a:r>
              <a:rPr lang="cs-CZ" sz="2400" dirty="0" smtClean="0"/>
              <a:t>Č. </a:t>
            </a:r>
            <a:r>
              <a:rPr lang="cs-CZ" sz="2400" dirty="0" err="1" smtClean="0"/>
              <a:t>DUMu</a:t>
            </a:r>
            <a:r>
              <a:rPr lang="cs-CZ" sz="2400" dirty="0" smtClean="0"/>
              <a:t>: VY_32_INOVACE_18_lidské tělo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404664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979806" y="4834460"/>
            <a:ext cx="70567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r>
              <a:rPr lang="cs-CZ" dirty="0">
                <a:solidFill>
                  <a:prstClr val="black"/>
                </a:solidFill>
              </a:rPr>
              <a:t>Jméno autora:	Elena </a:t>
            </a:r>
            <a:r>
              <a:rPr lang="cs-CZ" dirty="0" err="1">
                <a:solidFill>
                  <a:prstClr val="black"/>
                </a:solidFill>
              </a:rPr>
              <a:t>Guryčová</a:t>
            </a: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86400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Prezentace slouží k seznámení žáků s lidským tělem.</a:t>
            </a:r>
          </a:p>
          <a:p>
            <a:pPr lvl="0" fontAlgn="base">
              <a:spcAft>
                <a:spcPct val="0"/>
              </a:spcAft>
            </a:pPr>
            <a:r>
              <a:rPr lang="cs-CZ" sz="2400" kern="0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Je určena pro žáky ZŠ speciální. </a:t>
            </a:r>
          </a:p>
          <a:p>
            <a:pPr lvl="0" fontAlgn="base">
              <a:spcAft>
                <a:spcPct val="0"/>
              </a:spcAft>
            </a:pPr>
            <a:r>
              <a:rPr lang="cs-CZ" sz="2400" kern="0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Období vytvoření vzdělávacího materiálu – </a:t>
            </a:r>
            <a:r>
              <a:rPr lang="cs-CZ" sz="2400" kern="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červen </a:t>
            </a:r>
            <a:r>
              <a:rPr lang="cs-CZ" sz="2400" kern="0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2012.</a:t>
            </a:r>
            <a:endParaRPr lang="cs-CZ" sz="24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303661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r>
              <a:rPr lang="cs-CZ" dirty="0" smtClean="0"/>
              <a:t>Lidské tělo můžeme rozdělit na hlavu, trup a končetiny. </a:t>
            </a:r>
          </a:p>
          <a:p>
            <a:r>
              <a:rPr lang="cs-CZ" dirty="0" smtClean="0"/>
              <a:t>Končetiny dělíme na horní (ruce) a dolní (nohy). </a:t>
            </a:r>
            <a:endParaRPr lang="cs-CZ" dirty="0"/>
          </a:p>
        </p:txBody>
      </p:sp>
      <p:pic>
        <p:nvPicPr>
          <p:cNvPr id="1029" name="Picture 5" descr="C:\Users\Elizabeth\AppData\Local\Microsoft\Windows\Temporary Internet Files\Content.IE5\INEYROE0\MP90040364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2348880"/>
            <a:ext cx="3168352" cy="39614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947411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4116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Hlava						      Krk							</a:t>
            </a:r>
          </a:p>
          <a:p>
            <a:pPr marL="0" indent="0">
              <a:buNone/>
            </a:pPr>
            <a:r>
              <a:rPr lang="cs-CZ" dirty="0" smtClean="0"/>
              <a:t>Hrudník					      Břicho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Levá ruka 					      Pravá ruka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Levá noha 					      Pravá noha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1052736"/>
            <a:ext cx="3312368" cy="53285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7" name="Přímá spojnice se šipkou 6"/>
          <p:cNvCxnSpPr/>
          <p:nvPr/>
        </p:nvCxnSpPr>
        <p:spPr>
          <a:xfrm>
            <a:off x="1547664" y="1916832"/>
            <a:ext cx="2304256" cy="216024"/>
          </a:xfrm>
          <a:prstGeom prst="straightConnector1">
            <a:avLst/>
          </a:prstGeom>
          <a:ln w="254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V="1">
            <a:off x="1835696" y="2852936"/>
            <a:ext cx="2304256" cy="144016"/>
          </a:xfrm>
          <a:prstGeom prst="straightConnector1">
            <a:avLst/>
          </a:prstGeom>
          <a:ln w="254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V="1">
            <a:off x="2195736" y="3212976"/>
            <a:ext cx="1656184" cy="936104"/>
          </a:xfrm>
          <a:prstGeom prst="straightConnector1">
            <a:avLst/>
          </a:prstGeom>
          <a:ln w="254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V="1">
            <a:off x="2267744" y="4293096"/>
            <a:ext cx="1368152" cy="1008112"/>
          </a:xfrm>
          <a:prstGeom prst="straightConnector1">
            <a:avLst/>
          </a:prstGeom>
          <a:ln w="254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H="1">
            <a:off x="4427984" y="1916832"/>
            <a:ext cx="2160240" cy="504056"/>
          </a:xfrm>
          <a:prstGeom prst="straightConnector1">
            <a:avLst/>
          </a:prstGeom>
          <a:ln w="254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H="1">
            <a:off x="4139952" y="2996952"/>
            <a:ext cx="2448272" cy="360040"/>
          </a:xfrm>
          <a:prstGeom prst="straightConnector1">
            <a:avLst/>
          </a:prstGeom>
          <a:ln w="254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 flipH="1" flipV="1">
            <a:off x="5220072" y="3501008"/>
            <a:ext cx="1368152" cy="648072"/>
          </a:xfrm>
          <a:prstGeom prst="straightConnector1">
            <a:avLst/>
          </a:prstGeom>
          <a:ln w="254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 flipH="1" flipV="1">
            <a:off x="4499992" y="4653136"/>
            <a:ext cx="2088232" cy="648072"/>
          </a:xfrm>
          <a:prstGeom prst="straightConnector1">
            <a:avLst/>
          </a:prstGeom>
          <a:ln w="254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055455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Hlava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579296" cy="511256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Vlasy 						</a:t>
            </a:r>
            <a:r>
              <a:rPr lang="cs-CZ" dirty="0" smtClean="0">
                <a:solidFill>
                  <a:prstClr val="black"/>
                </a:solidFill>
              </a:rPr>
              <a:t>Obočí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Čelo							Nos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Uši							Ústa (rty, 								zuby, jazyk)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Oči							Brada</a:t>
            </a:r>
            <a:endParaRPr lang="cs-CZ" dirty="0"/>
          </a:p>
        </p:txBody>
      </p:sp>
      <p:pic>
        <p:nvPicPr>
          <p:cNvPr id="3075" name="Picture 3" descr="C:\Users\Elizabeth\AppData\Local\Microsoft\Windows\Temporary Internet Files\Content.IE5\7XP37HPP\MP90022779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1844824"/>
            <a:ext cx="2566728" cy="39087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>
            <a:off x="1475656" y="2204864"/>
            <a:ext cx="2592288" cy="288032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 flipV="1">
            <a:off x="1403648" y="3068960"/>
            <a:ext cx="3024336" cy="288032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V="1">
            <a:off x="1187624" y="3573016"/>
            <a:ext cx="2592288" cy="72008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V="1">
            <a:off x="1187624" y="3699031"/>
            <a:ext cx="2931244" cy="1890209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H="1">
            <a:off x="5004048" y="2204864"/>
            <a:ext cx="1872208" cy="1152128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 flipH="1">
            <a:off x="4644008" y="3356992"/>
            <a:ext cx="2232248" cy="684076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 flipH="1" flipV="1">
            <a:off x="4644008" y="4293096"/>
            <a:ext cx="2232248" cy="288032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 flipH="1" flipV="1">
            <a:off x="4644008" y="4581128"/>
            <a:ext cx="2232248" cy="1172419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381893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Na hlavě máme orgány, které zodpovídají za čtyři lidské smysly: zrak, sluch, čich a chuť.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Zrak: Očima vidíme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Sluch: Ušima slyšíme  </a:t>
            </a:r>
            <a:endParaRPr lang="cs-CZ" dirty="0"/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760" b="21790"/>
          <a:stretch/>
        </p:blipFill>
        <p:spPr bwMode="auto">
          <a:xfrm>
            <a:off x="3995935" y="1700808"/>
            <a:ext cx="3109913" cy="14859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3789040"/>
            <a:ext cx="1164182" cy="17884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801600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Čich: nosem čicháme.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Chuť: jazykem cítíme chuť.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 algn="just">
              <a:buNone/>
            </a:pPr>
            <a:r>
              <a:rPr lang="cs-CZ" dirty="0" smtClean="0"/>
              <a:t>Pátým smyslem je hmat, za který zodpovídá kůže, která pokrývá celé tělo.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188640"/>
            <a:ext cx="2073275" cy="2195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2384153"/>
            <a:ext cx="1805136" cy="18014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3805" y="5085184"/>
            <a:ext cx="1657467" cy="16574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298701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cs-CZ" dirty="0" smtClean="0"/>
              <a:t>Přiřaď, co k sobě patří:</a:t>
            </a:r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2915739"/>
            <a:ext cx="805355" cy="9787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2840424"/>
            <a:ext cx="1180654" cy="12502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3" name="Picture 5" descr="C:\Users\Elizabeth\AppData\Local\Microsoft\Windows\Temporary Internet Files\Content.IE5\18B5AKSL\MP90040670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996952"/>
            <a:ext cx="1224984" cy="8163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C:\Users\Elizabeth\AppData\Local\Microsoft\Windows\Temporary Internet Files\Content.IE5\18B5AKSL\MP900431785[1].jpg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591" t="45898" r="14082" b="21992"/>
          <a:stretch/>
        </p:blipFill>
        <p:spPr bwMode="auto">
          <a:xfrm>
            <a:off x="6804248" y="2813205"/>
            <a:ext cx="1265560" cy="11838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5" name="Picture 7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44523" y="5144472"/>
            <a:ext cx="568717" cy="12342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6" name="Picture 8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4893900"/>
            <a:ext cx="1587624" cy="15876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7" name="Picture 9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3285" y="1282688"/>
            <a:ext cx="1151471" cy="12241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8" name="Picture 10" descr="C:\Program Files\Microsoft Office\MEDIA\CAGCAT10\j0293828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2952" y="836712"/>
            <a:ext cx="1237489" cy="13023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9" name="Picture 11" descr="C:\Users\Elizabeth\AppData\Local\Microsoft\Windows\Temporary Internet Files\Content.IE5\TH5NVQNA\MP900440290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853729">
            <a:off x="2539918" y="5128570"/>
            <a:ext cx="1004119" cy="14794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80" name="Picture 12" descr="C:\Users\Elizabeth\AppData\Local\Microsoft\Windows\Temporary Internet Files\Content.IE5\TH5NVQNA\MC900438189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8190" y="1124744"/>
            <a:ext cx="1142781" cy="12153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81" name="Picture 13" descr="C:\Users\Elizabeth\AppData\Local\Microsoft\Windows\Temporary Internet Files\Content.IE5\7XP37HPP\MC900058268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2952" y="4653136"/>
            <a:ext cx="1508057" cy="15394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82" name="Picture 14" descr="C:\Users\Elizabeth\AppData\Local\Microsoft\Windows\Temporary Internet Files\Content.IE5\7XP37HPP\MC900048652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5017987"/>
            <a:ext cx="1443830" cy="14871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85" name="Picture 17" descr="C:\Users\Elizabeth\AppData\Local\Microsoft\Windows\Temporary Internet Files\Content.IE5\18B5AKSL\MC900349071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00516" y="902668"/>
            <a:ext cx="1067506" cy="1557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323528" y="2689140"/>
            <a:ext cx="8352928" cy="1431960"/>
          </a:xfrm>
          <a:prstGeom prst="rect">
            <a:avLst/>
          </a:prstGeom>
          <a:noFill/>
          <a:ln w="603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cxnSp>
        <p:nvCxnSpPr>
          <p:cNvPr id="11" name="Přímá spojnice se šipkou 10"/>
          <p:cNvCxnSpPr/>
          <p:nvPr/>
        </p:nvCxnSpPr>
        <p:spPr>
          <a:xfrm>
            <a:off x="1518293" y="1894756"/>
            <a:ext cx="142180" cy="1020983"/>
          </a:xfrm>
          <a:prstGeom prst="straightConnector1">
            <a:avLst/>
          </a:prstGeom>
          <a:ln w="3492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H="1">
            <a:off x="1909455" y="2139059"/>
            <a:ext cx="1443830" cy="857893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H="1">
            <a:off x="3707904" y="2139059"/>
            <a:ext cx="1736619" cy="77668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H="1">
            <a:off x="6013240" y="1681504"/>
            <a:ext cx="1295064" cy="1459464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 flipH="1" flipV="1">
            <a:off x="7164288" y="3894500"/>
            <a:ext cx="144016" cy="1036392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 flipV="1">
            <a:off x="5934269" y="3813289"/>
            <a:ext cx="941987" cy="1331183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 flipH="1" flipV="1">
            <a:off x="3491880" y="3813290"/>
            <a:ext cx="793812" cy="177595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 flipV="1">
            <a:off x="1767358" y="3894500"/>
            <a:ext cx="3236690" cy="152838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>
            <a:stCxn id="7179" idx="0"/>
          </p:cNvCxnSpPr>
          <p:nvPr/>
        </p:nvCxnSpPr>
        <p:spPr>
          <a:xfrm flipV="1">
            <a:off x="3223793" y="3645024"/>
            <a:ext cx="3436979" cy="1506239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246534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6856" y="27856"/>
            <a:ext cx="8229600" cy="922114"/>
          </a:xfrm>
        </p:spPr>
        <p:txBody>
          <a:bodyPr/>
          <a:lstStyle/>
          <a:p>
            <a:r>
              <a:rPr lang="cs-CZ" dirty="0" smtClean="0"/>
              <a:t>Přiřaď, co k sobě patří: řešení</a:t>
            </a:r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2915739"/>
            <a:ext cx="805355" cy="9787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2840424"/>
            <a:ext cx="1180654" cy="12502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3" name="Picture 5" descr="C:\Users\Elizabeth\AppData\Local\Microsoft\Windows\Temporary Internet Files\Content.IE5\18B5AKSL\MP90040670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996952"/>
            <a:ext cx="1224984" cy="8163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C:\Users\Elizabeth\AppData\Local\Microsoft\Windows\Temporary Internet Files\Content.IE5\18B5AKSL\MP900431785[1].jpg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591" t="45898" r="14082" b="21992"/>
          <a:stretch/>
        </p:blipFill>
        <p:spPr bwMode="auto">
          <a:xfrm>
            <a:off x="6804248" y="2813205"/>
            <a:ext cx="1265560" cy="11838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5" name="Picture 7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44523" y="5144472"/>
            <a:ext cx="568717" cy="12342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6" name="Picture 8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4893900"/>
            <a:ext cx="1587624" cy="15876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7" name="Picture 9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3285" y="1282688"/>
            <a:ext cx="1151471" cy="12241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8" name="Picture 10" descr="C:\Program Files\Microsoft Office\MEDIA\CAGCAT10\j0293828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2952" y="836712"/>
            <a:ext cx="1237489" cy="13023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9" name="Picture 11" descr="C:\Users\Elizabeth\AppData\Local\Microsoft\Windows\Temporary Internet Files\Content.IE5\TH5NVQNA\MP900440290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853729">
            <a:off x="2539918" y="5128570"/>
            <a:ext cx="1004119" cy="14794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80" name="Picture 12" descr="C:\Users\Elizabeth\AppData\Local\Microsoft\Windows\Temporary Internet Files\Content.IE5\TH5NVQNA\MC900438189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8190" y="1124744"/>
            <a:ext cx="1142781" cy="12153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81" name="Picture 13" descr="C:\Users\Elizabeth\AppData\Local\Microsoft\Windows\Temporary Internet Files\Content.IE5\7XP37HPP\MC900058268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2952" y="4653136"/>
            <a:ext cx="1508057" cy="15394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82" name="Picture 14" descr="C:\Users\Elizabeth\AppData\Local\Microsoft\Windows\Temporary Internet Files\Content.IE5\7XP37HPP\MC900048652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5017987"/>
            <a:ext cx="1443830" cy="14871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85" name="Picture 17" descr="C:\Users\Elizabeth\AppData\Local\Microsoft\Windows\Temporary Internet Files\Content.IE5\18B5AKSL\MC900349071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00516" y="902668"/>
            <a:ext cx="1067506" cy="1557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323528" y="2689140"/>
            <a:ext cx="8352928" cy="1431960"/>
          </a:xfrm>
          <a:prstGeom prst="rect">
            <a:avLst/>
          </a:prstGeom>
          <a:noFill/>
          <a:ln w="603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</p:txBody>
      </p:sp>
      <p:cxnSp>
        <p:nvCxnSpPr>
          <p:cNvPr id="11" name="Přímá spojnice se šipkou 10"/>
          <p:cNvCxnSpPr/>
          <p:nvPr/>
        </p:nvCxnSpPr>
        <p:spPr>
          <a:xfrm>
            <a:off x="1518293" y="1894756"/>
            <a:ext cx="142180" cy="1020983"/>
          </a:xfrm>
          <a:prstGeom prst="straightConnector1">
            <a:avLst/>
          </a:prstGeom>
          <a:ln w="3492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H="1">
            <a:off x="1909455" y="2139059"/>
            <a:ext cx="1443830" cy="857893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H="1">
            <a:off x="3707904" y="2139059"/>
            <a:ext cx="1736619" cy="77668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H="1">
            <a:off x="6013240" y="1681504"/>
            <a:ext cx="1295064" cy="1459464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 flipH="1" flipV="1">
            <a:off x="7164288" y="3894500"/>
            <a:ext cx="144016" cy="1036392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 flipV="1">
            <a:off x="5934269" y="3813289"/>
            <a:ext cx="941987" cy="1331183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 flipH="1" flipV="1">
            <a:off x="3491880" y="3813290"/>
            <a:ext cx="793812" cy="177595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 flipV="1">
            <a:off x="1767358" y="3894500"/>
            <a:ext cx="3236690" cy="152838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>
            <a:stCxn id="7179" idx="0"/>
          </p:cNvCxnSpPr>
          <p:nvPr/>
        </p:nvCxnSpPr>
        <p:spPr>
          <a:xfrm flipV="1">
            <a:off x="3223793" y="3645024"/>
            <a:ext cx="3436979" cy="1506239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1011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789710"/>
            <a:ext cx="3240360" cy="52822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973230" y="1800965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Paže 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45331" y="1787722"/>
            <a:ext cx="1800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Rameno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23288" y="4705530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Loket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79272" y="3311480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Předloktí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973230" y="3366044"/>
            <a:ext cx="12940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Zápěstí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7033649" y="4949468"/>
            <a:ext cx="2304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Prsty</a:t>
            </a:r>
            <a:endParaRPr lang="cs-CZ" sz="2400" dirty="0"/>
          </a:p>
        </p:txBody>
      </p:sp>
      <p:cxnSp>
        <p:nvCxnSpPr>
          <p:cNvPr id="11" name="Přímá spojnice se šipkou 10"/>
          <p:cNvCxnSpPr/>
          <p:nvPr/>
        </p:nvCxnSpPr>
        <p:spPr>
          <a:xfrm>
            <a:off x="1547664" y="2018553"/>
            <a:ext cx="2448272" cy="1266431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V="1">
            <a:off x="1345431" y="2564904"/>
            <a:ext cx="2002433" cy="2344757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>
            <a:stCxn id="4" idx="1"/>
          </p:cNvCxnSpPr>
          <p:nvPr/>
        </p:nvCxnSpPr>
        <p:spPr>
          <a:xfrm flipH="1">
            <a:off x="5292080" y="2031798"/>
            <a:ext cx="1681150" cy="1167608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>
            <a:stCxn id="8" idx="1"/>
          </p:cNvCxnSpPr>
          <p:nvPr/>
        </p:nvCxnSpPr>
        <p:spPr>
          <a:xfrm flipH="1" flipV="1">
            <a:off x="5940152" y="2249387"/>
            <a:ext cx="1033078" cy="134749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>
            <a:stCxn id="9" idx="1"/>
          </p:cNvCxnSpPr>
          <p:nvPr/>
        </p:nvCxnSpPr>
        <p:spPr>
          <a:xfrm flipH="1" flipV="1">
            <a:off x="3059832" y="1124744"/>
            <a:ext cx="3973817" cy="4055557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 flipV="1">
            <a:off x="1547664" y="2018553"/>
            <a:ext cx="1584177" cy="1523759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769531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0060" y="980728"/>
            <a:ext cx="3242315" cy="52565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645491" y="4333746"/>
            <a:ext cx="20882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Stehno 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651914" y="3242997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Koleno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872198" y="2276872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Holeň 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812360" y="1396505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Lýtko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375756" y="3788371"/>
            <a:ext cx="129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Chodidlo 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375756" y="3012164"/>
            <a:ext cx="1800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Prsty 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483768" y="4333746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Pata</a:t>
            </a:r>
            <a:endParaRPr lang="cs-CZ" sz="2400" dirty="0"/>
          </a:p>
        </p:txBody>
      </p:sp>
      <p:pic>
        <p:nvPicPr>
          <p:cNvPr id="9219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1975"/>
          <a:stretch/>
        </p:blipFill>
        <p:spPr bwMode="auto">
          <a:xfrm>
            <a:off x="467992" y="2611457"/>
            <a:ext cx="1668942" cy="21491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12" name="Přímá spojnice se šipkou 11"/>
          <p:cNvCxnSpPr>
            <a:stCxn id="4" idx="1"/>
          </p:cNvCxnSpPr>
          <p:nvPr/>
        </p:nvCxnSpPr>
        <p:spPr>
          <a:xfrm flipH="1" flipV="1">
            <a:off x="6156176" y="3473829"/>
            <a:ext cx="1489315" cy="109075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>
            <a:stCxn id="5" idx="1"/>
          </p:cNvCxnSpPr>
          <p:nvPr/>
        </p:nvCxnSpPr>
        <p:spPr>
          <a:xfrm flipH="1" flipV="1">
            <a:off x="6156176" y="2738537"/>
            <a:ext cx="1495738" cy="735293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>
            <a:stCxn id="6" idx="1"/>
          </p:cNvCxnSpPr>
          <p:nvPr/>
        </p:nvCxnSpPr>
        <p:spPr>
          <a:xfrm flipH="1" flipV="1">
            <a:off x="6228184" y="2173388"/>
            <a:ext cx="1644014" cy="334317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>
            <a:stCxn id="7" idx="1"/>
          </p:cNvCxnSpPr>
          <p:nvPr/>
        </p:nvCxnSpPr>
        <p:spPr>
          <a:xfrm flipH="1">
            <a:off x="5940152" y="1627338"/>
            <a:ext cx="1872208" cy="54605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 flipH="1">
            <a:off x="1619672" y="3242996"/>
            <a:ext cx="648072" cy="113996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>
            <a:stCxn id="8" idx="1"/>
          </p:cNvCxnSpPr>
          <p:nvPr/>
        </p:nvCxnSpPr>
        <p:spPr>
          <a:xfrm flipH="1">
            <a:off x="1403648" y="4019204"/>
            <a:ext cx="972108" cy="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>
            <a:stCxn id="10" idx="1"/>
          </p:cNvCxnSpPr>
          <p:nvPr/>
        </p:nvCxnSpPr>
        <p:spPr>
          <a:xfrm flipH="1" flipV="1">
            <a:off x="1302463" y="4437112"/>
            <a:ext cx="1181305" cy="127467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353732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patří k noze a co k ruce?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Noha 				Ruka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Koleno				Zápěstí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Loket 				Holeň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42" name="Picture 2" descr="C:\Users\Elizabeth\AppData\Local\Microsoft\Windows\Temporary Internet Files\Content.IE5\7XP37HPP\MP900422376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80" t="27407" r="58391" b="3148"/>
          <a:stretch/>
        </p:blipFill>
        <p:spPr bwMode="auto">
          <a:xfrm>
            <a:off x="1691680" y="1124744"/>
            <a:ext cx="739676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4" name="Picture 4" descr="C:\Users\Elizabeth\AppData\Local\Microsoft\Windows\Temporary Internet Files\Content.IE5\18B5AKSL\MC900441792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980728"/>
            <a:ext cx="1227584" cy="1227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5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05199" y="3214861"/>
            <a:ext cx="738187" cy="143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6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2618" y="4653136"/>
            <a:ext cx="738187" cy="143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8" name="Picture 8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2520" y="2852936"/>
            <a:ext cx="1225550" cy="1225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9" name="Picture 9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8743" y="4937720"/>
            <a:ext cx="1225550" cy="1225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617767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2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2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2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2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Prsty 					Paže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Rameno 				Stehno </a:t>
            </a:r>
            <a:endParaRPr lang="cs-CZ" dirty="0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3537719"/>
            <a:ext cx="1225550" cy="1225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6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1196752"/>
            <a:ext cx="1225550" cy="1225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6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052736"/>
            <a:ext cx="1225550" cy="1225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69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946373"/>
            <a:ext cx="738187" cy="143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70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3431356"/>
            <a:ext cx="738187" cy="143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609204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26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2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2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126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2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2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126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12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12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12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patří k noze a co k ruce?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Noha 				Ruka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Koleno				Zápěstí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Loket 				Holeň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42" name="Picture 2" descr="C:\Users\Elizabeth\AppData\Local\Microsoft\Windows\Temporary Internet Files\Content.IE5\7XP37HPP\MP900422376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80" t="27407" r="58391" b="3148"/>
          <a:stretch/>
        </p:blipFill>
        <p:spPr bwMode="auto">
          <a:xfrm>
            <a:off x="1691680" y="1124744"/>
            <a:ext cx="739676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4" name="Picture 4" descr="C:\Users\Elizabeth\AppData\Local\Microsoft\Windows\Temporary Internet Files\Content.IE5\18B5AKSL\MC900441792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980728"/>
            <a:ext cx="1227584" cy="1227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5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05199" y="3214861"/>
            <a:ext cx="738187" cy="143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6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2618" y="4653136"/>
            <a:ext cx="738187" cy="143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8" name="Picture 8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2520" y="2852936"/>
            <a:ext cx="1225550" cy="1225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9" name="Picture 9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8743" y="4937720"/>
            <a:ext cx="1225550" cy="1225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252700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Prsty 					Paže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Rameno 				Stehno </a:t>
            </a:r>
            <a:endParaRPr lang="cs-CZ" dirty="0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3537719"/>
            <a:ext cx="1225550" cy="1225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6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1196752"/>
            <a:ext cx="1225550" cy="1225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6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052736"/>
            <a:ext cx="1225550" cy="1225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69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946373"/>
            <a:ext cx="738187" cy="143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70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3431356"/>
            <a:ext cx="738187" cy="143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885343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najdeme na hlavě...</a:t>
            </a:r>
            <a:endParaRPr lang="cs-CZ" dirty="0"/>
          </a:p>
        </p:txBody>
      </p:sp>
      <p:pic>
        <p:nvPicPr>
          <p:cNvPr id="1229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4909" y="2420888"/>
            <a:ext cx="726235" cy="11140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291" name="Picture 3" descr="C:\Users\Elizabeth\AppData\Local\Microsoft\Windows\Temporary Internet Files\Content.IE5\7XP37HPP\MP90040670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21800" y="5738497"/>
            <a:ext cx="1259632" cy="8394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5387" y="3839230"/>
            <a:ext cx="1285280" cy="13610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293" name="Picture 5" descr="C:\Users\Elizabeth\AppData\Local\Microsoft\Windows\Temporary Internet Files\Content.IE5\18B5AKSL\MC90029018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703" y="1309465"/>
            <a:ext cx="1553479" cy="9526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4" name="Picture 6" descr="C:\Users\Elizabeth\AppData\Local\Microsoft\Windows\Temporary Internet Files\Content.IE5\7XP37HPP\MP900409654[2]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697" r="50000" b="67199"/>
          <a:stretch/>
        </p:blipFill>
        <p:spPr bwMode="auto">
          <a:xfrm>
            <a:off x="6357261" y="1268760"/>
            <a:ext cx="2214701" cy="7714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5" name="Picture 7" descr="C:\Users\Elizabeth\AppData\Local\Microsoft\Windows\Temporary Internet Files\Content.IE5\INEYROE0\MP900409395[1].jpg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5882" b="7780"/>
          <a:stretch/>
        </p:blipFill>
        <p:spPr bwMode="auto">
          <a:xfrm>
            <a:off x="7064594" y="3839230"/>
            <a:ext cx="1316838" cy="16384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8" name="Picture 10" descr="C:\Users\Elizabeth\AppData\Local\Microsoft\Windows\Temporary Internet Files\Content.IE5\18B5AKSL\MP900438376[1].jpg"/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982" b="77000"/>
          <a:stretch/>
        </p:blipFill>
        <p:spPr bwMode="auto">
          <a:xfrm>
            <a:off x="6588224" y="2534613"/>
            <a:ext cx="1983738" cy="11408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300" name="Picture 12" descr="C:\Users\Elizabeth\AppData\Local\Microsoft\Windows\Temporary Internet Files\Content.IE5\INEYROE0\MP900431197[1].jpg"/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898" t="61836" r="59855" b="18454"/>
          <a:stretch/>
        </p:blipFill>
        <p:spPr bwMode="auto">
          <a:xfrm>
            <a:off x="245387" y="5226203"/>
            <a:ext cx="1868556" cy="13517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301" name="Picture 13" descr="C:\Users\Elizabeth\AppData\Local\Microsoft\Windows\Temporary Internet Files\Content.IE5\TH5NVQNA\MC900433160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14797" y="1309465"/>
            <a:ext cx="1080865" cy="10808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302" name="Picture 14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16162" y="3747518"/>
            <a:ext cx="1079500" cy="1079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303" name="Picture 15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16162" y="2534613"/>
            <a:ext cx="1079500" cy="1079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304" name="Picture 16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4124" y="5738497"/>
            <a:ext cx="1079500" cy="1079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305" name="Picture 17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7287" y="1182593"/>
            <a:ext cx="1079500" cy="1079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306" name="Picture 18" descr="C:\Users\Elizabeth\AppData\Local\Microsoft\Windows\Temporary Internet Files\Content.IE5\18B5AKSL\MC900433161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7287" y="2657983"/>
            <a:ext cx="1181245" cy="11812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307" name="Picture 19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7287" y="4235675"/>
            <a:ext cx="1176337" cy="11826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308" name="Picture 20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5200289"/>
            <a:ext cx="1176337" cy="11826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445860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3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3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3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230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23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23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230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23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23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230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23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23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230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23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23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230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23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23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230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23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23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230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23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23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najdeme na hlavě: řešení</a:t>
            </a:r>
            <a:endParaRPr lang="cs-CZ" dirty="0"/>
          </a:p>
        </p:txBody>
      </p:sp>
      <p:pic>
        <p:nvPicPr>
          <p:cNvPr id="1229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4909" y="2420888"/>
            <a:ext cx="726235" cy="11140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291" name="Picture 3" descr="C:\Users\Elizabeth\AppData\Local\Microsoft\Windows\Temporary Internet Files\Content.IE5\7XP37HPP\MP90040670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21800" y="5738497"/>
            <a:ext cx="1259632" cy="8394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5387" y="3839230"/>
            <a:ext cx="1285280" cy="13610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293" name="Picture 5" descr="C:\Users\Elizabeth\AppData\Local\Microsoft\Windows\Temporary Internet Files\Content.IE5\18B5AKSL\MC90029018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703" y="1309465"/>
            <a:ext cx="1553479" cy="9526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4" name="Picture 6" descr="C:\Users\Elizabeth\AppData\Local\Microsoft\Windows\Temporary Internet Files\Content.IE5\7XP37HPP\MP900409654[2]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697" r="50000" b="67199"/>
          <a:stretch/>
        </p:blipFill>
        <p:spPr bwMode="auto">
          <a:xfrm>
            <a:off x="6357261" y="1268760"/>
            <a:ext cx="2214701" cy="7714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5" name="Picture 7" descr="C:\Users\Elizabeth\AppData\Local\Microsoft\Windows\Temporary Internet Files\Content.IE5\INEYROE0\MP900409395[1].jpg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5882" b="7780"/>
          <a:stretch/>
        </p:blipFill>
        <p:spPr bwMode="auto">
          <a:xfrm>
            <a:off x="7064594" y="3839230"/>
            <a:ext cx="1316838" cy="16384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8" name="Picture 10" descr="C:\Users\Elizabeth\AppData\Local\Microsoft\Windows\Temporary Internet Files\Content.IE5\18B5AKSL\MP900438376[1].jpg"/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982" b="77000"/>
          <a:stretch/>
        </p:blipFill>
        <p:spPr bwMode="auto">
          <a:xfrm>
            <a:off x="6588224" y="2534613"/>
            <a:ext cx="1983738" cy="11408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300" name="Picture 12" descr="C:\Users\Elizabeth\AppData\Local\Microsoft\Windows\Temporary Internet Files\Content.IE5\INEYROE0\MP900431197[1].jpg"/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898" t="61836" r="59855" b="18454"/>
          <a:stretch/>
        </p:blipFill>
        <p:spPr bwMode="auto">
          <a:xfrm>
            <a:off x="245387" y="5226203"/>
            <a:ext cx="1868556" cy="13517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301" name="Picture 13" descr="C:\Users\Elizabeth\AppData\Local\Microsoft\Windows\Temporary Internet Files\Content.IE5\TH5NVQNA\MC900433160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14797" y="1309465"/>
            <a:ext cx="1080865" cy="10808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302" name="Picture 14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16162" y="3747518"/>
            <a:ext cx="1079500" cy="1079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303" name="Picture 15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16162" y="2534613"/>
            <a:ext cx="1079500" cy="1079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304" name="Picture 16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4124" y="5738497"/>
            <a:ext cx="1079500" cy="1079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305" name="Picture 17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7287" y="1182593"/>
            <a:ext cx="1079500" cy="1079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306" name="Picture 18" descr="C:\Users\Elizabeth\AppData\Local\Microsoft\Windows\Temporary Internet Files\Content.IE5\18B5AKSL\MC900433161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7287" y="2657983"/>
            <a:ext cx="1181245" cy="11812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307" name="Picture 19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7287" y="4235675"/>
            <a:ext cx="1176337" cy="11826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308" name="Picture 20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5200289"/>
            <a:ext cx="1176337" cy="11826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605239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400">
                <a:solidFill>
                  <a:prstClr val="black"/>
                </a:solidFill>
              </a:rPr>
              <a:t>Obrázky dostupné z Klipart sady Microsoft Office.</a:t>
            </a:r>
            <a:endParaRPr lang="cs-CZ" sz="240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825882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1440</TotalTime>
  <Words>197</Words>
  <Application>Microsoft Office PowerPoint</Application>
  <PresentationFormat>Předvádění na obrazovce (4:3)</PresentationFormat>
  <Paragraphs>90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sady Office</vt:lpstr>
      <vt:lpstr>Prezentace aplikace PowerPoint</vt:lpstr>
      <vt:lpstr>Anotace</vt:lpstr>
      <vt:lpstr>Prezentace aplikace PowerPoint</vt:lpstr>
      <vt:lpstr>Prezentace aplikace PowerPoint</vt:lpstr>
      <vt:lpstr>Hlava</vt:lpstr>
      <vt:lpstr>Prezentace aplikace PowerPoint</vt:lpstr>
      <vt:lpstr>Prezentace aplikace PowerPoint</vt:lpstr>
      <vt:lpstr>Přiřaď, co k sobě patří:</vt:lpstr>
      <vt:lpstr>Přiřaď, co k sobě patří: řešení</vt:lpstr>
      <vt:lpstr>Prezentace aplikace PowerPoint</vt:lpstr>
      <vt:lpstr>Prezentace aplikace PowerPoint</vt:lpstr>
      <vt:lpstr>Co patří k noze a co k ruce?</vt:lpstr>
      <vt:lpstr>Prezentace aplikace PowerPoint</vt:lpstr>
      <vt:lpstr>Co patří k noze a co k ruce? řešení</vt:lpstr>
      <vt:lpstr>Prezentace aplikace PowerPoint</vt:lpstr>
      <vt:lpstr>Co najdeme na hlavě...</vt:lpstr>
      <vt:lpstr>Co najdeme na hlavě: řešení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Elizabeth</dc:creator>
  <cp:lastModifiedBy>SEF</cp:lastModifiedBy>
  <cp:revision>11</cp:revision>
  <dcterms:created xsi:type="dcterms:W3CDTF">2012-06-17T21:13:52Z</dcterms:created>
  <dcterms:modified xsi:type="dcterms:W3CDTF">2012-10-12T08:27:47Z</dcterms:modified>
</cp:coreProperties>
</file>