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8" r:id="rId2"/>
    <p:sldId id="257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6A3F9-94CC-4F7C-B2DD-F3890788C973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1B513-64F4-44D9-A41F-D1F26B734D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34089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6A3F9-94CC-4F7C-B2DD-F3890788C973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1B513-64F4-44D9-A41F-D1F26B734D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9763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6A3F9-94CC-4F7C-B2DD-F3890788C973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1B513-64F4-44D9-A41F-D1F26B734D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9980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6A3F9-94CC-4F7C-B2DD-F3890788C973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1B513-64F4-44D9-A41F-D1F26B734D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9352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6A3F9-94CC-4F7C-B2DD-F3890788C973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1B513-64F4-44D9-A41F-D1F26B734D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48801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6A3F9-94CC-4F7C-B2DD-F3890788C973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1B513-64F4-44D9-A41F-D1F26B734D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06000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6A3F9-94CC-4F7C-B2DD-F3890788C973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1B513-64F4-44D9-A41F-D1F26B734D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38019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6A3F9-94CC-4F7C-B2DD-F3890788C973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1B513-64F4-44D9-A41F-D1F26B734D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01475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6A3F9-94CC-4F7C-B2DD-F3890788C973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1B513-64F4-44D9-A41F-D1F26B734D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98017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6A3F9-94CC-4F7C-B2DD-F3890788C973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1B513-64F4-44D9-A41F-D1F26B734D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4084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6A3F9-94CC-4F7C-B2DD-F3890788C973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1B513-64F4-44D9-A41F-D1F26B734D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41782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56A3F9-94CC-4F7C-B2DD-F3890788C973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C1B513-64F4-44D9-A41F-D1F26B734D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11475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721519" y="2132856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VY_42_INOVACE_21_Thaletova kružnice</a:t>
            </a:r>
            <a:endParaRPr lang="cs-CZ" sz="3200" b="1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054830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Thaletova kružnice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866187" y="1448069"/>
            <a:ext cx="3650704" cy="3650296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Pravoúhlý trojúhelník 19"/>
          <p:cNvSpPr/>
          <p:nvPr/>
        </p:nvSpPr>
        <p:spPr>
          <a:xfrm rot="18825861">
            <a:off x="1442663" y="1951881"/>
            <a:ext cx="2496704" cy="2665218"/>
          </a:xfrm>
          <a:prstGeom prst="rtTriangl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364088" y="1682573"/>
            <a:ext cx="352839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Narýsujte libovolnou kružnici </a:t>
            </a:r>
            <a:r>
              <a:rPr lang="cs-CZ" b="1" i="1" dirty="0" smtClean="0"/>
              <a:t>k</a:t>
            </a:r>
            <a:r>
              <a:rPr lang="cs-CZ" dirty="0" smtClean="0"/>
              <a:t> o středu </a:t>
            </a:r>
            <a:r>
              <a:rPr lang="cs-CZ" b="1" i="1" dirty="0" smtClean="0"/>
              <a:t>S</a:t>
            </a:r>
            <a:r>
              <a:rPr lang="cs-CZ" dirty="0" smtClean="0"/>
              <a:t> a průměru </a:t>
            </a:r>
            <a:r>
              <a:rPr lang="cs-CZ" b="1" dirty="0" smtClean="0"/>
              <a:t>AB</a:t>
            </a:r>
          </a:p>
          <a:p>
            <a:pPr marL="342900" indent="-342900">
              <a:buAutoNum type="arabicPeriod"/>
            </a:pPr>
            <a:r>
              <a:rPr lang="cs-CZ" dirty="0" smtClean="0"/>
              <a:t>Sestrojte trojúhelník </a:t>
            </a:r>
            <a:r>
              <a:rPr lang="cs-CZ" b="1" dirty="0" smtClean="0"/>
              <a:t>ABC</a:t>
            </a:r>
            <a:r>
              <a:rPr lang="cs-CZ" dirty="0" smtClean="0"/>
              <a:t>, </a:t>
            </a:r>
            <a:r>
              <a:rPr lang="cs-CZ" b="1" dirty="0" smtClean="0"/>
              <a:t>AB</a:t>
            </a:r>
            <a:r>
              <a:rPr lang="cs-CZ" dirty="0" smtClean="0"/>
              <a:t> je průměr kružnice </a:t>
            </a:r>
            <a:r>
              <a:rPr lang="cs-CZ" b="1" dirty="0" smtClean="0"/>
              <a:t>k</a:t>
            </a:r>
            <a:r>
              <a:rPr lang="cs-CZ" dirty="0" smtClean="0"/>
              <a:t>, </a:t>
            </a:r>
            <a:r>
              <a:rPr lang="cs-CZ" b="1" dirty="0" smtClean="0"/>
              <a:t>C</a:t>
            </a:r>
            <a:r>
              <a:rPr lang="cs-CZ" dirty="0" smtClean="0"/>
              <a:t> je bod ležící na kružnici k.</a:t>
            </a:r>
          </a:p>
          <a:p>
            <a:pPr marL="342900" indent="-342900">
              <a:buAutoNum type="arabicPeriod"/>
            </a:pPr>
            <a:r>
              <a:rPr lang="cs-CZ" dirty="0" smtClean="0"/>
              <a:t>Zjistěte velikost úhlu u vrcholu C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2692429" y="1065393"/>
                <a:ext cx="46390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2429" y="1065393"/>
                <a:ext cx="463909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TextovéPole 24"/>
          <p:cNvSpPr txBox="1"/>
          <p:nvPr/>
        </p:nvSpPr>
        <p:spPr>
          <a:xfrm>
            <a:off x="539552" y="3029580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4520695" y="3029580"/>
            <a:ext cx="3145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B</a:t>
            </a:r>
            <a:endParaRPr lang="cs-CZ" dirty="0" smtClean="0"/>
          </a:p>
        </p:txBody>
      </p:sp>
      <p:sp>
        <p:nvSpPr>
          <p:cNvPr id="17" name="Pravoúhlý trojúhelník 16"/>
          <p:cNvSpPr/>
          <p:nvPr/>
        </p:nvSpPr>
        <p:spPr>
          <a:xfrm rot="8072994">
            <a:off x="1410984" y="1965170"/>
            <a:ext cx="2562889" cy="2599856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ravoúhlý trojúhelník 18"/>
          <p:cNvSpPr/>
          <p:nvPr/>
        </p:nvSpPr>
        <p:spPr>
          <a:xfrm rot="7119008">
            <a:off x="1824370" y="1659342"/>
            <a:ext cx="1736118" cy="3211512"/>
          </a:xfrm>
          <a:prstGeom prst="rt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Obdélník 26"/>
              <p:cNvSpPr/>
              <p:nvPr/>
            </p:nvSpPr>
            <p:spPr>
              <a:xfrm>
                <a:off x="2460474" y="5090442"/>
                <a:ext cx="469231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Obdélník 2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60474" y="5090442"/>
                <a:ext cx="469231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Obdélník 27"/>
              <p:cNvSpPr/>
              <p:nvPr/>
            </p:nvSpPr>
            <p:spPr>
              <a:xfrm>
                <a:off x="1403648" y="1364094"/>
                <a:ext cx="469231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Obdélník 2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648" y="1364094"/>
                <a:ext cx="469231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" name="TextovéPole 28"/>
          <p:cNvSpPr txBox="1"/>
          <p:nvPr/>
        </p:nvSpPr>
        <p:spPr>
          <a:xfrm>
            <a:off x="4420129" y="4305612"/>
            <a:ext cx="405727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Kružnice </a:t>
            </a:r>
            <a:r>
              <a:rPr lang="cs-CZ" sz="2400" dirty="0" smtClean="0">
                <a:solidFill>
                  <a:srgbClr val="FF0000"/>
                </a:solidFill>
              </a:rPr>
              <a:t>k</a:t>
            </a:r>
            <a:r>
              <a:rPr lang="cs-CZ" sz="2400" dirty="0" smtClean="0"/>
              <a:t>, která je množinou všech vrcholů pravých úhlů pravoúhlých trojúhelníků sestrojených nad průměrem (přeponou )AB se nazývá </a:t>
            </a:r>
            <a:r>
              <a:rPr lang="cs-CZ" sz="2400" dirty="0" smtClean="0">
                <a:solidFill>
                  <a:srgbClr val="FF0000"/>
                </a:solidFill>
              </a:rPr>
              <a:t>Thaletova kružnice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283968" y="1682573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/>
              <a:t>k</a:t>
            </a:r>
          </a:p>
        </p:txBody>
      </p:sp>
      <p:cxnSp>
        <p:nvCxnSpPr>
          <p:cNvPr id="32" name="Přímá spojnice 31"/>
          <p:cNvCxnSpPr/>
          <p:nvPr/>
        </p:nvCxnSpPr>
        <p:spPr>
          <a:xfrm>
            <a:off x="911467" y="3256981"/>
            <a:ext cx="3650706" cy="162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2602723" y="3099824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643727" y="3398912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5144801" y="3655844"/>
                <a:ext cx="182832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I ACB I =90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</a:rPr>
                      <m:t>̊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4801" y="3655844"/>
                <a:ext cx="1828321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7000" t="-10465" r="-5667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62818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0" grpId="0" animBg="1"/>
      <p:bldP spid="22" grpId="0"/>
      <p:bldP spid="25" grpId="0"/>
      <p:bldP spid="26" grpId="0"/>
      <p:bldP spid="17" grpId="0" animBg="1"/>
      <p:bldP spid="19" grpId="0" animBg="1"/>
      <p:bldP spid="27" grpId="0"/>
      <p:bldP spid="28" grpId="0"/>
      <p:bldP spid="29" grpId="0"/>
      <p:bldP spid="30" grpId="0"/>
      <p:bldP spid="35" grpId="0"/>
      <p:bldP spid="36" grpId="0"/>
      <p:bldP spid="38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85</TotalTime>
  <Words>96</Words>
  <Application>Microsoft Office PowerPoint</Application>
  <PresentationFormat>Předvádění na obrazovce (4:3)</PresentationFormat>
  <Paragraphs>16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systému Office</vt:lpstr>
      <vt:lpstr>VY_42_INOVACE_21_Thaletova kružnice</vt:lpstr>
      <vt:lpstr>Thaletova kružnice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Vagnerova</dc:creator>
  <cp:lastModifiedBy>Vagnerova</cp:lastModifiedBy>
  <cp:revision>10</cp:revision>
  <dcterms:created xsi:type="dcterms:W3CDTF">2011-05-07T20:12:02Z</dcterms:created>
  <dcterms:modified xsi:type="dcterms:W3CDTF">2011-06-11T20:30:15Z</dcterms:modified>
</cp:coreProperties>
</file>