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56" r:id="rId4"/>
    <p:sldId id="257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3B645-7768-4DB7-AB9C-DE21FDA8AAF5}" type="datetimeFigureOut">
              <a:rPr lang="cs-CZ" smtClean="0"/>
              <a:t>19.6.2011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D7C26-E86D-4674-BA41-F7FA8E6735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66727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3B645-7768-4DB7-AB9C-DE21FDA8AAF5}" type="datetimeFigureOut">
              <a:rPr lang="cs-CZ" smtClean="0"/>
              <a:t>19.6.2011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D7C26-E86D-4674-BA41-F7FA8E6735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94726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3B645-7768-4DB7-AB9C-DE21FDA8AAF5}" type="datetimeFigureOut">
              <a:rPr lang="cs-CZ" smtClean="0"/>
              <a:t>19.6.2011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D7C26-E86D-4674-BA41-F7FA8E6735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32134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3B645-7768-4DB7-AB9C-DE21FDA8AAF5}" type="datetimeFigureOut">
              <a:rPr lang="cs-CZ" smtClean="0"/>
              <a:t>19.6.2011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D7C26-E86D-4674-BA41-F7FA8E6735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12495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3B645-7768-4DB7-AB9C-DE21FDA8AAF5}" type="datetimeFigureOut">
              <a:rPr lang="cs-CZ" smtClean="0"/>
              <a:t>19.6.2011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D7C26-E86D-4674-BA41-F7FA8E6735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05269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3B645-7768-4DB7-AB9C-DE21FDA8AAF5}" type="datetimeFigureOut">
              <a:rPr lang="cs-CZ" smtClean="0"/>
              <a:t>19.6.2011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D7C26-E86D-4674-BA41-F7FA8E6735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01616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3B645-7768-4DB7-AB9C-DE21FDA8AAF5}" type="datetimeFigureOut">
              <a:rPr lang="cs-CZ" smtClean="0"/>
              <a:t>19.6.2011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D7C26-E86D-4674-BA41-F7FA8E6735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62597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3B645-7768-4DB7-AB9C-DE21FDA8AAF5}" type="datetimeFigureOut">
              <a:rPr lang="cs-CZ" smtClean="0"/>
              <a:t>19.6.2011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D7C26-E86D-4674-BA41-F7FA8E6735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55136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3B645-7768-4DB7-AB9C-DE21FDA8AAF5}" type="datetimeFigureOut">
              <a:rPr lang="cs-CZ" smtClean="0"/>
              <a:t>19.6.2011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D7C26-E86D-4674-BA41-F7FA8E6735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79165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3B645-7768-4DB7-AB9C-DE21FDA8AAF5}" type="datetimeFigureOut">
              <a:rPr lang="cs-CZ" smtClean="0"/>
              <a:t>19.6.2011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D7C26-E86D-4674-BA41-F7FA8E6735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58019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3B645-7768-4DB7-AB9C-DE21FDA8AAF5}" type="datetimeFigureOut">
              <a:rPr lang="cs-CZ" smtClean="0"/>
              <a:t>19.6.2011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D7C26-E86D-4674-BA41-F7FA8E6735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4065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E3B645-7768-4DB7-AB9C-DE21FDA8AAF5}" type="datetimeFigureOut">
              <a:rPr lang="cs-CZ" smtClean="0"/>
              <a:t>19.6.2011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0D7C26-E86D-4674-BA41-F7FA8E6735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3335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VY_42_INOVACE_23_Postup řešení konstrukčních úloh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187539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Postup řešení konstrukčních úloh</a:t>
            </a:r>
            <a:br>
              <a:rPr lang="cs-CZ" dirty="0"/>
            </a:br>
            <a:r>
              <a:rPr lang="cs-CZ" sz="3600" dirty="0" smtClean="0"/>
              <a:t>Nejprve provedeme nákres úlohy a její rozbor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4618856" cy="1252736"/>
          </a:xfrm>
        </p:spPr>
        <p:txBody>
          <a:bodyPr>
            <a:normAutofit fontScale="92500"/>
          </a:bodyPr>
          <a:lstStyle/>
          <a:p>
            <a:r>
              <a:rPr lang="cs-CZ" sz="2400" dirty="0" smtClean="0"/>
              <a:t>Sestrojte lichoběžník ABCD, jsou-li dány délky stran a=7cm, b=4cm, c=3,5cm, velikost úhlu ABC je 70°.</a:t>
            </a:r>
            <a:endParaRPr lang="cs-CZ" sz="2400" dirty="0"/>
          </a:p>
        </p:txBody>
      </p:sp>
      <p:grpSp>
        <p:nvGrpSpPr>
          <p:cNvPr id="16" name="Skupina 15"/>
          <p:cNvGrpSpPr/>
          <p:nvPr/>
        </p:nvGrpSpPr>
        <p:grpSpPr>
          <a:xfrm>
            <a:off x="2036878" y="3347700"/>
            <a:ext cx="4922220" cy="3105667"/>
            <a:chOff x="2036878" y="3347700"/>
            <a:chExt cx="4922220" cy="3105667"/>
          </a:xfrm>
        </p:grpSpPr>
        <p:sp>
          <p:nvSpPr>
            <p:cNvPr id="4" name="Lichoběžník 3"/>
            <p:cNvSpPr/>
            <p:nvPr/>
          </p:nvSpPr>
          <p:spPr>
            <a:xfrm>
              <a:off x="2195736" y="3717032"/>
              <a:ext cx="4608512" cy="2304256"/>
            </a:xfrm>
            <a:prstGeom prst="trapezoid">
              <a:avLst>
                <a:gd name="adj" fmla="val 32180"/>
              </a:avLst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2860963" y="3347700"/>
              <a:ext cx="32733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D</a:t>
              </a: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2036878" y="6084035"/>
              <a:ext cx="31771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5796136" y="3347700"/>
              <a:ext cx="3080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C</a:t>
              </a: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6649398" y="6021288"/>
              <a:ext cx="30970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B</a:t>
              </a:r>
            </a:p>
          </p:txBody>
        </p:sp>
      </p:grpSp>
      <p:cxnSp>
        <p:nvCxnSpPr>
          <p:cNvPr id="12" name="Přímá spojnice 11"/>
          <p:cNvCxnSpPr/>
          <p:nvPr/>
        </p:nvCxnSpPr>
        <p:spPr>
          <a:xfrm>
            <a:off x="2195736" y="6001638"/>
            <a:ext cx="460851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2960190" y="3707191"/>
            <a:ext cx="307960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Oblouk 23"/>
          <p:cNvSpPr/>
          <p:nvPr/>
        </p:nvSpPr>
        <p:spPr>
          <a:xfrm rot="16200000">
            <a:off x="6192198" y="5525322"/>
            <a:ext cx="914400" cy="914400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nice 25"/>
          <p:cNvCxnSpPr>
            <a:endCxn id="10" idx="0"/>
          </p:cNvCxnSpPr>
          <p:nvPr/>
        </p:nvCxnSpPr>
        <p:spPr>
          <a:xfrm>
            <a:off x="6039794" y="3717032"/>
            <a:ext cx="764454" cy="230425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9739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Postup řešení konstrukčních úloh</a:t>
            </a:r>
            <a:br>
              <a:rPr lang="cs-CZ" dirty="0" smtClean="0"/>
            </a:br>
            <a:r>
              <a:rPr lang="cs-CZ" sz="2800" dirty="0" smtClean="0"/>
              <a:t>pro zjednodušení zapisujeme postup pomocí symbolů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6" name="Zástupný symbol pro obsah 5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2210170158"/>
                  </p:ext>
                </p:extLst>
              </p:nvPr>
            </p:nvGraphicFramePr>
            <p:xfrm>
              <a:off x="457200" y="1268409"/>
              <a:ext cx="8219256" cy="5412582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5698976"/>
                    <a:gridCol w="2520280"/>
                  </a:tblGrid>
                  <a:tr h="530278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Slovní vyjádření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Symbol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530278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Bod </a:t>
                          </a:r>
                          <a:r>
                            <a:rPr lang="cs-CZ" b="1" dirty="0" smtClean="0"/>
                            <a:t>X</a:t>
                          </a:r>
                          <a:r>
                            <a:rPr lang="cs-CZ" dirty="0" smtClean="0"/>
                            <a:t> leží na přímce </a:t>
                          </a:r>
                          <a:r>
                            <a:rPr lang="cs-CZ" b="1" dirty="0" smtClean="0"/>
                            <a:t>p </a:t>
                          </a:r>
                          <a:r>
                            <a:rPr lang="cs-CZ" dirty="0" smtClean="0"/>
                            <a:t>( je jejím</a:t>
                          </a:r>
                          <a:r>
                            <a:rPr lang="cs-CZ" baseline="0" dirty="0" smtClean="0"/>
                            <a:t> </a:t>
                          </a:r>
                          <a:r>
                            <a:rPr lang="cs-CZ" dirty="0" smtClean="0"/>
                            <a:t> prvkem ) 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X </a:t>
                          </a:r>
                          <a:r>
                            <a:rPr lang="el-GR" dirty="0" smtClean="0"/>
                            <a:t>ϵ</a:t>
                          </a:r>
                          <a:r>
                            <a:rPr lang="cs-CZ" dirty="0" smtClean="0"/>
                            <a:t> p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530278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Kružnice </a:t>
                          </a:r>
                          <a:r>
                            <a:rPr lang="cs-CZ" b="1" dirty="0" smtClean="0"/>
                            <a:t>k </a:t>
                          </a:r>
                          <a:r>
                            <a:rPr lang="cs-CZ" dirty="0" smtClean="0"/>
                            <a:t>o středu </a:t>
                          </a:r>
                          <a:r>
                            <a:rPr lang="cs-CZ" b="1" dirty="0" smtClean="0"/>
                            <a:t>S </a:t>
                          </a:r>
                          <a:r>
                            <a:rPr lang="cs-CZ" dirty="0" smtClean="0"/>
                            <a:t>a poloměru </a:t>
                          </a:r>
                          <a:r>
                            <a:rPr lang="cs-CZ" b="1" dirty="0" smtClean="0"/>
                            <a:t>r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US" dirty="0" smtClean="0"/>
                            <a:t>k</a:t>
                          </a:r>
                          <a:r>
                            <a:rPr lang="en-US" baseline="0" dirty="0" smtClean="0"/>
                            <a:t>; k </a:t>
                          </a:r>
                          <a:r>
                            <a:rPr lang="cs-CZ" baseline="0" dirty="0" smtClean="0"/>
                            <a:t>(S; r)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628446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Přímky </a:t>
                          </a:r>
                          <a:r>
                            <a:rPr lang="cs-CZ" b="1" dirty="0" smtClean="0"/>
                            <a:t>p</a:t>
                          </a:r>
                          <a:r>
                            <a:rPr lang="cs-CZ" dirty="0" smtClean="0"/>
                            <a:t> a </a:t>
                          </a:r>
                          <a:r>
                            <a:rPr lang="cs-CZ" b="1" dirty="0" smtClean="0"/>
                            <a:t>q</a:t>
                          </a:r>
                          <a:r>
                            <a:rPr lang="cs-CZ" baseline="0" dirty="0" smtClean="0"/>
                            <a:t> se protínají v bodě </a:t>
                          </a:r>
                          <a:r>
                            <a:rPr lang="cs-CZ" b="1" baseline="0" dirty="0" smtClean="0"/>
                            <a:t>S </a:t>
                          </a:r>
                          <a:r>
                            <a:rPr lang="cs-CZ" baseline="0" dirty="0" smtClean="0"/>
                            <a:t>(S je průsečíkem p a q, </a:t>
                          </a:r>
                        </a:p>
                        <a:p>
                          <a:r>
                            <a:rPr lang="cs-CZ" baseline="0" dirty="0" smtClean="0"/>
                            <a:t>je prvkem jejich průniku )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dirty="0" smtClean="0"/>
                            <a:t>S </a:t>
                          </a:r>
                          <a:r>
                            <a:rPr lang="el-GR" dirty="0" smtClean="0"/>
                            <a:t>ϵ</a:t>
                          </a:r>
                          <a:r>
                            <a:rPr lang="cs-CZ" dirty="0" smtClean="0"/>
                            <a:t> p</a:t>
                          </a:r>
                          <a14:m>
                            <m:oMath xmlns:m="http://schemas.openxmlformats.org/officeDocument/2006/math">
                              <m: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  <m:t>∩</m:t>
                              </m:r>
                              <m:r>
                                <a:rPr lang="cs-CZ" b="0" i="0" smtClean="0">
                                  <a:latin typeface="Cambria Math"/>
                                  <a:ea typeface="Cambria Math"/>
                                </a:rPr>
                                <m:t> </m:t>
                              </m:r>
                            </m:oMath>
                          </a14:m>
                          <a:r>
                            <a:rPr lang="cs-CZ" dirty="0" smtClean="0"/>
                            <a:t>q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530278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Bodem </a:t>
                          </a:r>
                          <a:r>
                            <a:rPr lang="cs-CZ" b="1" dirty="0" smtClean="0"/>
                            <a:t>T </a:t>
                          </a:r>
                          <a:r>
                            <a:rPr lang="cs-CZ" dirty="0" smtClean="0"/>
                            <a:t>vedeme kolmici </a:t>
                          </a:r>
                          <a:r>
                            <a:rPr lang="cs-CZ" b="1" dirty="0" smtClean="0"/>
                            <a:t>s </a:t>
                          </a:r>
                          <a:r>
                            <a:rPr lang="cs-CZ" dirty="0" smtClean="0"/>
                            <a:t>k přímce </a:t>
                          </a:r>
                          <a:r>
                            <a:rPr lang="cs-CZ" b="1" dirty="0" smtClean="0"/>
                            <a:t>p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s; T </a:t>
                          </a:r>
                          <a:r>
                            <a:rPr lang="el-GR" dirty="0" smtClean="0"/>
                            <a:t>ϵ</a:t>
                          </a:r>
                          <a:r>
                            <a:rPr lang="cs-CZ" dirty="0" smtClean="0"/>
                            <a:t> s; s      p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530278">
                    <a:tc>
                      <a:txBody>
                        <a:bodyPr/>
                        <a:lstStyle/>
                        <a:p>
                          <a:r>
                            <a:rPr lang="cs-CZ" b="0" dirty="0" smtClean="0"/>
                            <a:t>Přímky</a:t>
                          </a:r>
                          <a:r>
                            <a:rPr lang="cs-CZ" b="1" dirty="0" smtClean="0"/>
                            <a:t> p </a:t>
                          </a:r>
                          <a:r>
                            <a:rPr lang="cs-CZ" b="0" dirty="0" smtClean="0"/>
                            <a:t>a </a:t>
                          </a:r>
                          <a:r>
                            <a:rPr lang="cs-CZ" b="1" dirty="0" smtClean="0"/>
                            <a:t>q </a:t>
                          </a:r>
                          <a:r>
                            <a:rPr lang="cs-CZ" b="0" dirty="0" smtClean="0"/>
                            <a:t>jsou navzájem rovnoběžné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p</a:t>
                          </a:r>
                          <a:r>
                            <a:rPr lang="cs-CZ" baseline="0" dirty="0" smtClean="0"/>
                            <a:t> || q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530278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Úsečka </a:t>
                          </a:r>
                          <a:r>
                            <a:rPr lang="cs-CZ" b="1" dirty="0" smtClean="0"/>
                            <a:t>AB</a:t>
                          </a:r>
                          <a:r>
                            <a:rPr lang="cs-CZ" dirty="0" smtClean="0"/>
                            <a:t> o délce 4 cm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AB; |AB| = 4 cm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530278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Vzdálenost bodu  </a:t>
                          </a:r>
                          <a:r>
                            <a:rPr lang="cs-CZ" b="1" dirty="0" smtClean="0"/>
                            <a:t>A </a:t>
                          </a:r>
                          <a:r>
                            <a:rPr lang="cs-CZ" dirty="0" smtClean="0"/>
                            <a:t>od přímky </a:t>
                          </a:r>
                          <a:r>
                            <a:rPr lang="cs-CZ" b="1" dirty="0" smtClean="0"/>
                            <a:t>p</a:t>
                          </a:r>
                          <a:r>
                            <a:rPr lang="cs-CZ" baseline="0" dirty="0" smtClean="0"/>
                            <a:t> je</a:t>
                          </a:r>
                          <a:r>
                            <a:rPr lang="cs-CZ" dirty="0" smtClean="0"/>
                            <a:t> 5 cm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dirty="0" smtClean="0"/>
                            <a:t>|</a:t>
                          </a:r>
                          <a:r>
                            <a:rPr lang="cs-CZ" dirty="0" err="1" smtClean="0"/>
                            <a:t>A;p</a:t>
                          </a:r>
                          <a:r>
                            <a:rPr lang="cs-CZ" dirty="0" smtClean="0"/>
                            <a:t>| = 5 cm</a:t>
                          </a:r>
                        </a:p>
                      </a:txBody>
                      <a:tcPr/>
                    </a:tc>
                  </a:tr>
                  <a:tr h="530278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Vzdálenost</a:t>
                          </a:r>
                          <a:r>
                            <a:rPr lang="cs-CZ" baseline="0" dirty="0" smtClean="0"/>
                            <a:t> přímek </a:t>
                          </a:r>
                          <a:r>
                            <a:rPr lang="cs-CZ" b="1" baseline="0" dirty="0" smtClean="0"/>
                            <a:t>p</a:t>
                          </a:r>
                          <a:r>
                            <a:rPr lang="cs-CZ" baseline="0" dirty="0" smtClean="0"/>
                            <a:t> a </a:t>
                          </a:r>
                          <a:r>
                            <a:rPr lang="cs-CZ" b="1" baseline="0" dirty="0" smtClean="0"/>
                            <a:t>q</a:t>
                          </a:r>
                          <a:r>
                            <a:rPr lang="cs-CZ" baseline="0" dirty="0" smtClean="0"/>
                            <a:t> je 2 cm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dirty="0" smtClean="0"/>
                            <a:t>|</a:t>
                          </a:r>
                          <a:r>
                            <a:rPr lang="cs-CZ" dirty="0" err="1" smtClean="0"/>
                            <a:t>p;q</a:t>
                          </a:r>
                          <a:r>
                            <a:rPr lang="cs-CZ" dirty="0" smtClean="0"/>
                            <a:t>| = 2 cm</a:t>
                          </a:r>
                        </a:p>
                      </a:txBody>
                      <a:tcPr/>
                    </a:tc>
                  </a:tr>
                  <a:tr h="530278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Narýsujeme úhel KLM</a:t>
                          </a:r>
                          <a:r>
                            <a:rPr lang="cs-CZ" baseline="0" dirty="0" smtClean="0"/>
                            <a:t> o velikost 73°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|      KLM| = 73°</a:t>
                          </a:r>
                          <a:endParaRPr lang="cs-CZ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6" name="Zástupný symbol pro obsah 5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2210170158"/>
                  </p:ext>
                </p:extLst>
              </p:nvPr>
            </p:nvGraphicFramePr>
            <p:xfrm>
              <a:off x="457200" y="1268409"/>
              <a:ext cx="8219256" cy="5412582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5698976"/>
                    <a:gridCol w="2520280"/>
                  </a:tblGrid>
                  <a:tr h="530278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Slovní vyjádření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Symbol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530278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Bod </a:t>
                          </a:r>
                          <a:r>
                            <a:rPr lang="cs-CZ" b="1" dirty="0" smtClean="0"/>
                            <a:t>X</a:t>
                          </a:r>
                          <a:r>
                            <a:rPr lang="cs-CZ" dirty="0" smtClean="0"/>
                            <a:t> leží na přímce </a:t>
                          </a:r>
                          <a:r>
                            <a:rPr lang="cs-CZ" b="1" dirty="0" smtClean="0"/>
                            <a:t>p </a:t>
                          </a:r>
                          <a:r>
                            <a:rPr lang="cs-CZ" dirty="0" smtClean="0"/>
                            <a:t>( je jejím</a:t>
                          </a:r>
                          <a:r>
                            <a:rPr lang="cs-CZ" baseline="0" dirty="0" smtClean="0"/>
                            <a:t> </a:t>
                          </a:r>
                          <a:r>
                            <a:rPr lang="cs-CZ" dirty="0" smtClean="0"/>
                            <a:t> prvkem ) 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X </a:t>
                          </a:r>
                          <a:r>
                            <a:rPr lang="el-GR" dirty="0" smtClean="0"/>
                            <a:t>ϵ</a:t>
                          </a:r>
                          <a:r>
                            <a:rPr lang="cs-CZ" dirty="0" smtClean="0"/>
                            <a:t> p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530278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Kružnice </a:t>
                          </a:r>
                          <a:r>
                            <a:rPr lang="cs-CZ" b="1" dirty="0" smtClean="0"/>
                            <a:t>k </a:t>
                          </a:r>
                          <a:r>
                            <a:rPr lang="cs-CZ" dirty="0" smtClean="0"/>
                            <a:t>o středu </a:t>
                          </a:r>
                          <a:r>
                            <a:rPr lang="cs-CZ" b="1" dirty="0" smtClean="0"/>
                            <a:t>S </a:t>
                          </a:r>
                          <a:r>
                            <a:rPr lang="cs-CZ" dirty="0" smtClean="0"/>
                            <a:t>a poloměru </a:t>
                          </a:r>
                          <a:r>
                            <a:rPr lang="cs-CZ" b="1" dirty="0" smtClean="0"/>
                            <a:t>r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US" dirty="0" smtClean="0"/>
                            <a:t>k</a:t>
                          </a:r>
                          <a:r>
                            <a:rPr lang="en-US" baseline="0" dirty="0" smtClean="0"/>
                            <a:t>; k </a:t>
                          </a:r>
                          <a:r>
                            <a:rPr lang="cs-CZ" baseline="0" dirty="0" smtClean="0"/>
                            <a:t>(S; r)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640080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Přímky </a:t>
                          </a:r>
                          <a:r>
                            <a:rPr lang="cs-CZ" b="1" dirty="0" smtClean="0"/>
                            <a:t>p</a:t>
                          </a:r>
                          <a:r>
                            <a:rPr lang="cs-CZ" dirty="0" smtClean="0"/>
                            <a:t> a </a:t>
                          </a:r>
                          <a:r>
                            <a:rPr lang="cs-CZ" b="1" dirty="0" smtClean="0"/>
                            <a:t>q</a:t>
                          </a:r>
                          <a:r>
                            <a:rPr lang="cs-CZ" baseline="0" dirty="0" smtClean="0"/>
                            <a:t> se protínají v bodě </a:t>
                          </a:r>
                          <a:r>
                            <a:rPr lang="cs-CZ" b="1" baseline="0" dirty="0" smtClean="0"/>
                            <a:t>S </a:t>
                          </a:r>
                          <a:r>
                            <a:rPr lang="cs-CZ" baseline="0" dirty="0" smtClean="0"/>
                            <a:t>(S je průsečíkem p a q, </a:t>
                          </a:r>
                        </a:p>
                        <a:p>
                          <a:r>
                            <a:rPr lang="cs-CZ" baseline="0" dirty="0" smtClean="0"/>
                            <a:t>je prvkem jejich průniku )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226392" t="-253333" r="-242" b="-497143"/>
                          </a:stretch>
                        </a:blipFill>
                      </a:tcPr>
                    </a:tc>
                  </a:tr>
                  <a:tr h="530278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Bodem </a:t>
                          </a:r>
                          <a:r>
                            <a:rPr lang="cs-CZ" b="1" dirty="0" smtClean="0"/>
                            <a:t>T </a:t>
                          </a:r>
                          <a:r>
                            <a:rPr lang="cs-CZ" dirty="0" smtClean="0"/>
                            <a:t>vedeme kolmici </a:t>
                          </a:r>
                          <a:r>
                            <a:rPr lang="cs-CZ" b="1" dirty="0" smtClean="0"/>
                            <a:t>s </a:t>
                          </a:r>
                          <a:r>
                            <a:rPr lang="cs-CZ" dirty="0" smtClean="0"/>
                            <a:t>k přímce </a:t>
                          </a:r>
                          <a:r>
                            <a:rPr lang="cs-CZ" b="1" dirty="0" smtClean="0"/>
                            <a:t>p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s; T </a:t>
                          </a:r>
                          <a:r>
                            <a:rPr lang="el-GR" dirty="0" smtClean="0"/>
                            <a:t>ϵ</a:t>
                          </a:r>
                          <a:r>
                            <a:rPr lang="cs-CZ" dirty="0" smtClean="0"/>
                            <a:t> s; s      p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530278">
                    <a:tc>
                      <a:txBody>
                        <a:bodyPr/>
                        <a:lstStyle/>
                        <a:p>
                          <a:r>
                            <a:rPr lang="cs-CZ" b="0" dirty="0" smtClean="0"/>
                            <a:t>Přímky</a:t>
                          </a:r>
                          <a:r>
                            <a:rPr lang="cs-CZ" b="1" dirty="0" smtClean="0"/>
                            <a:t> p </a:t>
                          </a:r>
                          <a:r>
                            <a:rPr lang="cs-CZ" b="0" dirty="0" smtClean="0"/>
                            <a:t>a </a:t>
                          </a:r>
                          <a:r>
                            <a:rPr lang="cs-CZ" b="1" dirty="0" smtClean="0"/>
                            <a:t>q </a:t>
                          </a:r>
                          <a:r>
                            <a:rPr lang="cs-CZ" b="0" dirty="0" smtClean="0"/>
                            <a:t>jsou navzájem rovnoběžné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p</a:t>
                          </a:r>
                          <a:r>
                            <a:rPr lang="cs-CZ" baseline="0" dirty="0" smtClean="0"/>
                            <a:t> || q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530278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Úsečka </a:t>
                          </a:r>
                          <a:r>
                            <a:rPr lang="cs-CZ" b="1" dirty="0" smtClean="0"/>
                            <a:t>AB</a:t>
                          </a:r>
                          <a:r>
                            <a:rPr lang="cs-CZ" dirty="0" smtClean="0"/>
                            <a:t> o délce 4 cm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AB; |AB| = 4 cm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530278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Vzdálenost b</a:t>
                          </a:r>
                          <a:r>
                            <a:rPr lang="cs-CZ" dirty="0" smtClean="0"/>
                            <a:t>odu  </a:t>
                          </a:r>
                          <a:r>
                            <a:rPr lang="cs-CZ" b="1" dirty="0" smtClean="0"/>
                            <a:t>A </a:t>
                          </a:r>
                          <a:r>
                            <a:rPr lang="cs-CZ" dirty="0" smtClean="0"/>
                            <a:t>od přímky </a:t>
                          </a:r>
                          <a:r>
                            <a:rPr lang="cs-CZ" b="1" dirty="0" smtClean="0"/>
                            <a:t>p</a:t>
                          </a:r>
                          <a:r>
                            <a:rPr lang="cs-CZ" baseline="0" dirty="0" smtClean="0"/>
                            <a:t> je</a:t>
                          </a:r>
                          <a:r>
                            <a:rPr lang="cs-CZ" dirty="0" smtClean="0"/>
                            <a:t> 5 cm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dirty="0" smtClean="0"/>
                            <a:t>|</a:t>
                          </a:r>
                          <a:r>
                            <a:rPr lang="cs-CZ" dirty="0" err="1" smtClean="0"/>
                            <a:t>A;p</a:t>
                          </a:r>
                          <a:r>
                            <a:rPr lang="cs-CZ" dirty="0" smtClean="0"/>
                            <a:t>| = 5 cm</a:t>
                          </a:r>
                        </a:p>
                      </a:txBody>
                      <a:tcPr/>
                    </a:tc>
                  </a:tr>
                  <a:tr h="530278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Vzdálenost</a:t>
                          </a:r>
                          <a:r>
                            <a:rPr lang="cs-CZ" baseline="0" dirty="0" smtClean="0"/>
                            <a:t> přímek </a:t>
                          </a:r>
                          <a:r>
                            <a:rPr lang="cs-CZ" b="1" baseline="0" dirty="0" smtClean="0"/>
                            <a:t>p</a:t>
                          </a:r>
                          <a:r>
                            <a:rPr lang="cs-CZ" baseline="0" dirty="0" smtClean="0"/>
                            <a:t> a </a:t>
                          </a:r>
                          <a:r>
                            <a:rPr lang="cs-CZ" b="1" baseline="0" dirty="0" smtClean="0"/>
                            <a:t>q</a:t>
                          </a:r>
                          <a:r>
                            <a:rPr lang="cs-CZ" baseline="0" dirty="0" smtClean="0"/>
                            <a:t> je 2 cm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dirty="0" smtClean="0"/>
                            <a:t>|</a:t>
                          </a:r>
                          <a:r>
                            <a:rPr lang="cs-CZ" dirty="0" err="1" smtClean="0"/>
                            <a:t>p;q</a:t>
                          </a:r>
                          <a:r>
                            <a:rPr lang="cs-CZ" dirty="0" smtClean="0"/>
                            <a:t>| = 2 cm</a:t>
                          </a:r>
                        </a:p>
                      </a:txBody>
                      <a:tcPr/>
                    </a:tc>
                  </a:tr>
                  <a:tr h="530278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Narýsujeme úhel KLM</a:t>
                          </a:r>
                          <a:r>
                            <a:rPr lang="cs-CZ" baseline="0" dirty="0" smtClean="0"/>
                            <a:t> o velikost 73°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|      KLM| = 73°</a:t>
                          </a:r>
                          <a:endParaRPr lang="cs-CZ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Fallback>
      </mc:AlternateContent>
      <p:sp>
        <p:nvSpPr>
          <p:cNvPr id="7" name="TextovéPole 6"/>
          <p:cNvSpPr txBox="1"/>
          <p:nvPr/>
        </p:nvSpPr>
        <p:spPr>
          <a:xfrm>
            <a:off x="7028279" y="3515055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>
                <a:rot lat="0" lon="0" rev="10799999"/>
              </a:camera>
              <a:lightRig rig="threePt" dir="t"/>
            </a:scene3d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6300192" y="6167892"/>
                <a:ext cx="39466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  <a:scene3d>
                  <a:camera prst="orthographicFront">
                    <a:rot lat="0" lon="0" rev="10799999"/>
                  </a:camera>
                  <a:lightRig rig="threePt" dir="t"/>
                </a:scene3d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</a:rPr>
                        <m:t>⦠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00192" y="6167892"/>
                <a:ext cx="394660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65230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dirty="0" smtClean="0"/>
              <a:t>Je dán trojúhelník ABC ( a= 6 cm, b = 6 cm, c = 3 cm). Sestrojte bod X, který má od bodu A vzdálenost 4 cm a jeho vzdálenost od bodu B je stejná jako od bodu C.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5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648200" y="1484785"/>
                <a:ext cx="4038600" cy="2088232"/>
              </a:xfrm>
            </p:spPr>
            <p:txBody>
              <a:bodyPr/>
              <a:lstStyle/>
              <a:p>
                <a:r>
                  <a:rPr lang="cs-CZ" dirty="0" smtClean="0"/>
                  <a:t>1. </a:t>
                </a:r>
                <a:r>
                  <a:rPr lang="el-GR" dirty="0" smtClean="0"/>
                  <a:t>Δ</a:t>
                </a:r>
                <a:r>
                  <a:rPr lang="cs-CZ" dirty="0" smtClean="0"/>
                  <a:t>ABC (</a:t>
                </a:r>
                <a:r>
                  <a:rPr lang="cs-CZ" dirty="0" err="1" smtClean="0"/>
                  <a:t>sss</a:t>
                </a:r>
                <a:r>
                  <a:rPr lang="cs-CZ" dirty="0" smtClean="0"/>
                  <a:t>)</a:t>
                </a:r>
              </a:p>
              <a:p>
                <a:r>
                  <a:rPr lang="cs-CZ" dirty="0" smtClean="0"/>
                  <a:t>2. </a:t>
                </a:r>
                <a:r>
                  <a:rPr lang="en-US" dirty="0" smtClean="0"/>
                  <a:t>k</a:t>
                </a:r>
                <a:r>
                  <a:rPr lang="en-US" baseline="0" dirty="0" smtClean="0"/>
                  <a:t>; k </a:t>
                </a:r>
                <a:r>
                  <a:rPr lang="cs-CZ" baseline="0" dirty="0" smtClean="0"/>
                  <a:t>(A; r=4cm)</a:t>
                </a:r>
              </a:p>
              <a:p>
                <a:r>
                  <a:rPr lang="cs-CZ" dirty="0" smtClean="0"/>
                  <a:t>3. o; |</a:t>
                </a:r>
                <a:r>
                  <a:rPr lang="cs-CZ" dirty="0" err="1" smtClean="0"/>
                  <a:t>C;o</a:t>
                </a:r>
                <a:r>
                  <a:rPr lang="cs-CZ" dirty="0" smtClean="0"/>
                  <a:t>|= |</a:t>
                </a:r>
                <a:r>
                  <a:rPr lang="cs-CZ" dirty="0" err="1" smtClean="0"/>
                  <a:t>B;o</a:t>
                </a:r>
                <a:r>
                  <a:rPr lang="cs-CZ" dirty="0" smtClean="0"/>
                  <a:t>|  </a:t>
                </a:r>
              </a:p>
              <a:p>
                <a:r>
                  <a:rPr lang="cs-CZ" dirty="0" smtClean="0"/>
                  <a:t>4. X ; X </a:t>
                </a:r>
                <a:r>
                  <a:rPr lang="el-GR" dirty="0" smtClean="0"/>
                  <a:t>ϵ</a:t>
                </a:r>
                <a:r>
                  <a:rPr lang="cs-CZ" dirty="0" smtClean="0"/>
                  <a:t> k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∩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o</m:t>
                    </m:r>
                  </m:oMath>
                </a14:m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648200" y="1484785"/>
                <a:ext cx="4038600" cy="2088232"/>
              </a:xfrm>
              <a:blipFill rotWithShape="1">
                <a:blip r:embed="rId2"/>
                <a:stretch>
                  <a:fillRect l="-2719" t="-2632" b="-70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" name="Skupina 1"/>
          <p:cNvGrpSpPr/>
          <p:nvPr/>
        </p:nvGrpSpPr>
        <p:grpSpPr>
          <a:xfrm>
            <a:off x="3883124" y="3779537"/>
            <a:ext cx="3695831" cy="2938394"/>
            <a:chOff x="234384" y="1877120"/>
            <a:chExt cx="3695831" cy="2938394"/>
          </a:xfrm>
        </p:grpSpPr>
        <p:sp>
          <p:nvSpPr>
            <p:cNvPr id="11" name="Rovnoramenný trojúhelník 10"/>
            <p:cNvSpPr/>
            <p:nvPr/>
          </p:nvSpPr>
          <p:spPr>
            <a:xfrm rot="6360014">
              <a:off x="2095158" y="1886348"/>
              <a:ext cx="1060704" cy="2088232"/>
            </a:xfrm>
            <a:prstGeom prst="triangl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3" name="Skupina 32"/>
            <p:cNvGrpSpPr/>
            <p:nvPr/>
          </p:nvGrpSpPr>
          <p:grpSpPr>
            <a:xfrm>
              <a:off x="1154796" y="1909007"/>
              <a:ext cx="2775419" cy="1610961"/>
              <a:chOff x="1154796" y="1909007"/>
              <a:chExt cx="2775419" cy="1610961"/>
            </a:xfrm>
          </p:grpSpPr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2" name="TextovéPole 11"/>
                  <p:cNvSpPr txBox="1"/>
                  <p:nvPr/>
                </p:nvSpPr>
                <p:spPr>
                  <a:xfrm>
                    <a:off x="1154796" y="3131676"/>
                    <a:ext cx="385683" cy="369332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𝐴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12" name="TextovéPole 11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154796" y="3131676"/>
                    <a:ext cx="385683" cy="369332"/>
                  </a:xfrm>
                  <a:prstGeom prst="rect">
                    <a:avLst/>
                  </a:prstGeom>
                  <a:blipFill rotWithShape="1">
                    <a:blip r:embed="rId3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13" name="TextovéPole 12"/>
              <p:cNvSpPr txBox="1"/>
              <p:nvPr/>
            </p:nvSpPr>
            <p:spPr>
              <a:xfrm>
                <a:off x="3620515" y="3150636"/>
                <a:ext cx="30970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B</a:t>
                </a:r>
                <a:endParaRPr lang="cs-CZ" dirty="0"/>
              </a:p>
            </p:txBody>
          </p: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4" name="TextovéPole 13"/>
                  <p:cNvSpPr txBox="1"/>
                  <p:nvPr/>
                </p:nvSpPr>
                <p:spPr>
                  <a:xfrm>
                    <a:off x="1404436" y="1909007"/>
                    <a:ext cx="385554" cy="369332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𝐶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14" name="TextovéPole 13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404436" y="1909007"/>
                    <a:ext cx="385554" cy="369332"/>
                  </a:xfrm>
                  <a:prstGeom prst="rect">
                    <a:avLst/>
                  </a:prstGeom>
                  <a:blipFill rotWithShape="1">
                    <a:blip r:embed="rId4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sp>
          <p:nvSpPr>
            <p:cNvPr id="16" name="TextovéPole 15"/>
            <p:cNvSpPr txBox="1"/>
            <p:nvPr/>
          </p:nvSpPr>
          <p:spPr>
            <a:xfrm>
              <a:off x="1926033" y="4308608"/>
              <a:ext cx="28886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k</a:t>
              </a:r>
              <a:endParaRPr lang="cs-CZ" dirty="0"/>
            </a:p>
          </p:txBody>
        </p:sp>
        <p:grpSp>
          <p:nvGrpSpPr>
            <p:cNvPr id="34" name="Skupina 33"/>
            <p:cNvGrpSpPr/>
            <p:nvPr/>
          </p:nvGrpSpPr>
          <p:grpSpPr>
            <a:xfrm>
              <a:off x="1333961" y="1911548"/>
              <a:ext cx="2050875" cy="2903966"/>
              <a:chOff x="4051755" y="3864951"/>
              <a:chExt cx="2050875" cy="2903966"/>
            </a:xfrm>
          </p:grpSpPr>
          <p:cxnSp>
            <p:nvCxnSpPr>
              <p:cNvPr id="18" name="Přímá spojnice 17"/>
              <p:cNvCxnSpPr/>
              <p:nvPr/>
            </p:nvCxnSpPr>
            <p:spPr>
              <a:xfrm flipH="1">
                <a:off x="4051755" y="3864951"/>
                <a:ext cx="1712196" cy="2903966"/>
              </a:xfrm>
              <a:prstGeom prst="line">
                <a:avLst/>
              </a:prstGeom>
              <a:ln>
                <a:prstDash val="dashDot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" name="TextovéPole 26"/>
              <p:cNvSpPr txBox="1"/>
              <p:nvPr/>
            </p:nvSpPr>
            <p:spPr>
              <a:xfrm>
                <a:off x="5796136" y="3864951"/>
                <a:ext cx="30649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o</a:t>
                </a:r>
                <a:endParaRPr lang="cs-CZ" dirty="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8" name="TextovéPole 27"/>
                <p:cNvSpPr txBox="1"/>
                <p:nvPr/>
              </p:nvSpPr>
              <p:spPr>
                <a:xfrm>
                  <a:off x="1323268" y="4072925"/>
                  <a:ext cx="508408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b="1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1" i="1" smtClean="0">
                                <a:latin typeface="Cambria Math"/>
                              </a:rPr>
                              <m:t>𝑿</m:t>
                            </m:r>
                          </m:e>
                          <m:sub>
                            <m:r>
                              <a:rPr lang="cs-CZ" b="1" i="1" smtClean="0">
                                <a:latin typeface="Cambria Math"/>
                              </a:rPr>
                              <m:t>𝟏</m:t>
                            </m:r>
                          </m:sub>
                        </m:sSub>
                      </m:oMath>
                    </m:oMathPara>
                  </a14:m>
                  <a:endParaRPr lang="cs-CZ" b="1" dirty="0"/>
                </a:p>
              </p:txBody>
            </p:sp>
          </mc:Choice>
          <mc:Fallback xmlns="">
            <p:sp>
              <p:nvSpPr>
                <p:cNvPr id="28" name="TextovéPole 2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323268" y="4072925"/>
                  <a:ext cx="508408" cy="369332"/>
                </a:xfrm>
                <a:prstGeom prst="rect">
                  <a:avLst/>
                </a:prstGeom>
                <a:blipFill rotWithShape="1">
                  <a:blip r:embed="rId5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30" name="Ovál 29"/>
            <p:cNvSpPr/>
            <p:nvPr/>
          </p:nvSpPr>
          <p:spPr>
            <a:xfrm>
              <a:off x="234384" y="1877120"/>
              <a:ext cx="2612189" cy="2509111"/>
            </a:xfrm>
            <a:prstGeom prst="ellipse">
              <a:avLst/>
            </a:prstGeom>
            <a:noFill/>
            <a:ln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1" name="Obdélník 30"/>
                <p:cNvSpPr/>
                <p:nvPr/>
              </p:nvSpPr>
              <p:spPr>
                <a:xfrm>
                  <a:off x="2070464" y="2474281"/>
                  <a:ext cx="508409" cy="369332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b="1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1" i="1" smtClean="0">
                                <a:latin typeface="Cambria Math"/>
                              </a:rPr>
                              <m:t>𝑿</m:t>
                            </m:r>
                          </m:e>
                          <m:sub>
                            <m:r>
                              <a:rPr lang="cs-CZ" b="1" i="1" smtClean="0">
                                <a:latin typeface="Cambria Math"/>
                              </a:rPr>
                              <m:t>𝟐</m:t>
                            </m:r>
                          </m:sub>
                        </m:sSub>
                      </m:oMath>
                    </m:oMathPara>
                  </a14:m>
                  <a:endParaRPr lang="cs-CZ" b="1" dirty="0"/>
                </a:p>
              </p:txBody>
            </p:sp>
          </mc:Choice>
          <mc:Fallback xmlns="">
            <p:sp>
              <p:nvSpPr>
                <p:cNvPr id="31" name="Obdélník 30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070464" y="2474281"/>
                  <a:ext cx="508409" cy="369332"/>
                </a:xfrm>
                <a:prstGeom prst="rect">
                  <a:avLst/>
                </a:prstGeom>
                <a:blipFill rotWithShape="1">
                  <a:blip r:embed="rId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17" name="Skupina 16"/>
          <p:cNvGrpSpPr/>
          <p:nvPr/>
        </p:nvGrpSpPr>
        <p:grpSpPr>
          <a:xfrm>
            <a:off x="547952" y="1786523"/>
            <a:ext cx="3095405" cy="2421087"/>
            <a:chOff x="234384" y="1877120"/>
            <a:chExt cx="3695831" cy="2938394"/>
          </a:xfrm>
        </p:grpSpPr>
        <p:sp>
          <p:nvSpPr>
            <p:cNvPr id="19" name="Rovnoramenný trojúhelník 18"/>
            <p:cNvSpPr/>
            <p:nvPr/>
          </p:nvSpPr>
          <p:spPr>
            <a:xfrm rot="6360014">
              <a:off x="2095158" y="1886348"/>
              <a:ext cx="1060704" cy="2088232"/>
            </a:xfrm>
            <a:prstGeom prst="triangl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0" name="Skupina 19"/>
            <p:cNvGrpSpPr/>
            <p:nvPr/>
          </p:nvGrpSpPr>
          <p:grpSpPr>
            <a:xfrm>
              <a:off x="1154796" y="1909007"/>
              <a:ext cx="2775419" cy="1610961"/>
              <a:chOff x="1154796" y="1909007"/>
              <a:chExt cx="2775419" cy="1610961"/>
            </a:xfrm>
          </p:grpSpPr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32" name="TextovéPole 31"/>
                  <p:cNvSpPr txBox="1"/>
                  <p:nvPr/>
                </p:nvSpPr>
                <p:spPr>
                  <a:xfrm>
                    <a:off x="1154796" y="3131676"/>
                    <a:ext cx="385683" cy="369332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𝐴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12" name="TextovéPole 11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154796" y="3131676"/>
                    <a:ext cx="385683" cy="369332"/>
                  </a:xfrm>
                  <a:prstGeom prst="rect">
                    <a:avLst/>
                  </a:prstGeom>
                  <a:blipFill rotWithShape="1">
                    <a:blip r:embed="rId3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35" name="TextovéPole 34"/>
              <p:cNvSpPr txBox="1"/>
              <p:nvPr/>
            </p:nvSpPr>
            <p:spPr>
              <a:xfrm>
                <a:off x="3620515" y="3150636"/>
                <a:ext cx="30970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B</a:t>
                </a:r>
                <a:endParaRPr lang="cs-CZ" dirty="0"/>
              </a:p>
            </p:txBody>
          </p: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36" name="TextovéPole 35"/>
                  <p:cNvSpPr txBox="1"/>
                  <p:nvPr/>
                </p:nvSpPr>
                <p:spPr>
                  <a:xfrm>
                    <a:off x="1404436" y="1909007"/>
                    <a:ext cx="385554" cy="369332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𝐶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36" name="TextovéPole 35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404436" y="1909007"/>
                    <a:ext cx="385554" cy="369332"/>
                  </a:xfrm>
                  <a:prstGeom prst="rect">
                    <a:avLst/>
                  </a:prstGeom>
                  <a:blipFill rotWithShape="1">
                    <a:blip r:embed="rId7"/>
                    <a:stretch>
                      <a:fillRect b="-12000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sp>
          <p:nvSpPr>
            <p:cNvPr id="21" name="TextovéPole 20"/>
            <p:cNvSpPr txBox="1"/>
            <p:nvPr/>
          </p:nvSpPr>
          <p:spPr>
            <a:xfrm>
              <a:off x="1926033" y="4308608"/>
              <a:ext cx="28886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k</a:t>
              </a:r>
              <a:endParaRPr lang="cs-CZ" dirty="0"/>
            </a:p>
          </p:txBody>
        </p:sp>
        <p:grpSp>
          <p:nvGrpSpPr>
            <p:cNvPr id="22" name="Skupina 21"/>
            <p:cNvGrpSpPr/>
            <p:nvPr/>
          </p:nvGrpSpPr>
          <p:grpSpPr>
            <a:xfrm>
              <a:off x="1333961" y="1911548"/>
              <a:ext cx="2050875" cy="2903966"/>
              <a:chOff x="4051755" y="3864951"/>
              <a:chExt cx="2050875" cy="2903966"/>
            </a:xfrm>
          </p:grpSpPr>
          <p:cxnSp>
            <p:nvCxnSpPr>
              <p:cNvPr id="26" name="Přímá spojnice 25"/>
              <p:cNvCxnSpPr/>
              <p:nvPr/>
            </p:nvCxnSpPr>
            <p:spPr>
              <a:xfrm flipH="1">
                <a:off x="4051755" y="3864951"/>
                <a:ext cx="1712196" cy="2903966"/>
              </a:xfrm>
              <a:prstGeom prst="line">
                <a:avLst/>
              </a:prstGeom>
              <a:ln>
                <a:prstDash val="dashDot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9" name="TextovéPole 28"/>
              <p:cNvSpPr txBox="1"/>
              <p:nvPr/>
            </p:nvSpPr>
            <p:spPr>
              <a:xfrm>
                <a:off x="5796136" y="3864951"/>
                <a:ext cx="30649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o</a:t>
                </a:r>
                <a:endParaRPr lang="cs-CZ" dirty="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3" name="TextovéPole 22"/>
                <p:cNvSpPr txBox="1"/>
                <p:nvPr/>
              </p:nvSpPr>
              <p:spPr>
                <a:xfrm>
                  <a:off x="1323268" y="4072925"/>
                  <a:ext cx="508408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b="1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1" i="1" smtClean="0">
                                <a:latin typeface="Cambria Math"/>
                              </a:rPr>
                              <m:t>𝑿</m:t>
                            </m:r>
                          </m:e>
                          <m:sub>
                            <m:r>
                              <a:rPr lang="cs-CZ" b="1" i="1" smtClean="0">
                                <a:latin typeface="Cambria Math"/>
                              </a:rPr>
                              <m:t>𝟏</m:t>
                            </m:r>
                          </m:sub>
                        </m:sSub>
                      </m:oMath>
                    </m:oMathPara>
                  </a14:m>
                  <a:endParaRPr lang="cs-CZ" b="1" dirty="0"/>
                </a:p>
              </p:txBody>
            </p:sp>
          </mc:Choice>
          <mc:Fallback xmlns="">
            <p:sp>
              <p:nvSpPr>
                <p:cNvPr id="23" name="TextovéPole 2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323268" y="4072925"/>
                  <a:ext cx="508408" cy="369332"/>
                </a:xfrm>
                <a:prstGeom prst="rect">
                  <a:avLst/>
                </a:prstGeom>
                <a:blipFill rotWithShape="1">
                  <a:blip r:embed="rId8"/>
                  <a:stretch>
                    <a:fillRect b="-20000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24" name="Ovál 23"/>
            <p:cNvSpPr/>
            <p:nvPr/>
          </p:nvSpPr>
          <p:spPr>
            <a:xfrm>
              <a:off x="234384" y="1877120"/>
              <a:ext cx="2612189" cy="2509111"/>
            </a:xfrm>
            <a:prstGeom prst="ellipse">
              <a:avLst/>
            </a:prstGeom>
            <a:noFill/>
            <a:ln>
              <a:solidFill>
                <a:srgbClr val="FF0000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5" name="Obdélník 24"/>
                <p:cNvSpPr/>
                <p:nvPr/>
              </p:nvSpPr>
              <p:spPr>
                <a:xfrm>
                  <a:off x="2070464" y="2474281"/>
                  <a:ext cx="508409" cy="369332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b="1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1" i="1" smtClean="0">
                                <a:latin typeface="Cambria Math"/>
                              </a:rPr>
                              <m:t>𝑿</m:t>
                            </m:r>
                          </m:e>
                          <m:sub>
                            <m:r>
                              <a:rPr lang="cs-CZ" b="1" i="1" smtClean="0">
                                <a:latin typeface="Cambria Math"/>
                              </a:rPr>
                              <m:t>𝟐</m:t>
                            </m:r>
                          </m:sub>
                        </m:sSub>
                      </m:oMath>
                    </m:oMathPara>
                  </a14:m>
                  <a:endParaRPr lang="cs-CZ" b="1" dirty="0"/>
                </a:p>
              </p:txBody>
            </p:sp>
          </mc:Choice>
          <mc:Fallback xmlns="">
            <p:sp>
              <p:nvSpPr>
                <p:cNvPr id="25" name="Obdélník 24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070464" y="2474281"/>
                  <a:ext cx="508409" cy="369332"/>
                </a:xfrm>
                <a:prstGeom prst="rect">
                  <a:avLst/>
                </a:prstGeom>
                <a:blipFill rotWithShape="1">
                  <a:blip r:embed="rId9"/>
                  <a:stretch>
                    <a:fillRect b="-20000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</p:spTree>
    <p:extLst>
      <p:ext uri="{BB962C8B-B14F-4D97-AF65-F5344CB8AC3E}">
        <p14:creationId xmlns:p14="http://schemas.microsoft.com/office/powerpoint/2010/main" val="4230608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260</TotalTime>
  <Words>300</Words>
  <Application>Microsoft Office PowerPoint</Application>
  <PresentationFormat>Předvádění na obrazovce (4:3)</PresentationFormat>
  <Paragraphs>51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VY_42_INOVACE_23_Postup řešení konstrukčních úloh</vt:lpstr>
      <vt:lpstr>Postup řešení konstrukčních úloh Nejprve provedeme nákres úlohy a její rozbor</vt:lpstr>
      <vt:lpstr>Postup řešení konstrukčních úloh pro zjednodušení zapisujeme postup pomocí symbolů</vt:lpstr>
      <vt:lpstr>Je dán trojúhelník ABC ( a= 6 cm, b = 6 cm, c = 3 cm). Sestrojte bod X, který má od bodu A vzdálenost 4 cm a jeho vzdálenost od bodu B je stejná jako od bodu C.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Vagnerova</dc:creator>
  <cp:lastModifiedBy>Vagnerova</cp:lastModifiedBy>
  <cp:revision>17</cp:revision>
  <dcterms:created xsi:type="dcterms:W3CDTF">2011-05-28T15:12:48Z</dcterms:created>
  <dcterms:modified xsi:type="dcterms:W3CDTF">2011-06-18T22:05:51Z</dcterms:modified>
</cp:coreProperties>
</file>