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9CB48-39DC-4799-AD58-D45DFA9D313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0451-CAF4-4B50-AAC1-94BD96ECFE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0332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9CB48-39DC-4799-AD58-D45DFA9D313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0451-CAF4-4B50-AAC1-94BD96ECFE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1451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9CB48-39DC-4799-AD58-D45DFA9D313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0451-CAF4-4B50-AAC1-94BD96ECFE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09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9CB48-39DC-4799-AD58-D45DFA9D313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0451-CAF4-4B50-AAC1-94BD96ECFE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9220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9CB48-39DC-4799-AD58-D45DFA9D313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0451-CAF4-4B50-AAC1-94BD96ECFE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5942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9CB48-39DC-4799-AD58-D45DFA9D313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0451-CAF4-4B50-AAC1-94BD96ECFE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792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9CB48-39DC-4799-AD58-D45DFA9D313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0451-CAF4-4B50-AAC1-94BD96ECFE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729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9CB48-39DC-4799-AD58-D45DFA9D313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0451-CAF4-4B50-AAC1-94BD96ECFE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5947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9CB48-39DC-4799-AD58-D45DFA9D313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0451-CAF4-4B50-AAC1-94BD96ECFE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1079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9CB48-39DC-4799-AD58-D45DFA9D313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0451-CAF4-4B50-AAC1-94BD96ECFE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5505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9CB48-39DC-4799-AD58-D45DFA9D313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30451-CAF4-4B50-AAC1-94BD96ECFE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4553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C9CB48-39DC-4799-AD58-D45DFA9D313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30451-CAF4-4B50-AAC1-94BD96ECFE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7505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VY_42_INOVACE_26_Konstrukce čtyřúhelníku 2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878174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>
                <a:rot lat="0" lon="11" rev="0"/>
              </a:camera>
              <a:lightRig rig="threePt" dir="t"/>
            </a:scene3d>
          </a:bodyPr>
          <a:lstStyle/>
          <a:p>
            <a:r>
              <a:rPr lang="cs-CZ" sz="3200" dirty="0" smtClean="0"/>
              <a:t>Sestrojte rovnoběžník KLMN, jestliže </a:t>
            </a:r>
            <a:r>
              <a:rPr lang="cs-CZ" sz="3200" dirty="0" smtClean="0"/>
              <a:t>                        I </a:t>
            </a:r>
            <a:r>
              <a:rPr lang="cs-CZ" sz="3200" i="1" dirty="0" smtClean="0"/>
              <a:t>KL</a:t>
            </a:r>
            <a:r>
              <a:rPr lang="cs-CZ" sz="3200" dirty="0" smtClean="0"/>
              <a:t> I= 72mm, I </a:t>
            </a:r>
            <a:r>
              <a:rPr lang="cs-CZ" sz="3200" i="1" dirty="0" smtClean="0"/>
              <a:t>KN</a:t>
            </a:r>
            <a:r>
              <a:rPr lang="cs-CZ" sz="3200" dirty="0" smtClean="0"/>
              <a:t> I= 40mm, I </a:t>
            </a:r>
            <a:r>
              <a:rPr lang="cs-CZ" sz="3200" dirty="0" smtClean="0">
                <a:latin typeface="Cambria Math"/>
                <a:ea typeface="Cambria Math"/>
              </a:rPr>
              <a:t>∡</a:t>
            </a:r>
            <a:r>
              <a:rPr lang="cs-CZ" sz="3200" dirty="0" smtClean="0">
                <a:latin typeface="Cambria Math"/>
                <a:ea typeface="Cambria Math"/>
              </a:rPr>
              <a:t>LKN </a:t>
            </a:r>
            <a:r>
              <a:rPr lang="cs-CZ" sz="3200" dirty="0" smtClean="0">
                <a:latin typeface="Cambria Math"/>
                <a:ea typeface="Cambria Math"/>
              </a:rPr>
              <a:t>∣</a:t>
            </a:r>
            <a:r>
              <a:rPr lang="cs-CZ" sz="3200" dirty="0" smtClean="0">
                <a:latin typeface="Cambria Math"/>
                <a:ea typeface="Cambria Math"/>
              </a:rPr>
              <a:t>=</a:t>
            </a:r>
            <a:r>
              <a:rPr lang="cs-CZ" sz="3200" dirty="0" smtClean="0">
                <a:latin typeface="Cambria Math"/>
                <a:ea typeface="Cambria Math"/>
              </a:rPr>
              <a:t>65°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4330824" cy="485313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Vytvoříme nákres daného rovnoběžníku a vyznačíme si na něm známé prvky:</a:t>
            </a:r>
          </a:p>
          <a:p>
            <a:endParaRPr lang="cs-CZ" sz="2400" dirty="0" smtClean="0"/>
          </a:p>
          <a:p>
            <a:r>
              <a:rPr lang="cs-CZ" sz="2400" dirty="0" smtClean="0"/>
              <a:t>Sestavíme postup konstrukce:</a:t>
            </a:r>
          </a:p>
          <a:p>
            <a:r>
              <a:rPr lang="cs-CZ" sz="2400" dirty="0" smtClean="0"/>
              <a:t>1. </a:t>
            </a:r>
            <a:r>
              <a:rPr lang="el-GR" sz="2400" dirty="0" smtClean="0"/>
              <a:t>Δ</a:t>
            </a:r>
            <a:r>
              <a:rPr lang="cs-CZ" sz="2400" dirty="0" smtClean="0"/>
              <a:t>LKN(</a:t>
            </a:r>
            <a:r>
              <a:rPr lang="cs-CZ" sz="2400" dirty="0" err="1" smtClean="0"/>
              <a:t>sus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2. S, S</a:t>
            </a:r>
            <a:r>
              <a:rPr lang="el-GR" sz="2400" dirty="0" smtClean="0"/>
              <a:t>ϵ</a:t>
            </a:r>
            <a:r>
              <a:rPr lang="cs-CZ" sz="2400" dirty="0" smtClean="0"/>
              <a:t>KM, I SK I=I SM I</a:t>
            </a:r>
          </a:p>
          <a:p>
            <a:r>
              <a:rPr lang="cs-CZ" sz="2400" dirty="0" smtClean="0"/>
              <a:t>3. M, M</a:t>
            </a:r>
            <a:r>
              <a:rPr lang="el-GR" sz="2400" dirty="0" smtClean="0"/>
              <a:t>ϵ→</a:t>
            </a:r>
            <a:r>
              <a:rPr lang="cs-CZ" sz="2400" dirty="0" smtClean="0"/>
              <a:t>KS, I SM I=I SK I</a:t>
            </a:r>
          </a:p>
          <a:p>
            <a:r>
              <a:rPr lang="cs-CZ" sz="2400" dirty="0" smtClean="0"/>
              <a:t>4. rovnoběžník KLMN</a:t>
            </a:r>
          </a:p>
          <a:p>
            <a:endParaRPr lang="cs-CZ" sz="2400" dirty="0"/>
          </a:p>
        </p:txBody>
      </p:sp>
      <p:grpSp>
        <p:nvGrpSpPr>
          <p:cNvPr id="36" name="Skupina 35"/>
          <p:cNvGrpSpPr/>
          <p:nvPr/>
        </p:nvGrpSpPr>
        <p:grpSpPr>
          <a:xfrm>
            <a:off x="5371740" y="2439437"/>
            <a:ext cx="2558505" cy="1797073"/>
            <a:chOff x="5685903" y="1697857"/>
            <a:chExt cx="3054315" cy="2102647"/>
          </a:xfrm>
        </p:grpSpPr>
        <p:sp>
          <p:nvSpPr>
            <p:cNvPr id="6" name="Kosoúhelník 5"/>
            <p:cNvSpPr/>
            <p:nvPr/>
          </p:nvSpPr>
          <p:spPr>
            <a:xfrm>
              <a:off x="5885004" y="2132856"/>
              <a:ext cx="2664296" cy="1274440"/>
            </a:xfrm>
            <a:prstGeom prst="parallelogram">
              <a:avLst>
                <a:gd name="adj" fmla="val 45830"/>
              </a:avLst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703459" y="3407296"/>
              <a:ext cx="3048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748725" y="3407296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8358382" y="1763524"/>
              <a:ext cx="3818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146483" y="1816857"/>
              <a:ext cx="3337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N</a:t>
              </a:r>
              <a:endParaRPr lang="cs-CZ" dirty="0"/>
            </a:p>
          </p:txBody>
        </p:sp>
        <p:cxnSp>
          <p:nvCxnSpPr>
            <p:cNvPr id="13" name="Přímá spojnice 12"/>
            <p:cNvCxnSpPr>
              <a:stCxn id="7" idx="0"/>
            </p:cNvCxnSpPr>
            <p:nvPr/>
          </p:nvCxnSpPr>
          <p:spPr>
            <a:xfrm flipV="1">
              <a:off x="5855905" y="1747986"/>
              <a:ext cx="784653" cy="165931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>
              <a:endCxn id="8" idx="0"/>
            </p:cNvCxnSpPr>
            <p:nvPr/>
          </p:nvCxnSpPr>
          <p:spPr>
            <a:xfrm>
              <a:off x="6473685" y="2132856"/>
              <a:ext cx="1416265" cy="127444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>
              <a:endCxn id="9" idx="2"/>
            </p:cNvCxnSpPr>
            <p:nvPr/>
          </p:nvCxnSpPr>
          <p:spPr>
            <a:xfrm flipV="1">
              <a:off x="5885004" y="2132856"/>
              <a:ext cx="2664296" cy="124682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/>
            <p:nvPr/>
          </p:nvSpPr>
          <p:spPr>
            <a:xfrm>
              <a:off x="7036585" y="2756266"/>
              <a:ext cx="2904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S</a:t>
              </a:r>
              <a:endParaRPr lang="cs-CZ" dirty="0"/>
            </a:p>
          </p:txBody>
        </p:sp>
        <p:sp>
          <p:nvSpPr>
            <p:cNvPr id="27" name="Oblouk 26"/>
            <p:cNvSpPr/>
            <p:nvPr/>
          </p:nvSpPr>
          <p:spPr>
            <a:xfrm>
              <a:off x="5685903" y="3026285"/>
              <a:ext cx="688946" cy="698376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885004" y="3125598"/>
              <a:ext cx="4972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65°</a:t>
              </a:r>
              <a:endParaRPr lang="cs-CZ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663626" y="3431172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72</a:t>
              </a:r>
              <a:endParaRPr lang="cs-CZ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5855905" y="2414748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40</a:t>
              </a:r>
              <a:endParaRPr lang="cs-CZ" dirty="0"/>
            </a:p>
          </p:txBody>
        </p:sp>
        <p:cxnSp>
          <p:nvCxnSpPr>
            <p:cNvPr id="32" name="Přímá spojnice 31"/>
            <p:cNvCxnSpPr/>
            <p:nvPr/>
          </p:nvCxnSpPr>
          <p:spPr>
            <a:xfrm>
              <a:off x="6480229" y="1816857"/>
              <a:ext cx="183397" cy="13133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ovéPole 34"/>
            <p:cNvSpPr txBox="1"/>
            <p:nvPr/>
          </p:nvSpPr>
          <p:spPr>
            <a:xfrm>
              <a:off x="6663856" y="1697857"/>
              <a:ext cx="3048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X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216156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1224136"/>
          </a:xfrm>
        </p:spPr>
        <p:txBody>
          <a:bodyPr/>
          <a:lstStyle/>
          <a:p>
            <a:r>
              <a:rPr lang="cs-CZ" dirty="0" smtClean="0"/>
              <a:t>Podle návodu v postupu sestrojíme rovnoběžník</a:t>
            </a:r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1970611" y="2234406"/>
            <a:ext cx="4680520" cy="2812497"/>
            <a:chOff x="1970611" y="2234406"/>
            <a:chExt cx="4680520" cy="2812497"/>
          </a:xfrm>
        </p:grpSpPr>
        <p:sp>
          <p:nvSpPr>
            <p:cNvPr id="5" name="Kosoúhelník 4"/>
            <p:cNvSpPr/>
            <p:nvPr/>
          </p:nvSpPr>
          <p:spPr>
            <a:xfrm>
              <a:off x="2275719" y="2880517"/>
              <a:ext cx="4082844" cy="1655582"/>
            </a:xfrm>
            <a:prstGeom prst="parallelogram">
              <a:avLst>
                <a:gd name="adj" fmla="val 45830"/>
              </a:avLst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997514" y="4536100"/>
              <a:ext cx="467225" cy="4797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316714" y="4530755"/>
              <a:ext cx="3699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L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065995" y="2400731"/>
              <a:ext cx="585136" cy="4797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676417" y="2470014"/>
              <a:ext cx="511442" cy="4797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N</a:t>
              </a:r>
              <a:endParaRPr lang="cs-CZ" dirty="0"/>
            </a:p>
          </p:txBody>
        </p:sp>
        <p:cxnSp>
          <p:nvCxnSpPr>
            <p:cNvPr id="10" name="Přímá spojnice 9"/>
            <p:cNvCxnSpPr/>
            <p:nvPr/>
          </p:nvCxnSpPr>
          <p:spPr>
            <a:xfrm flipV="1">
              <a:off x="2275719" y="2376578"/>
              <a:ext cx="976097" cy="215952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3026372" y="2880516"/>
              <a:ext cx="2538202" cy="1619703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>
              <a:endCxn id="8" idx="2"/>
            </p:cNvCxnSpPr>
            <p:nvPr/>
          </p:nvCxnSpPr>
          <p:spPr>
            <a:xfrm flipV="1">
              <a:off x="2275719" y="2880517"/>
              <a:ext cx="4082844" cy="1619702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4040435" y="3690368"/>
              <a:ext cx="445115" cy="4797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S</a:t>
              </a:r>
              <a:endParaRPr lang="cs-CZ" dirty="0"/>
            </a:p>
          </p:txBody>
        </p:sp>
        <p:sp>
          <p:nvSpPr>
            <p:cNvPr id="14" name="Oblouk 13"/>
            <p:cNvSpPr/>
            <p:nvPr/>
          </p:nvSpPr>
          <p:spPr>
            <a:xfrm>
              <a:off x="1970611" y="4041141"/>
              <a:ext cx="1055761" cy="907237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275719" y="4170155"/>
              <a:ext cx="762003" cy="4797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65°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468902" y="4567116"/>
              <a:ext cx="641634" cy="4797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72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231127" y="3246714"/>
              <a:ext cx="641634" cy="4797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40</a:t>
              </a:r>
              <a:endParaRPr lang="cs-CZ" dirty="0"/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3047337" y="2470014"/>
              <a:ext cx="281043" cy="17061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ovéPole 18"/>
            <p:cNvSpPr txBox="1"/>
            <p:nvPr/>
          </p:nvSpPr>
          <p:spPr>
            <a:xfrm>
              <a:off x="3251816" y="2234406"/>
              <a:ext cx="29590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X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615997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dirty="0" smtClean="0"/>
              <a:t>Jaké znalosti jsme při konstrukci využili? </a:t>
            </a:r>
          </a:p>
          <a:p>
            <a:endParaRPr lang="cs-CZ" dirty="0" smtClean="0"/>
          </a:p>
          <a:p>
            <a:r>
              <a:rPr lang="cs-CZ" dirty="0" smtClean="0"/>
              <a:t>Trojúhelník můžeme sestrojit jestliže známe dvě strany a úhel jimi sevřený – věta </a:t>
            </a:r>
            <a:r>
              <a:rPr lang="cs-CZ" i="1" dirty="0" err="1" smtClean="0"/>
              <a:t>sus</a:t>
            </a:r>
            <a:endParaRPr lang="cs-CZ" i="1" dirty="0"/>
          </a:p>
          <a:p>
            <a:r>
              <a:rPr lang="cs-CZ" dirty="0" smtClean="0"/>
              <a:t>Úhlopříčky </a:t>
            </a:r>
            <a:r>
              <a:rPr lang="cs-CZ" b="1" dirty="0"/>
              <a:t>e, f </a:t>
            </a:r>
            <a:r>
              <a:rPr lang="cs-CZ" dirty="0"/>
              <a:t>se v </a:t>
            </a:r>
            <a:r>
              <a:rPr lang="cs-CZ" dirty="0" smtClean="0"/>
              <a:t>průsečíku rovnoběžníku </a:t>
            </a:r>
            <a:r>
              <a:rPr lang="cs-CZ" b="1" dirty="0" smtClean="0"/>
              <a:t>S </a:t>
            </a:r>
            <a:r>
              <a:rPr lang="cs-CZ" dirty="0" smtClean="0"/>
              <a:t>půlí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31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</TotalTime>
  <Words>144</Words>
  <Application>Microsoft Office PowerPoint</Application>
  <PresentationFormat>Předvádění na obrazovce (4:3)</PresentationFormat>
  <Paragraphs>33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VY_42_INOVACE_26_Konstrukce čtyřúhelníku 2</vt:lpstr>
      <vt:lpstr>Sestrojte rovnoběžník KLMN, jestliže                         I KL I= 72mm, I KN I= 40mm, I ∡LKN ∣=65°</vt:lpstr>
      <vt:lpstr>Snímek 3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Sestrojte rovnoběžník KLMN, jestliže I KL I= 72mm, I KN I= 40mm, I ⦠</dc:title>
  <dc:creator>Vagnerova</dc:creator>
  <cp:lastModifiedBy>Dum</cp:lastModifiedBy>
  <cp:revision>13</cp:revision>
  <dcterms:created xsi:type="dcterms:W3CDTF">2011-06-20T16:03:30Z</dcterms:created>
  <dcterms:modified xsi:type="dcterms:W3CDTF">2012-03-10T10:12:02Z</dcterms:modified>
</cp:coreProperties>
</file>