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smtClean="0"/>
              <a:t>VY_42_INOVACE_27_Objem </a:t>
            </a:r>
            <a:r>
              <a:rPr lang="cs-CZ" sz="3200" b="1" dirty="0" smtClean="0"/>
              <a:t>a povrch </a:t>
            </a:r>
            <a:r>
              <a:rPr lang="cs-CZ" sz="3200" b="1" smtClean="0"/>
              <a:t>- opakování</a:t>
            </a:r>
            <a:endParaRPr lang="cs-CZ" sz="3200" b="1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639600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4" name="Nadpis 3"/>
              <p:cNvSpPr>
                <a:spLocks noGrp="1"/>
              </p:cNvSpPr>
              <p:nvPr>
                <p:ph type="title"/>
              </p:nvPr>
            </p:nvSpPr>
            <p:spPr>
              <a:xfrm>
                <a:off x="457200" y="274638"/>
                <a:ext cx="8229600" cy="1642194"/>
              </a:xfrm>
            </p:spPr>
            <p:txBody>
              <a:bodyPr>
                <a:noAutofit/>
              </a:bodyPr>
              <a:lstStyle/>
              <a:p>
                <a:r>
                  <a:rPr lang="cs-CZ" sz="2400" dirty="0" smtClean="0"/>
                  <a:t>Silážní jáma má tvar kvádru s délkou 10m, šířkou 4,2m a hloubkou 2,6m. Určete celkovou hmotnost siláže, jestliže její hustota  je 540 kg/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 smtClean="0">
                            <a:latin typeface="Cambria Math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cs-CZ" sz="2400" b="0" i="0" smtClean="0">
                            <a:latin typeface="Cambria Math"/>
                          </a:rPr>
                          <m:t>m</m:t>
                        </m:r>
                      </m:e>
                      <m:sup>
                        <m:r>
                          <a:rPr lang="cs-CZ" sz="2400" b="0" i="0" smtClean="0"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m:rPr>
                        <m:sty m:val="p"/>
                      </m:rPr>
                      <a:rPr lang="cs-CZ" sz="2400" i="1" smtClean="0">
                        <a:latin typeface="Cambria Math"/>
                      </a:rPr>
                      <m:t>a</m:t>
                    </m:r>
                  </m:oMath>
                </a14:m>
                <a:r>
                  <a:rPr lang="cs-CZ" sz="2400" dirty="0" smtClean="0"/>
                  <a:t> je-li uložena ještě 25% nad terén?</a:t>
                </a:r>
                <a:endParaRPr lang="cs-CZ" sz="2400" dirty="0"/>
              </a:p>
            </p:txBody>
          </p:sp>
        </mc:Choice>
        <mc:Fallback xmlns="">
          <p:sp>
            <p:nvSpPr>
              <p:cNvPr id="4" name="Nadpis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457200" y="274638"/>
                <a:ext cx="8229600" cy="1642194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4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772816"/>
                <a:ext cx="3466728" cy="4752528"/>
              </a:xfrm>
            </p:spPr>
            <p:txBody>
              <a:bodyPr>
                <a:normAutofit/>
              </a:bodyPr>
              <a:lstStyle/>
              <a:p>
                <a:r>
                  <a:rPr lang="cs-CZ" sz="2400" dirty="0" smtClean="0"/>
                  <a:t>a = 10 m</a:t>
                </a:r>
              </a:p>
              <a:p>
                <a:r>
                  <a:rPr lang="cs-CZ" sz="2400" dirty="0" smtClean="0"/>
                  <a:t>b = 4,2 m</a:t>
                </a:r>
              </a:p>
              <a:p>
                <a:r>
                  <a:rPr lang="cs-CZ" sz="2400" dirty="0"/>
                  <a:t>c</a:t>
                </a:r>
                <a:r>
                  <a:rPr lang="cs-CZ" sz="2400" dirty="0" smtClean="0"/>
                  <a:t> = 2,6 m </a:t>
                </a:r>
              </a:p>
              <a:p>
                <a:r>
                  <a:rPr lang="el-GR" sz="2400" u="sng" dirty="0"/>
                  <a:t>ρ</a:t>
                </a:r>
                <a:r>
                  <a:rPr lang="cs-CZ" sz="2400" u="sng" dirty="0" smtClean="0"/>
                  <a:t> = 540kg/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 u="sng" smtClean="0">
                            <a:latin typeface="Cambria Math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cs-CZ" sz="2400" u="sng">
                            <a:latin typeface="Cambria Math"/>
                          </a:rPr>
                          <m:t>m</m:t>
                        </m:r>
                      </m:e>
                      <m:sup>
                        <m:r>
                          <a:rPr lang="cs-CZ" sz="2400" u="sng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endParaRPr lang="cs-CZ" sz="2400" u="sng" dirty="0" smtClean="0"/>
              </a:p>
              <a:p>
                <a:r>
                  <a:rPr lang="cs-CZ" sz="2400" dirty="0" smtClean="0"/>
                  <a:t>V = </a:t>
                </a:r>
                <a:r>
                  <a:rPr lang="cs-CZ" sz="2400" dirty="0" err="1" smtClean="0"/>
                  <a:t>a.b.c</a:t>
                </a:r>
                <a:r>
                  <a:rPr lang="cs-CZ" sz="2400" dirty="0" smtClean="0"/>
                  <a:t> . 1,25</a:t>
                </a:r>
              </a:p>
              <a:p>
                <a:r>
                  <a:rPr lang="cs-CZ" sz="2400" dirty="0" smtClean="0"/>
                  <a:t>V = 10 . 4,2 . 2,6 . 1,25</a:t>
                </a:r>
              </a:p>
              <a:p>
                <a:r>
                  <a:rPr lang="cs-CZ" sz="2400" dirty="0" smtClean="0"/>
                  <a:t>V = 136,5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 u="sng">
                            <a:latin typeface="Cambria Math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cs-CZ" sz="2400" u="sng">
                            <a:latin typeface="Cambria Math"/>
                          </a:rPr>
                          <m:t>m</m:t>
                        </m:r>
                      </m:e>
                      <m:sup>
                        <m:r>
                          <a:rPr lang="cs-CZ" sz="2400" u="sng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endParaRPr lang="cs-CZ" sz="2400" dirty="0" smtClean="0"/>
              </a:p>
              <a:p>
                <a:r>
                  <a:rPr lang="cs-CZ" sz="2400" dirty="0" smtClean="0"/>
                  <a:t>m = </a:t>
                </a:r>
                <a:r>
                  <a:rPr lang="el-GR" sz="2400" dirty="0" smtClean="0"/>
                  <a:t>ρ</a:t>
                </a:r>
                <a:r>
                  <a:rPr lang="cs-CZ" sz="2400" dirty="0" smtClean="0"/>
                  <a:t> . V</a:t>
                </a:r>
              </a:p>
              <a:p>
                <a:r>
                  <a:rPr lang="cs-CZ" sz="2400" dirty="0"/>
                  <a:t>m</a:t>
                </a:r>
                <a:r>
                  <a:rPr lang="cs-CZ" sz="2400" dirty="0" smtClean="0"/>
                  <a:t> = 540 .</a:t>
                </a:r>
                <a:r>
                  <a:rPr lang="cs-CZ" sz="2400" dirty="0"/>
                  <a:t> </a:t>
                </a:r>
                <a:r>
                  <a:rPr lang="cs-CZ" sz="2400" dirty="0" smtClean="0"/>
                  <a:t>136,5</a:t>
                </a:r>
              </a:p>
              <a:p>
                <a:r>
                  <a:rPr lang="cs-CZ" sz="2400" u="sng" dirty="0" smtClean="0"/>
                  <a:t>m = 73710kg = 74 t</a:t>
                </a:r>
                <a:endParaRPr lang="cs-CZ" sz="2400" u="sng" dirty="0"/>
              </a:p>
            </p:txBody>
          </p:sp>
        </mc:Choice>
        <mc:Fallback xmlns=""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772816"/>
                <a:ext cx="3466728" cy="4752528"/>
              </a:xfrm>
              <a:blipFill rotWithShape="1">
                <a:blip r:embed="rId3"/>
                <a:stretch>
                  <a:fillRect l="-2285" t="-102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4211960" y="5379313"/>
            <a:ext cx="416691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Celková hmotnost siláže v takto </a:t>
            </a:r>
          </a:p>
          <a:p>
            <a:r>
              <a:rPr lang="cs-CZ" sz="2400" dirty="0" smtClean="0"/>
              <a:t>zaplněné jámě je asi 74t.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87722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6615" y="260648"/>
            <a:ext cx="8229600" cy="1354162"/>
          </a:xfrm>
        </p:spPr>
        <p:txBody>
          <a:bodyPr>
            <a:normAutofit fontScale="90000"/>
          </a:bodyPr>
          <a:lstStyle/>
          <a:p>
            <a:r>
              <a:rPr lang="cs-CZ" sz="2800" dirty="0" smtClean="0"/>
              <a:t>Koryto potoka má průřez ve tvaru rovnoramenného lichoběžníku se základnami 120cm a 200cm. Hloubka koryta je 80cm. Kolik vody proteče profilem za 1hod., jestliže rychlost toku je 4km/hod. 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844824"/>
                <a:ext cx="4474840" cy="4281339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cs-CZ" sz="2400" dirty="0" smtClean="0"/>
                  <a:t>V 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𝑝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. </m:t>
                    </m:r>
                    <m:r>
                      <a:rPr lang="cs-CZ" sz="2400" b="0" i="1" smtClean="0">
                        <a:latin typeface="Cambria Math"/>
                      </a:rPr>
                      <m:t>𝑣</m:t>
                    </m:r>
                  </m:oMath>
                </a14:m>
                <a:endParaRPr lang="cs-CZ" sz="2400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sz="2400" i="1">
                            <a:latin typeface="Cambria Math"/>
                          </a:rPr>
                          <m:t>𝑝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fPr>
                      <m:num>
                        <m:d>
                          <m:dPr>
                            <m:ctrlPr>
                              <a:rPr lang="cs-CZ" sz="2400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𝑎</m:t>
                            </m:r>
                            <m:r>
                              <a:rPr lang="cs-CZ" sz="2400" b="0" i="1" smtClean="0">
                                <a:latin typeface="Cambria Math"/>
                              </a:rPr>
                              <m:t>+</m:t>
                            </m:r>
                            <m:r>
                              <a:rPr lang="cs-CZ" sz="2400" b="0" i="1" smtClean="0">
                                <a:latin typeface="Cambria Math"/>
                              </a:rPr>
                              <m:t>𝑐</m:t>
                            </m:r>
                          </m:e>
                        </m:d>
                        <m:r>
                          <a:rPr lang="cs-CZ" sz="2400" b="0" i="1" smtClean="0">
                            <a:latin typeface="Cambria Math"/>
                          </a:rPr>
                          <m:t>. </m:t>
                        </m:r>
                        <m:r>
                          <a:rPr lang="cs-CZ" sz="2400" b="0" i="1" smtClean="0">
                            <a:latin typeface="Cambria Math"/>
                          </a:rPr>
                          <m:t>𝑣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sz="2400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sz="2400" i="1">
                            <a:latin typeface="Cambria Math"/>
                          </a:rPr>
                          <m:t>𝑝</m:t>
                        </m:r>
                      </m:sub>
                    </m:sSub>
                    <m:r>
                      <a:rPr lang="cs-CZ" sz="2400" i="1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d>
                          <m:d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1,2</m:t>
                            </m:r>
                            <m:r>
                              <a:rPr lang="cs-CZ" sz="2400" i="1">
                                <a:latin typeface="Cambria Math"/>
                              </a:rPr>
                              <m:t>+</m:t>
                            </m:r>
                            <m:r>
                              <a:rPr lang="cs-CZ" sz="2400" b="0" i="1" smtClean="0">
                                <a:latin typeface="Cambria Math"/>
                              </a:rPr>
                              <m:t>2</m:t>
                            </m:r>
                          </m:e>
                        </m:d>
                        <m:r>
                          <a:rPr lang="cs-CZ" sz="2400" i="1">
                            <a:latin typeface="Cambria Math"/>
                          </a:rPr>
                          <m:t>. </m:t>
                        </m:r>
                        <m:r>
                          <a:rPr lang="cs-CZ" sz="2400" b="0" i="1" smtClean="0">
                            <a:latin typeface="Cambria Math"/>
                          </a:rPr>
                          <m:t>0,8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sz="2400" dirty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sz="2400" i="1">
                            <a:latin typeface="Cambria Math"/>
                          </a:rPr>
                          <m:t>𝑝</m:t>
                        </m:r>
                      </m:sub>
                    </m:sSub>
                    <m:r>
                      <a:rPr lang="cs-CZ" sz="2400" i="1">
                        <a:latin typeface="Cambria Math"/>
                      </a:rPr>
                      <m:t>=</m:t>
                    </m:r>
                  </m:oMath>
                </a14:m>
                <a:r>
                  <a:rPr lang="cs-CZ" sz="2400" dirty="0" smtClean="0"/>
                  <a:t> 1,28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dirty="0" smtClean="0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2400" b="0" i="1" dirty="0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sz="2400" dirty="0"/>
              </a:p>
              <a:p>
                <a:r>
                  <a:rPr lang="cs-CZ" sz="2400" dirty="0"/>
                  <a:t>V </a:t>
                </a:r>
                <a:r>
                  <a:rPr lang="cs-CZ" sz="2400" dirty="0" smtClean="0"/>
                  <a:t>= </a:t>
                </a:r>
                <a:r>
                  <a:rPr lang="cs-CZ" sz="2400" dirty="0"/>
                  <a:t>1,28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 dirty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i="1" dirty="0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2400" i="1" dirty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400" dirty="0" smtClean="0"/>
                  <a:t> . </a:t>
                </a:r>
                <a:r>
                  <a:rPr lang="cs-CZ" sz="2400" i="1" dirty="0" smtClean="0"/>
                  <a:t>4000m</a:t>
                </a:r>
              </a:p>
              <a:p>
                <a:r>
                  <a:rPr lang="cs-CZ" sz="2400" u="sng" dirty="0" smtClean="0"/>
                  <a:t>V = 5120</a:t>
                </a:r>
                <a:r>
                  <a:rPr lang="cs-CZ" sz="2400" u="sng" dirty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 u="sng" dirty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i="1" u="sng" dirty="0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2400" b="0" i="1" u="sng" dirty="0" smtClean="0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endParaRPr lang="cs-CZ" sz="2400" u="sng" dirty="0" smtClean="0"/>
              </a:p>
              <a:p>
                <a:endParaRPr lang="cs-CZ" sz="2400" u="sng" dirty="0"/>
              </a:p>
              <a:p>
                <a:r>
                  <a:rPr lang="cs-CZ" sz="2400" dirty="0" smtClean="0"/>
                  <a:t>Za hodinu proteče profilem koryta potoka 5120</a:t>
                </a:r>
                <a14:m>
                  <m:oMath xmlns:m="http://schemas.openxmlformats.org/officeDocument/2006/math">
                    <m:r>
                      <a:rPr lang="cs-CZ" sz="2400" b="0" i="0" dirty="0" smtClean="0">
                        <a:latin typeface="Cambria Math"/>
                      </a:rPr>
                      <m:t> </m:t>
                    </m:r>
                    <m:sSup>
                      <m:sSupPr>
                        <m:ctrlPr>
                          <a:rPr lang="cs-CZ" sz="2400" i="1" dirty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i="1" dirty="0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2400" i="1" dirty="0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sz="2400" dirty="0" smtClean="0"/>
                  <a:t>vody.</a:t>
                </a:r>
                <a:endParaRPr lang="cs-CZ" sz="24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844824"/>
                <a:ext cx="4474840" cy="4281339"/>
              </a:xfrm>
              <a:blipFill rotWithShape="1">
                <a:blip r:embed="rId2"/>
                <a:stretch>
                  <a:fillRect l="-1771" t="-17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28" name="Skupina 27"/>
          <p:cNvGrpSpPr/>
          <p:nvPr/>
        </p:nvGrpSpPr>
        <p:grpSpPr>
          <a:xfrm>
            <a:off x="5436096" y="2001987"/>
            <a:ext cx="3230119" cy="1896809"/>
            <a:chOff x="5436096" y="2001987"/>
            <a:chExt cx="3230119" cy="1896809"/>
          </a:xfrm>
        </p:grpSpPr>
        <p:sp>
          <p:nvSpPr>
            <p:cNvPr id="4" name="Lichoběžník 3"/>
            <p:cNvSpPr/>
            <p:nvPr/>
          </p:nvSpPr>
          <p:spPr>
            <a:xfrm flipV="1">
              <a:off x="5436096" y="2924944"/>
              <a:ext cx="1274440" cy="648072"/>
            </a:xfrm>
            <a:prstGeom prst="trapezoid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Lichoběžník 4"/>
            <p:cNvSpPr/>
            <p:nvPr/>
          </p:nvSpPr>
          <p:spPr>
            <a:xfrm flipV="1">
              <a:off x="7391775" y="2001987"/>
              <a:ext cx="1274440" cy="648072"/>
            </a:xfrm>
            <a:prstGeom prst="trapezoid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7" name="Přímá spojnice 6"/>
            <p:cNvCxnSpPr/>
            <p:nvPr/>
          </p:nvCxnSpPr>
          <p:spPr>
            <a:xfrm flipV="1">
              <a:off x="5436096" y="2001987"/>
              <a:ext cx="1955679" cy="922957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 flipV="1">
              <a:off x="5588496" y="2650060"/>
              <a:ext cx="1955679" cy="92295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 flipV="1">
              <a:off x="6566335" y="2650060"/>
              <a:ext cx="1966105" cy="922956"/>
            </a:xfrm>
            <a:prstGeom prst="line">
              <a:avLst/>
            </a:prstGeom>
            <a:ln>
              <a:headEnd type="arrow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flipV="1">
              <a:off x="6710536" y="2001987"/>
              <a:ext cx="1955679" cy="922957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flipV="1">
              <a:off x="5588496" y="2924944"/>
              <a:ext cx="0" cy="648072"/>
            </a:xfrm>
            <a:prstGeom prst="line">
              <a:avLst/>
            </a:prstGeom>
            <a:ln>
              <a:headEnd type="arrow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TextovéPole 23"/>
            <p:cNvSpPr txBox="1"/>
            <p:nvPr/>
          </p:nvSpPr>
          <p:spPr>
            <a:xfrm>
              <a:off x="5765582" y="3529464"/>
              <a:ext cx="47641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1,2</a:t>
              </a:r>
              <a:endParaRPr lang="cs-CZ" dirty="0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5922473" y="2555612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</a:t>
              </a:r>
              <a:endParaRPr lang="cs-CZ" dirty="0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5511644" y="3053224"/>
              <a:ext cx="47641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0,8</a:t>
              </a:r>
              <a:endParaRPr lang="cs-CZ" dirty="0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7223015" y="3160132"/>
              <a:ext cx="65274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4000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648746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236</Words>
  <Application>Microsoft Office PowerPoint</Application>
  <PresentationFormat>Předvádění na obrazovce (4:3)</PresentationFormat>
  <Paragraphs>28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sady Office</vt:lpstr>
      <vt:lpstr>VY_42_INOVACE_27_Objem a povrch - opakování</vt:lpstr>
      <vt:lpstr>Silážní jáma má tvar kvádru s délkou 10m, šířkou 4,2m a hloubkou 2,6m. Určete celkovou hmotnost siláže, jestliže její hustota  je 540 kg/m^3 a je-li uložena ještě 25% nad terén?</vt:lpstr>
      <vt:lpstr>Koryto potoka má průřez ve tvaru rovnoramenného lichoběžníku se základnami 120cm a 200cm. Hloubka koryta je 80cm. Kolik vody proteče profilem za 1hod., jestliže rychlost toku je 4km/hod.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Silážní jáma má tvar kvádru s délkou 10m, šířkou 4,2m a hloubkou 2,6m. Určete celkovou hmotnost siláže, jestliže její hustota  je 540 kg/m^3 a je-li uložena ještě 25% nad terén?</dc:title>
  <dc:creator>Vagnerova</dc:creator>
  <cp:lastModifiedBy>Vagnerova</cp:lastModifiedBy>
  <cp:revision>10</cp:revision>
  <dcterms:created xsi:type="dcterms:W3CDTF">2011-06-07T19:49:08Z</dcterms:created>
  <dcterms:modified xsi:type="dcterms:W3CDTF">2011-06-20T17:50:18Z</dcterms:modified>
</cp:coreProperties>
</file>