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699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457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579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114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810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443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457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283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363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57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553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3A0E6-0647-4C99-A50F-40A3B6741D7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5FB18-4C61-4511-AECD-777BE10A75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545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VY_42_INOVACE_28_Závěrečné </a:t>
            </a:r>
            <a:r>
              <a:rPr lang="cs-CZ" sz="3200" b="1" dirty="0" smtClean="0"/>
              <a:t>opakování – Pythagorova věta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555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Závěrečné opakování – Pythagorova věta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4834880" cy="49294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Vypočítejte výšku stanu, který má tvar čtyřbokého jehlanu  s obdélníkovou podstavou širokou 1,8m a dlouhou 2,2m víme-li, že délka boční hrany je 2m.</a:t>
            </a:r>
          </a:p>
          <a:p>
            <a:endParaRPr lang="cs-CZ" sz="2800" dirty="0"/>
          </a:p>
          <a:p>
            <a:r>
              <a:rPr lang="cs-CZ" sz="2800" dirty="0" smtClean="0"/>
              <a:t>Nejprve si ze známých údajů vypočítáme délku úhlopříčky, potom určíme výšku stanu.</a:t>
            </a:r>
            <a:endParaRPr lang="cs-CZ" sz="2800" dirty="0"/>
          </a:p>
        </p:txBody>
      </p:sp>
      <p:sp>
        <p:nvSpPr>
          <p:cNvPr id="46" name="Rovnoramenný trojúhelník 45"/>
          <p:cNvSpPr/>
          <p:nvPr/>
        </p:nvSpPr>
        <p:spPr>
          <a:xfrm rot="20867037">
            <a:off x="7161571" y="1308740"/>
            <a:ext cx="1156825" cy="2266490"/>
          </a:xfrm>
          <a:prstGeom prst="triangle">
            <a:avLst>
              <a:gd name="adj" fmla="val 40349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7" name="Skupina 46"/>
          <p:cNvGrpSpPr/>
          <p:nvPr/>
        </p:nvGrpSpPr>
        <p:grpSpPr>
          <a:xfrm>
            <a:off x="5880796" y="1340768"/>
            <a:ext cx="3186629" cy="3112280"/>
            <a:chOff x="5880796" y="1340768"/>
            <a:chExt cx="3186629" cy="3112280"/>
          </a:xfrm>
        </p:grpSpPr>
        <p:grpSp>
          <p:nvGrpSpPr>
            <p:cNvPr id="38" name="Skupina 37"/>
            <p:cNvGrpSpPr/>
            <p:nvPr/>
          </p:nvGrpSpPr>
          <p:grpSpPr>
            <a:xfrm>
              <a:off x="5880796" y="1340768"/>
              <a:ext cx="2664296" cy="2657780"/>
              <a:chOff x="6156176" y="2211380"/>
              <a:chExt cx="2232248" cy="2009707"/>
            </a:xfrm>
          </p:grpSpPr>
          <p:sp>
            <p:nvSpPr>
              <p:cNvPr id="6" name="Rovnoramenný trojúhelník 5"/>
              <p:cNvSpPr/>
              <p:nvPr/>
            </p:nvSpPr>
            <p:spPr>
              <a:xfrm>
                <a:off x="6156176" y="2211380"/>
                <a:ext cx="2016224" cy="2009707"/>
              </a:xfrm>
              <a:prstGeom prst="triangle">
                <a:avLst>
                  <a:gd name="adj" fmla="val 63167"/>
                </a:avLst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nice 8"/>
              <p:cNvCxnSpPr>
                <a:stCxn id="6" idx="0"/>
              </p:cNvCxnSpPr>
              <p:nvPr/>
            </p:nvCxnSpPr>
            <p:spPr>
              <a:xfrm flipH="1">
                <a:off x="6804248" y="2211380"/>
                <a:ext cx="625516" cy="157766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>
                <a:stCxn id="6" idx="0"/>
              </p:cNvCxnSpPr>
              <p:nvPr/>
            </p:nvCxnSpPr>
            <p:spPr>
              <a:xfrm>
                <a:off x="7429764" y="2211380"/>
                <a:ext cx="958660" cy="157766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>
                <a:stCxn id="6" idx="0"/>
              </p:cNvCxnSpPr>
              <p:nvPr/>
            </p:nvCxnSpPr>
            <p:spPr>
              <a:xfrm>
                <a:off x="7429764" y="2211380"/>
                <a:ext cx="0" cy="1793683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6804248" y="3789040"/>
                <a:ext cx="1584176" cy="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>
                <a:endCxn id="6" idx="4"/>
              </p:cNvCxnSpPr>
              <p:nvPr/>
            </p:nvCxnSpPr>
            <p:spPr>
              <a:xfrm flipH="1">
                <a:off x="8172400" y="3789040"/>
                <a:ext cx="216024" cy="43204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>
                <a:endCxn id="6" idx="2"/>
              </p:cNvCxnSpPr>
              <p:nvPr/>
            </p:nvCxnSpPr>
            <p:spPr>
              <a:xfrm flipH="1">
                <a:off x="6156176" y="3789040"/>
                <a:ext cx="648072" cy="432047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>
                <a:stCxn id="6" idx="2"/>
              </p:cNvCxnSpPr>
              <p:nvPr/>
            </p:nvCxnSpPr>
            <p:spPr>
              <a:xfrm flipV="1">
                <a:off x="6156176" y="3789040"/>
                <a:ext cx="2232248" cy="432047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>
                <a:endCxn id="6" idx="4"/>
              </p:cNvCxnSpPr>
              <p:nvPr/>
            </p:nvCxnSpPr>
            <p:spPr>
              <a:xfrm>
                <a:off x="6804248" y="3789040"/>
                <a:ext cx="1368152" cy="432047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" name="TextovéPole 40"/>
            <p:cNvSpPr txBox="1"/>
            <p:nvPr/>
          </p:nvSpPr>
          <p:spPr>
            <a:xfrm>
              <a:off x="8406667" y="3712862"/>
              <a:ext cx="6607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1,8m</a:t>
              </a:r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6914241" y="4083716"/>
              <a:ext cx="6607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2,2m</a:t>
              </a:r>
              <a:endParaRPr lang="cs-CZ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972988" y="2157483"/>
              <a:ext cx="4860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2m</a:t>
              </a:r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7181917" y="2688333"/>
              <a:ext cx="2888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</a:t>
              </a:r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6607747" y="3533263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u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88693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5880796" y="1308740"/>
            <a:ext cx="3186629" cy="3144308"/>
            <a:chOff x="5880796" y="1308740"/>
            <a:chExt cx="3186629" cy="3144308"/>
          </a:xfrm>
        </p:grpSpPr>
        <p:sp>
          <p:nvSpPr>
            <p:cNvPr id="46" name="Rovnoramenný trojúhelník 45"/>
            <p:cNvSpPr/>
            <p:nvPr/>
          </p:nvSpPr>
          <p:spPr>
            <a:xfrm rot="20867037">
              <a:off x="7161571" y="1308740"/>
              <a:ext cx="1156825" cy="2266490"/>
            </a:xfrm>
            <a:prstGeom prst="triangle">
              <a:avLst>
                <a:gd name="adj" fmla="val 40349"/>
              </a:avLst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7" name="Skupina 46"/>
            <p:cNvGrpSpPr/>
            <p:nvPr/>
          </p:nvGrpSpPr>
          <p:grpSpPr>
            <a:xfrm>
              <a:off x="5880796" y="1340768"/>
              <a:ext cx="3186629" cy="3112280"/>
              <a:chOff x="5880796" y="1340768"/>
              <a:chExt cx="3186629" cy="3112280"/>
            </a:xfrm>
          </p:grpSpPr>
          <p:grpSp>
            <p:nvGrpSpPr>
              <p:cNvPr id="38" name="Skupina 37"/>
              <p:cNvGrpSpPr/>
              <p:nvPr/>
            </p:nvGrpSpPr>
            <p:grpSpPr>
              <a:xfrm>
                <a:off x="5880796" y="1340768"/>
                <a:ext cx="2664296" cy="2657780"/>
                <a:chOff x="6156176" y="2211380"/>
                <a:chExt cx="2232248" cy="2009707"/>
              </a:xfrm>
            </p:grpSpPr>
            <p:sp>
              <p:nvSpPr>
                <p:cNvPr id="6" name="Rovnoramenný trojúhelník 5"/>
                <p:cNvSpPr/>
                <p:nvPr/>
              </p:nvSpPr>
              <p:spPr>
                <a:xfrm>
                  <a:off x="6156176" y="2211380"/>
                  <a:ext cx="2016224" cy="2009707"/>
                </a:xfrm>
                <a:prstGeom prst="triangle">
                  <a:avLst>
                    <a:gd name="adj" fmla="val 63167"/>
                  </a:avLst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9" name="Přímá spojnice 8"/>
                <p:cNvCxnSpPr>
                  <a:stCxn id="6" idx="0"/>
                </p:cNvCxnSpPr>
                <p:nvPr/>
              </p:nvCxnSpPr>
              <p:spPr>
                <a:xfrm flipH="1">
                  <a:off x="6804248" y="2211380"/>
                  <a:ext cx="625516" cy="1577660"/>
                </a:xfrm>
                <a:prstGeom prst="line">
                  <a:avLst/>
                </a:prstGeom>
                <a:ln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>
                  <a:stCxn id="6" idx="0"/>
                </p:cNvCxnSpPr>
                <p:nvPr/>
              </p:nvCxnSpPr>
              <p:spPr>
                <a:xfrm>
                  <a:off x="7429764" y="2211380"/>
                  <a:ext cx="958660" cy="157766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>
                  <a:stCxn id="6" idx="0"/>
                </p:cNvCxnSpPr>
                <p:nvPr/>
              </p:nvCxnSpPr>
              <p:spPr>
                <a:xfrm>
                  <a:off x="7429764" y="2211380"/>
                  <a:ext cx="0" cy="1793683"/>
                </a:xfrm>
                <a:prstGeom prst="line">
                  <a:avLst/>
                </a:prstGeom>
                <a:ln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6804248" y="3789040"/>
                  <a:ext cx="1584176" cy="0"/>
                </a:xfrm>
                <a:prstGeom prst="line">
                  <a:avLst/>
                </a:prstGeom>
                <a:ln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16"/>
                <p:cNvCxnSpPr>
                  <a:endCxn id="6" idx="4"/>
                </p:cNvCxnSpPr>
                <p:nvPr/>
              </p:nvCxnSpPr>
              <p:spPr>
                <a:xfrm flipH="1">
                  <a:off x="8172400" y="3789040"/>
                  <a:ext cx="216024" cy="432047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>
                  <a:endCxn id="6" idx="2"/>
                </p:cNvCxnSpPr>
                <p:nvPr/>
              </p:nvCxnSpPr>
              <p:spPr>
                <a:xfrm flipH="1">
                  <a:off x="6156176" y="3789040"/>
                  <a:ext cx="648072" cy="432047"/>
                </a:xfrm>
                <a:prstGeom prst="line">
                  <a:avLst/>
                </a:prstGeom>
                <a:ln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Přímá spojnice 24"/>
                <p:cNvCxnSpPr>
                  <a:stCxn id="6" idx="2"/>
                </p:cNvCxnSpPr>
                <p:nvPr/>
              </p:nvCxnSpPr>
              <p:spPr>
                <a:xfrm flipV="1">
                  <a:off x="6156176" y="3789040"/>
                  <a:ext cx="2232248" cy="432047"/>
                </a:xfrm>
                <a:prstGeom prst="line">
                  <a:avLst/>
                </a:prstGeom>
                <a:ln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>
                  <a:endCxn id="6" idx="4"/>
                </p:cNvCxnSpPr>
                <p:nvPr/>
              </p:nvCxnSpPr>
              <p:spPr>
                <a:xfrm>
                  <a:off x="6804248" y="3789040"/>
                  <a:ext cx="1368152" cy="432047"/>
                </a:xfrm>
                <a:prstGeom prst="line">
                  <a:avLst/>
                </a:prstGeom>
                <a:ln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1" name="TextovéPole 40"/>
              <p:cNvSpPr txBox="1"/>
              <p:nvPr/>
            </p:nvSpPr>
            <p:spPr>
              <a:xfrm>
                <a:off x="8406667" y="3712862"/>
                <a:ext cx="6607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1,8m</a:t>
                </a:r>
                <a:endParaRPr lang="cs-CZ" dirty="0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6914241" y="4083716"/>
                <a:ext cx="6607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2,2m</a:t>
                </a:r>
                <a:endParaRPr lang="cs-CZ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7972988" y="2157483"/>
                <a:ext cx="4860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2m</a:t>
                </a:r>
                <a:endParaRPr lang="cs-CZ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7181917" y="2688333"/>
                <a:ext cx="288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v</a:t>
                </a:r>
                <a:endParaRPr lang="cs-CZ" dirty="0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6607747" y="3533263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u</a:t>
                </a:r>
                <a:endParaRPr lang="cs-CZ" dirty="0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404664"/>
                <a:ext cx="5266928" cy="6048672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𝑢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2,2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1,8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𝑢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=4,84+3,24</m:t>
                    </m:r>
                  </m:oMath>
                </a14:m>
                <a:endParaRPr lang="cs-CZ" sz="2800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𝑢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=8,08</m:t>
                    </m:r>
                  </m:oMath>
                </a14:m>
                <a:endParaRPr lang="cs-CZ" sz="2800" dirty="0" smtClean="0"/>
              </a:p>
              <a:p>
                <a14:m>
                  <m:oMath xmlns:m="http://schemas.openxmlformats.org/officeDocument/2006/math">
                    <m:r>
                      <a:rPr lang="cs-CZ" sz="2800" b="0" i="1" u="sng" smtClean="0">
                        <a:latin typeface="Cambria Math"/>
                      </a:rPr>
                      <m:t>𝑢</m:t>
                    </m:r>
                    <m:r>
                      <a:rPr lang="cs-CZ" sz="2800" b="0" i="0" u="sng" smtClean="0">
                        <a:latin typeface="Cambria Math"/>
                      </a:rPr>
                      <m:t> =2,84</m:t>
                    </m:r>
                  </m:oMath>
                </a14:m>
                <a:r>
                  <a:rPr lang="cs-CZ" sz="2800" u="sng" dirty="0" smtClean="0"/>
                  <a:t>m</a:t>
                </a:r>
                <a:endParaRPr lang="cs-CZ" sz="2800" u="sng" dirty="0"/>
              </a:p>
              <a:p>
                <a:endParaRPr lang="cs-CZ" sz="2800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800" b="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smtClean="0">
                                    <a:latin typeface="Cambria Math"/>
                                  </a:rPr>
                                  <m:t>𝑢</m:t>
                                </m:r>
                              </m:num>
                              <m:den>
                                <m:r>
                                  <a:rPr lang="cs-CZ" sz="28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1,42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=4 −2,0164</m:t>
                    </m:r>
                  </m:oMath>
                </a14:m>
                <a:endParaRPr lang="cs-CZ" sz="2800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=1,98</m:t>
                    </m:r>
                  </m:oMath>
                </a14:m>
                <a:endParaRPr lang="cs-CZ" sz="2800" b="0" dirty="0" smtClean="0"/>
              </a:p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𝑣</m:t>
                    </m:r>
                    <m:r>
                      <a:rPr lang="cs-CZ" sz="2800" b="0" i="1" smtClean="0">
                        <a:latin typeface="Cambria Math"/>
                      </a:rPr>
                      <m:t>  =1,41</m:t>
                    </m:r>
                    <m:r>
                      <a:rPr lang="cs-CZ" sz="2800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sz="2800" b="0" dirty="0" smtClean="0"/>
              </a:p>
              <a:p>
                <a:r>
                  <a:rPr lang="cs-CZ" sz="2800" b="1" dirty="0" smtClean="0"/>
                  <a:t>Stan je vysoký 1,41m.</a:t>
                </a:r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404664"/>
                <a:ext cx="5266928" cy="6048672"/>
              </a:xfrm>
              <a:blipFill rotWithShape="1">
                <a:blip r:embed="rId2"/>
                <a:stretch>
                  <a:fillRect l="-2083" b="-19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886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 využitím podobných principů spočítejte následující příklady: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Určete tělesovou úhlopříčku  kvádru s rozměry a=8cm, b=12cm, c=16cm.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80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 využitím podobných principů spočítejte následující příklady: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2. Vypočítejte délky úhlopříček a ramene rovnoramenného lichoběžníku ABCD, který je na obrázku:</a:t>
            </a:r>
            <a:endParaRPr lang="cs-CZ" sz="2800" dirty="0"/>
          </a:p>
        </p:txBody>
      </p:sp>
      <p:sp>
        <p:nvSpPr>
          <p:cNvPr id="4" name="Lichoběžník 3"/>
          <p:cNvSpPr/>
          <p:nvPr/>
        </p:nvSpPr>
        <p:spPr>
          <a:xfrm>
            <a:off x="611560" y="3284984"/>
            <a:ext cx="4248472" cy="2160240"/>
          </a:xfrm>
          <a:prstGeom prst="trapezoid">
            <a:avLst>
              <a:gd name="adj" fmla="val 3481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2915652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7cm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5445224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12cm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979712" y="3284984"/>
            <a:ext cx="0" cy="2160240"/>
          </a:xfrm>
          <a:prstGeom prst="line">
            <a:avLst/>
          </a:prstGeom>
          <a:ln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 rot="16200000">
            <a:off x="1763688" y="4365104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7210" y="544522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05182" y="544522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47117" y="291565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2915652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057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</TotalTime>
  <Words>209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VY_42_INOVACE_28_Závěrečné opakování – Pythagorova věta</vt:lpstr>
      <vt:lpstr>Závěrečné opakování – Pythagorova věta</vt:lpstr>
      <vt:lpstr>Prezentace aplikace PowerPoint</vt:lpstr>
      <vt:lpstr>S využitím podobných principů spočítejte následující příklady:</vt:lpstr>
      <vt:lpstr>S využitím podobných principů spočítejte následující příklady: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Závěrečné opakování – Pythagorova věta</dc:title>
  <dc:creator>Vagnerova</dc:creator>
  <cp:lastModifiedBy>Vagnerova</cp:lastModifiedBy>
  <cp:revision>9</cp:revision>
  <dcterms:created xsi:type="dcterms:W3CDTF">2011-06-19T13:02:27Z</dcterms:created>
  <dcterms:modified xsi:type="dcterms:W3CDTF">2011-06-19T14:25:33Z</dcterms:modified>
</cp:coreProperties>
</file>