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VY_42_INOVACE_29_Závěrečné opakování – rotační válec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161614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5" name="Zástupný symbol pro obsah 4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476672"/>
                <a:ext cx="4464496" cy="5554311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cs-CZ" sz="2800" dirty="0" smtClean="0"/>
                  <a:t>Kolik plynu projde potrubím s vnitřním průměrem 15mm, jestliže proudí rychlostí 20cm/s?</a:t>
                </a:r>
              </a:p>
              <a:p>
                <a:r>
                  <a:rPr lang="cs-CZ" sz="2800" dirty="0" smtClean="0"/>
                  <a:t>d = 15 mm</a:t>
                </a:r>
              </a:p>
              <a:p>
                <a14:m>
                  <m:oMath xmlns:m="http://schemas.openxmlformats.org/officeDocument/2006/math">
                    <m:r>
                      <a:rPr lang="cs-CZ" sz="2800" i="1">
                        <a:latin typeface="Cambria Math"/>
                      </a:rPr>
                      <m:t>𝑣</m:t>
                    </m:r>
                  </m:oMath>
                </a14:m>
                <a:r>
                  <a:rPr lang="cs-CZ" sz="2800" dirty="0" smtClean="0"/>
                  <a:t>= ?</a:t>
                </a:r>
              </a:p>
              <a:p>
                <a:r>
                  <a:rPr lang="cs-CZ" sz="2800" dirty="0" smtClean="0"/>
                  <a:t>t = 1hod=3600s</a:t>
                </a:r>
              </a:p>
              <a:p>
                <a:r>
                  <a:rPr lang="cs-CZ" sz="2800" u="sng" dirty="0" smtClean="0"/>
                  <a:t>v = 20cm/s</a:t>
                </a:r>
                <a:endParaRPr lang="cs-CZ" sz="2800" u="sng" dirty="0"/>
              </a:p>
              <a:p>
                <a:endParaRPr lang="cs-CZ" sz="2800" dirty="0"/>
              </a:p>
              <a:p>
                <a:r>
                  <a:rPr lang="cs-CZ" sz="2800" dirty="0" smtClean="0"/>
                  <a:t>                                V </a:t>
                </a:r>
                <a:r>
                  <a:rPr lang="cs-CZ" sz="2800" dirty="0" smtClean="0"/>
                  <a:t>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sz="2800" b="0" i="1" smtClean="0">
                            <a:latin typeface="Cambria Math"/>
                          </a:rPr>
                          <m:t>𝑝</m:t>
                        </m:r>
                        <m:r>
                          <a:rPr lang="cs-CZ" sz="2800" b="0" i="1" smtClean="0">
                            <a:latin typeface="Cambria Math"/>
                          </a:rPr>
                          <m:t> </m:t>
                        </m:r>
                      </m:sub>
                    </m:sSub>
                    <m:r>
                      <a:rPr lang="cs-CZ" sz="2800" b="0" i="1" smtClean="0">
                        <a:latin typeface="Cambria Math"/>
                      </a:rPr>
                      <m:t>. </m:t>
                    </m:r>
                    <m:r>
                      <a:rPr lang="cs-CZ" sz="2800" b="0" i="1" smtClean="0">
                        <a:latin typeface="Cambria Math"/>
                      </a:rPr>
                      <m:t>𝑣</m:t>
                    </m:r>
                  </m:oMath>
                </a14:m>
                <a:endParaRPr lang="cs-CZ" sz="2800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i="1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sz="2800" i="1">
                            <a:latin typeface="Cambria Math"/>
                          </a:rPr>
                          <m:t>𝑝</m:t>
                        </m:r>
                        <m:r>
                          <a:rPr lang="cs-CZ" sz="2800" i="1">
                            <a:latin typeface="Cambria Math"/>
                          </a:rPr>
                          <m:t> </m:t>
                        </m:r>
                      </m:sub>
                    </m:sSub>
                  </m:oMath>
                </a14:m>
                <a:r>
                  <a:rPr lang="cs-CZ" sz="2800" dirty="0" smtClean="0"/>
                  <a:t>= </a:t>
                </a:r>
                <a:r>
                  <a:rPr lang="el-GR" sz="2800" dirty="0" smtClean="0"/>
                  <a:t>π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l-GR" sz="2800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dirty="0" smtClean="0">
                            <a:latin typeface="Cambria Math"/>
                          </a:rPr>
                          <m:t>𝑟</m:t>
                        </m:r>
                      </m:e>
                      <m:sup>
                        <m:r>
                          <a:rPr lang="cs-CZ" sz="2800" b="0" i="1" dirty="0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800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i="1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sz="2800" i="1">
                            <a:latin typeface="Cambria Math"/>
                          </a:rPr>
                          <m:t>𝑝</m:t>
                        </m:r>
                        <m:r>
                          <a:rPr lang="cs-CZ" sz="2800" i="1">
                            <a:latin typeface="Cambria Math"/>
                          </a:rPr>
                          <m:t> </m:t>
                        </m:r>
                      </m:sub>
                    </m:sSub>
                  </m:oMath>
                </a14:m>
                <a:r>
                  <a:rPr lang="cs-CZ" sz="2800" dirty="0" smtClean="0"/>
                  <a:t>= 176,6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dirty="0" smtClean="0">
                            <a:latin typeface="Cambria Math"/>
                          </a:rPr>
                          <m:t>𝑚𝑚</m:t>
                        </m:r>
                      </m:e>
                      <m:sup>
                        <m:r>
                          <a:rPr lang="cs-CZ" sz="2800" b="0" i="1" dirty="0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800" dirty="0" smtClean="0"/>
              </a:p>
              <a:p>
                <a:endParaRPr lang="cs-CZ" sz="2800" dirty="0"/>
              </a:p>
            </p:txBody>
          </p:sp>
        </mc:Choice>
        <mc:Fallback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476672"/>
                <a:ext cx="4464496" cy="5554311"/>
              </a:xfrm>
              <a:blipFill rotWithShape="1">
                <a:blip r:embed="rId2"/>
                <a:stretch>
                  <a:fillRect l="-2186" t="-1647" r="-245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2" name="Skupina 11"/>
          <p:cNvGrpSpPr/>
          <p:nvPr/>
        </p:nvGrpSpPr>
        <p:grpSpPr>
          <a:xfrm>
            <a:off x="4067944" y="1700808"/>
            <a:ext cx="4824536" cy="1656184"/>
            <a:chOff x="5241401" y="2575717"/>
            <a:chExt cx="3013899" cy="914400"/>
          </a:xfrm>
        </p:grpSpPr>
        <p:sp>
          <p:nvSpPr>
            <p:cNvPr id="6" name="Vývojový diagram: magnetický disk 5"/>
            <p:cNvSpPr/>
            <p:nvPr/>
          </p:nvSpPr>
          <p:spPr>
            <a:xfrm rot="16024827">
              <a:off x="6291151" y="1525967"/>
              <a:ext cx="914400" cy="3013899"/>
            </a:xfrm>
            <a:prstGeom prst="flowChartMagneticDisk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cxnSp>
          <p:nvCxnSpPr>
            <p:cNvPr id="8" name="Přímá spojnice se šipkou 7"/>
            <p:cNvCxnSpPr>
              <a:stCxn id="6" idx="1"/>
              <a:endCxn id="6" idx="0"/>
            </p:cNvCxnSpPr>
            <p:nvPr/>
          </p:nvCxnSpPr>
          <p:spPr>
            <a:xfrm flipV="1">
              <a:off x="5243357" y="3058501"/>
              <a:ext cx="1003329" cy="51170"/>
            </a:xfrm>
            <a:prstGeom prst="straightConnector1">
              <a:avLst/>
            </a:prstGeom>
            <a:ln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TextovéPole 10"/>
            <p:cNvSpPr txBox="1"/>
            <p:nvPr/>
          </p:nvSpPr>
          <p:spPr>
            <a:xfrm>
              <a:off x="5535669" y="3084086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15</a:t>
              </a:r>
              <a:endParaRPr lang="cs-CZ" dirty="0"/>
            </a:p>
          </p:txBody>
        </p:sp>
      </p:grpSp>
      <mc:AlternateContent xmlns:mc="http://schemas.openxmlformats.org/markup-compatibility/2006">
        <mc:Choice xmlns:a14="http://schemas.microsoft.com/office/drawing/2010/main" Requires="a14">
          <p:sp>
            <p:nvSpPr>
              <p:cNvPr id="13" name="TextovéPole 12"/>
              <p:cNvSpPr txBox="1"/>
              <p:nvPr/>
            </p:nvSpPr>
            <p:spPr>
              <a:xfrm>
                <a:off x="4911950" y="4365104"/>
                <a:ext cx="3548482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</a:rPr>
                      <m:t>𝑣</m:t>
                    </m:r>
                  </m:oMath>
                </a14:m>
                <a:r>
                  <a:rPr lang="cs-CZ" sz="2400" dirty="0"/>
                  <a:t>= t . </a:t>
                </a:r>
                <a:r>
                  <a:rPr lang="cs-CZ" sz="2400" dirty="0"/>
                  <a:t>v</a:t>
                </a:r>
                <a:endParaRPr lang="cs-CZ" sz="2400" dirty="0" smtClean="0"/>
              </a:p>
              <a:p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</a:rPr>
                      <m:t>𝑣</m:t>
                    </m:r>
                  </m:oMath>
                </a14:m>
                <a:r>
                  <a:rPr lang="cs-CZ" sz="2400" dirty="0"/>
                  <a:t>= </a:t>
                </a:r>
                <a:r>
                  <a:rPr lang="cs-CZ" sz="2400" dirty="0" smtClean="0"/>
                  <a:t>3600 . 20</a:t>
                </a:r>
              </a:p>
              <a:p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</a:rPr>
                      <m:t>𝑣</m:t>
                    </m:r>
                  </m:oMath>
                </a14:m>
                <a:r>
                  <a:rPr lang="cs-CZ" sz="2400" dirty="0"/>
                  <a:t>= </a:t>
                </a:r>
                <a:r>
                  <a:rPr lang="cs-CZ" sz="2400" dirty="0" smtClean="0"/>
                  <a:t>72000cm </a:t>
                </a:r>
                <a:endParaRPr lang="cs-CZ" sz="2400" dirty="0"/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11950" y="4365104"/>
                <a:ext cx="3548482" cy="1200329"/>
              </a:xfrm>
              <a:prstGeom prst="rect">
                <a:avLst/>
              </a:prstGeom>
              <a:blipFill rotWithShape="1">
                <a:blip r:embed="rId3"/>
                <a:stretch>
                  <a:fillRect t="-4061" b="-1066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" name="Přímá spojnice se šipkou 2"/>
          <p:cNvCxnSpPr/>
          <p:nvPr/>
        </p:nvCxnSpPr>
        <p:spPr>
          <a:xfrm flipH="1">
            <a:off x="1043608" y="4581128"/>
            <a:ext cx="2905472" cy="21602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4355976" y="4581128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7407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764704"/>
                <a:ext cx="8229600" cy="5534075"/>
              </a:xfrm>
            </p:spPr>
            <p:txBody>
              <a:bodyPr/>
              <a:lstStyle/>
              <a:p>
                <a:r>
                  <a:rPr lang="cs-CZ" dirty="0" smtClean="0"/>
                  <a:t>V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𝑝</m:t>
                        </m:r>
                        <m:r>
                          <a:rPr lang="cs-CZ" i="1">
                            <a:latin typeface="Cambria Math"/>
                          </a:rPr>
                          <m:t> 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. </m:t>
                    </m:r>
                    <m:r>
                      <a:rPr lang="cs-CZ" i="1">
                        <a:latin typeface="Cambria Math"/>
                      </a:rPr>
                      <m:t>𝑣</m:t>
                    </m:r>
                  </m:oMath>
                </a14:m>
                <a:endParaRPr lang="cs-CZ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𝑝</m:t>
                        </m:r>
                        <m:r>
                          <a:rPr lang="cs-CZ" i="1">
                            <a:latin typeface="Cambria Math"/>
                          </a:rPr>
                          <m:t> </m:t>
                        </m:r>
                      </m:sub>
                    </m:sSub>
                  </m:oMath>
                </a14:m>
                <a:r>
                  <a:rPr lang="cs-CZ" dirty="0"/>
                  <a:t>= 176,6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dirty="0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 dirty="0">
                            <a:latin typeface="Cambria Math"/>
                          </a:rPr>
                          <m:t>𝑚𝑚</m:t>
                        </m:r>
                      </m:e>
                      <m:sup>
                        <m:r>
                          <a:rPr lang="cs-CZ" i="1" dirty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= 1,766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latin typeface="Cambria Math"/>
                          </a:rPr>
                          <m:t>𝑐𝑚</m:t>
                        </m:r>
                      </m:e>
                      <m:sup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/>
              </a:p>
              <a:p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𝑣</m:t>
                    </m:r>
                  </m:oMath>
                </a14:m>
                <a:r>
                  <a:rPr lang="cs-CZ" dirty="0"/>
                  <a:t>= </a:t>
                </a:r>
                <a:r>
                  <a:rPr lang="cs-CZ" i="1" dirty="0"/>
                  <a:t>72000cm </a:t>
                </a:r>
              </a:p>
              <a:p>
                <a:r>
                  <a:rPr lang="cs-CZ" dirty="0"/>
                  <a:t>V </a:t>
                </a:r>
                <a:r>
                  <a:rPr lang="cs-CZ" dirty="0" smtClean="0"/>
                  <a:t>=</a:t>
                </a:r>
                <a:r>
                  <a:rPr lang="cs-CZ" dirty="0"/>
                  <a:t> 1,766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dirty="0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 dirty="0">
                            <a:latin typeface="Cambria Math"/>
                          </a:rPr>
                          <m:t>𝑐𝑚</m:t>
                        </m:r>
                      </m:e>
                      <m:sup>
                        <m:r>
                          <a:rPr lang="cs-CZ" i="1" dirty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. </a:t>
                </a:r>
                <a:r>
                  <a:rPr lang="cs-CZ" i="1" dirty="0" smtClean="0"/>
                  <a:t>72000cm</a:t>
                </a:r>
              </a:p>
              <a:p>
                <a:r>
                  <a:rPr lang="cs-CZ" u="sng" dirty="0" smtClean="0"/>
                  <a:t>V = 127152</a:t>
                </a:r>
                <a:r>
                  <a:rPr lang="cs-CZ" u="sng" dirty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u="sng" dirty="0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 u="sng" dirty="0">
                            <a:latin typeface="Cambria Math"/>
                          </a:rPr>
                          <m:t>𝑐𝑚</m:t>
                        </m:r>
                      </m:e>
                      <m:sup>
                        <m:r>
                          <a:rPr lang="cs-CZ" b="0" i="1" u="sng" dirty="0" smtClean="0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u="sng" dirty="0"/>
                  <a:t> </a:t>
                </a:r>
                <a:r>
                  <a:rPr lang="cs-CZ" u="sng" dirty="0" smtClean="0"/>
                  <a:t>= 127 l</a:t>
                </a:r>
              </a:p>
              <a:p>
                <a:endParaRPr lang="cs-CZ" dirty="0"/>
              </a:p>
              <a:p>
                <a:r>
                  <a:rPr lang="cs-CZ" dirty="0" smtClean="0"/>
                  <a:t>Za hodinu projde potrubím asi 127 l plynu.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764704"/>
                <a:ext cx="8229600" cy="5534075"/>
              </a:xfrm>
              <a:blipFill rotWithShape="1">
                <a:blip r:embed="rId2"/>
                <a:stretch>
                  <a:fillRect l="-1704" t="-13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32415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dirty="0" smtClean="0"/>
              <a:t>Kolik plechu je potřeba na zhotovení 50m okapové roury s průměrem 12cm, jestliže na záhyby připadne dalších  6% ?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598530" y="1412776"/>
                <a:ext cx="4906888" cy="4536504"/>
              </a:xfrm>
            </p:spPr>
            <p:txBody>
              <a:bodyPr/>
              <a:lstStyle/>
              <a:p>
                <a:r>
                  <a:rPr lang="cs-CZ" sz="2400" dirty="0" smtClean="0">
                    <a:latin typeface="Cambria Math"/>
                  </a:rPr>
                  <a:t>d = 12 cm = 0,12m</a:t>
                </a:r>
              </a:p>
              <a:p>
                <a:r>
                  <a:rPr lang="cs-CZ" sz="2400" u="sng" dirty="0">
                    <a:latin typeface="Cambria Math"/>
                  </a:rPr>
                  <a:t>v</a:t>
                </a:r>
                <a:r>
                  <a:rPr lang="cs-CZ" sz="2400" u="sng" dirty="0" smtClean="0">
                    <a:latin typeface="Cambria Math"/>
                  </a:rPr>
                  <a:t> = 50m </a:t>
                </a:r>
              </a:p>
              <a:p>
                <a:endParaRPr lang="cs-CZ" sz="2400" i="1" dirty="0" smtClean="0">
                  <a:latin typeface="Cambria Math"/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𝑝𝑙</m:t>
                        </m:r>
                      </m:sub>
                    </m:sSub>
                  </m:oMath>
                </a14:m>
                <a:r>
                  <a:rPr lang="cs-CZ" sz="2400" dirty="0" smtClean="0"/>
                  <a:t>= </a:t>
                </a:r>
                <a:r>
                  <a:rPr lang="el-GR" sz="2400" dirty="0" smtClean="0"/>
                  <a:t>π</a:t>
                </a:r>
                <a:r>
                  <a:rPr lang="cs-CZ" sz="2400" dirty="0" err="1" smtClean="0"/>
                  <a:t>dv</a:t>
                </a:r>
                <a:endParaRPr lang="cs-CZ" sz="2400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sz="2400" i="1">
                            <a:latin typeface="Cambria Math"/>
                          </a:rPr>
                          <m:t>𝑝𝑙</m:t>
                        </m:r>
                      </m:sub>
                    </m:sSub>
                  </m:oMath>
                </a14:m>
                <a:r>
                  <a:rPr lang="cs-CZ" sz="2400" dirty="0"/>
                  <a:t>= </a:t>
                </a:r>
                <a:r>
                  <a:rPr lang="cs-CZ" sz="2400" dirty="0" smtClean="0"/>
                  <a:t>3,14 . 0,12 . 50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sz="2400" i="1">
                            <a:latin typeface="Cambria Math"/>
                          </a:rPr>
                          <m:t>𝑝𝑙</m:t>
                        </m:r>
                      </m:sub>
                    </m:sSub>
                  </m:oMath>
                </a14:m>
                <a:r>
                  <a:rPr lang="cs-CZ" sz="2400" dirty="0"/>
                  <a:t>= </a:t>
                </a:r>
                <a:r>
                  <a:rPr lang="cs-CZ" sz="2400" dirty="0" smtClean="0"/>
                  <a:t>18,84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dirty="0" smtClean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400" b="0" i="1" dirty="0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400" dirty="0" smtClean="0"/>
              </a:p>
              <a:p>
                <a:endParaRPr lang="cs-CZ" sz="2400" dirty="0"/>
              </a:p>
              <a:p>
                <a:r>
                  <a:rPr lang="cs-CZ" sz="2400" dirty="0" smtClean="0"/>
                  <a:t>100%...........................</a:t>
                </a:r>
                <a:r>
                  <a:rPr lang="cs-CZ" sz="2400" dirty="0"/>
                  <a:t> 18,84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 dirty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i="1" dirty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400" i="1" dirty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400" dirty="0" smtClean="0"/>
              </a:p>
              <a:p>
                <a:r>
                  <a:rPr lang="cs-CZ" sz="2400" u="sng" dirty="0" smtClean="0"/>
                  <a:t>106%........................... x</a:t>
                </a:r>
                <a:r>
                  <a:rPr lang="cs-CZ" sz="2400" u="sng" dirty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 u="sng" dirty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i="1" u="sng" dirty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400" i="1" u="sng" dirty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400" u="sng" dirty="0" smtClean="0"/>
              </a:p>
              <a:p>
                <a:r>
                  <a:rPr lang="cs-CZ" sz="2400" dirty="0"/>
                  <a:t>x</a:t>
                </a:r>
                <a:r>
                  <a:rPr lang="cs-CZ" sz="2400" dirty="0" smtClean="0"/>
                  <a:t> = 0,1884 . 106 = 19,97</a:t>
                </a:r>
                <a:r>
                  <a:rPr lang="cs-CZ" sz="2400" dirty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 dirty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i="1" dirty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400" i="1" dirty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8530" y="1412776"/>
                <a:ext cx="4906888" cy="4536504"/>
              </a:xfrm>
              <a:blipFill rotWithShape="1">
                <a:blip r:embed="rId2"/>
                <a:stretch>
                  <a:fillRect l="-1615" t="-1075" b="-25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4" name="Skupina 3"/>
          <p:cNvGrpSpPr/>
          <p:nvPr/>
        </p:nvGrpSpPr>
        <p:grpSpPr>
          <a:xfrm>
            <a:off x="5589058" y="1865767"/>
            <a:ext cx="3215314" cy="1160972"/>
            <a:chOff x="5241401" y="2575717"/>
            <a:chExt cx="3013899" cy="914400"/>
          </a:xfrm>
        </p:grpSpPr>
        <p:sp>
          <p:nvSpPr>
            <p:cNvPr id="5" name="Vývojový diagram: magnetický disk 4"/>
            <p:cNvSpPr/>
            <p:nvPr/>
          </p:nvSpPr>
          <p:spPr>
            <a:xfrm rot="16024827">
              <a:off x="6291151" y="1525967"/>
              <a:ext cx="914400" cy="3013899"/>
            </a:xfrm>
            <a:prstGeom prst="flowChartMagneticDisk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cxnSp>
          <p:nvCxnSpPr>
            <p:cNvPr id="6" name="Přímá spojnice se šipkou 5"/>
            <p:cNvCxnSpPr>
              <a:stCxn id="5" idx="1"/>
              <a:endCxn id="5" idx="0"/>
            </p:cNvCxnSpPr>
            <p:nvPr/>
          </p:nvCxnSpPr>
          <p:spPr>
            <a:xfrm flipV="1">
              <a:off x="5243357" y="3058501"/>
              <a:ext cx="1003329" cy="51170"/>
            </a:xfrm>
            <a:prstGeom prst="straightConnector1">
              <a:avLst/>
            </a:prstGeom>
            <a:ln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ovéPole 6"/>
            <p:cNvSpPr txBox="1"/>
            <p:nvPr/>
          </p:nvSpPr>
          <p:spPr>
            <a:xfrm>
              <a:off x="5535669" y="3084086"/>
              <a:ext cx="392475" cy="29089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12</a:t>
              </a:r>
              <a:endParaRPr lang="cs-CZ" dirty="0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59329" y="6011996"/>
                <a:ext cx="6653553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Na výrobu okapů je potřeba přibližně 20</a:t>
                </a:r>
                <a:r>
                  <a:rPr lang="cs-CZ" sz="2400" dirty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 dirty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i="1" dirty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400" i="1" dirty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400" dirty="0" smtClean="0"/>
                  <a:t> plechu.</a:t>
                </a:r>
                <a:endParaRPr lang="cs-CZ" sz="24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9329" y="6011996"/>
                <a:ext cx="6653553" cy="461665"/>
              </a:xfrm>
              <a:prstGeom prst="rect">
                <a:avLst/>
              </a:prstGeom>
              <a:blipFill rotWithShape="1">
                <a:blip r:embed="rId3"/>
                <a:stretch>
                  <a:fillRect l="-1467" t="-10526" r="-367" b="-28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01800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Infinity">
      <a:dk1>
        <a:sysClr val="windowText" lastClr="000000"/>
      </a:dk1>
      <a:lt1>
        <a:sysClr val="window" lastClr="FFFFFF"/>
      </a:lt1>
      <a:dk2>
        <a:srgbClr val="EABB00"/>
      </a:dk2>
      <a:lt2>
        <a:srgbClr val="DEF2FA"/>
      </a:lt2>
      <a:accent1>
        <a:srgbClr val="983DB1"/>
      </a:accent1>
      <a:accent2>
        <a:srgbClr val="47D147"/>
      </a:accent2>
      <a:accent3>
        <a:srgbClr val="CC0053"/>
      </a:accent3>
      <a:accent4>
        <a:srgbClr val="EA950D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244</Words>
  <Application>Microsoft Office PowerPoint</Application>
  <PresentationFormat>Předvádění na obrazovce (4:3)</PresentationFormat>
  <Paragraphs>35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VY_42_INOVACE_29_Závěrečné opakování – rotační válec</vt:lpstr>
      <vt:lpstr>Prezentace aplikace PowerPoint</vt:lpstr>
      <vt:lpstr>Prezentace aplikace PowerPoint</vt:lpstr>
      <vt:lpstr>Kolik plechu je potřeba na zhotovení 50m okapové roury s průměrem 12cm, jestliže na záhyby připadne dalších  6% 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Závěrečné opakování – rotační válec</dc:title>
  <dc:creator>Vagnerova</dc:creator>
  <cp:lastModifiedBy>Vagnerova</cp:lastModifiedBy>
  <cp:revision>7</cp:revision>
  <dcterms:created xsi:type="dcterms:W3CDTF">2011-06-19T16:21:54Z</dcterms:created>
  <dcterms:modified xsi:type="dcterms:W3CDTF">2011-06-26T20:12:03Z</dcterms:modified>
</cp:coreProperties>
</file>