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VY_42_INOVACE_31_Závěrečné opakování – konstrukce trojúhelníku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7207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994122"/>
              </a:xfrm>
            </p:spPr>
            <p:txBody>
              <a:bodyPr>
                <a:normAutofit fontScale="90000"/>
              </a:bodyPr>
              <a:lstStyle/>
              <a:p>
                <a:r>
                  <a:rPr lang="cs-CZ" sz="3200" dirty="0" smtClean="0"/>
                  <a:t>Sestrojte trojúhelník ABC, je-li dáno:</a:t>
                </a:r>
                <a:br>
                  <a:rPr lang="cs-CZ" sz="3200" dirty="0" smtClean="0"/>
                </a:br>
                <a:r>
                  <a:rPr lang="cs-CZ" sz="3200" dirty="0" smtClean="0"/>
                  <a:t>a=7cm, b = 9cm,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𝑏</m:t>
                        </m:r>
                      </m:sub>
                    </m:sSub>
                  </m:oMath>
                </a14:m>
                <a:r>
                  <a:rPr lang="cs-CZ" sz="3200" dirty="0" smtClean="0"/>
                  <a:t>= 5,5cm</a:t>
                </a:r>
                <a:endParaRPr lang="cs-CZ" sz="3200" dirty="0"/>
              </a:p>
            </p:txBody>
          </p:sp>
        </mc:Choice>
        <mc:Fallback xmlns=""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994122"/>
              </a:xfrm>
              <a:blipFill rotWithShape="1">
                <a:blip r:embed="rId2"/>
                <a:stretch>
                  <a:fillRect t="-4908" b="-171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99992" y="1556792"/>
            <a:ext cx="4392488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Postup konstrukce:</a:t>
            </a:r>
          </a:p>
          <a:p>
            <a:r>
              <a:rPr lang="cs-CZ" dirty="0" smtClean="0"/>
              <a:t>1. ∆BCS (</a:t>
            </a:r>
            <a:r>
              <a:rPr lang="cs-CZ" dirty="0" err="1" smtClean="0"/>
              <a:t>sss</a:t>
            </a:r>
            <a:r>
              <a:rPr lang="cs-CZ" dirty="0" smtClean="0"/>
              <a:t>)</a:t>
            </a:r>
          </a:p>
          <a:p>
            <a:r>
              <a:rPr lang="cs-CZ" dirty="0" smtClean="0"/>
              <a:t>A, A</a:t>
            </a:r>
            <a:r>
              <a:rPr lang="el-GR" dirty="0" smtClean="0"/>
              <a:t>ϵ→</a:t>
            </a:r>
            <a:r>
              <a:rPr lang="cs-CZ" dirty="0" smtClean="0"/>
              <a:t>CS, I AS I = I SC I</a:t>
            </a:r>
          </a:p>
          <a:p>
            <a:r>
              <a:rPr lang="cs-CZ" dirty="0" smtClean="0"/>
              <a:t>∆ABC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456" y="1444713"/>
            <a:ext cx="9747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Nákres:</a:t>
            </a:r>
            <a:endParaRPr lang="cs-CZ" sz="20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611560" y="1844823"/>
            <a:ext cx="3168352" cy="4536503"/>
            <a:chOff x="611560" y="1459523"/>
            <a:chExt cx="2315090" cy="2196858"/>
          </a:xfrm>
        </p:grpSpPr>
        <p:sp>
          <p:nvSpPr>
            <p:cNvPr id="6" name="Rovnoramenný trojúhelník 5"/>
            <p:cNvSpPr/>
            <p:nvPr/>
          </p:nvSpPr>
          <p:spPr>
            <a:xfrm>
              <a:off x="755576" y="1818727"/>
              <a:ext cx="2016224" cy="1447898"/>
            </a:xfrm>
            <a:prstGeom prst="triangle">
              <a:avLst>
                <a:gd name="adj" fmla="val 65330"/>
              </a:avLst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11560" y="3276753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616950" y="3287049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907704" y="1459523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455659" y="2183472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625254" y="3276753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098937" y="2183472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cxnSp>
          <p:nvCxnSpPr>
            <p:cNvPr id="14" name="Přímá spojnice 13"/>
            <p:cNvCxnSpPr>
              <a:endCxn id="6" idx="1"/>
            </p:cNvCxnSpPr>
            <p:nvPr/>
          </p:nvCxnSpPr>
          <p:spPr>
            <a:xfrm>
              <a:off x="1405431" y="2542676"/>
              <a:ext cx="8745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1339005" y="2455407"/>
              <a:ext cx="161992" cy="17453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1193773" y="2629945"/>
              <a:ext cx="2904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</a:t>
              </a:r>
              <a:endParaRPr lang="cs-CZ" dirty="0"/>
            </a:p>
          </p:txBody>
        </p:sp>
        <p:cxnSp>
          <p:nvCxnSpPr>
            <p:cNvPr id="23" name="Přímá spojnice 22"/>
            <p:cNvCxnSpPr>
              <a:stCxn id="6" idx="1"/>
              <a:endCxn id="8" idx="0"/>
            </p:cNvCxnSpPr>
            <p:nvPr/>
          </p:nvCxnSpPr>
          <p:spPr>
            <a:xfrm>
              <a:off x="1414176" y="2542676"/>
              <a:ext cx="1357624" cy="744373"/>
            </a:xfrm>
            <a:prstGeom prst="line">
              <a:avLst/>
            </a:prstGeom>
            <a:ln>
              <a:solidFill>
                <a:schemeClr val="accent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5" name="TextovéPole 24"/>
                <p:cNvSpPr txBox="1"/>
                <p:nvPr/>
              </p:nvSpPr>
              <p:spPr>
                <a:xfrm>
                  <a:off x="1775232" y="2506827"/>
                  <a:ext cx="44057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𝑡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sub>
                        </m:sSub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5" name="TextovéPole 2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775232" y="2506827"/>
                  <a:ext cx="440570" cy="369332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28" name="Přímá spojnice 27"/>
          <p:cNvCxnSpPr>
            <a:stCxn id="6" idx="0"/>
            <a:endCxn id="6" idx="4"/>
          </p:cNvCxnSpPr>
          <p:nvPr/>
        </p:nvCxnSpPr>
        <p:spPr>
          <a:xfrm>
            <a:off x="2611328" y="2586578"/>
            <a:ext cx="956661" cy="298990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9" idx="2"/>
            <a:endCxn id="6" idx="2"/>
          </p:cNvCxnSpPr>
          <p:nvPr/>
        </p:nvCxnSpPr>
        <p:spPr>
          <a:xfrm flipH="1">
            <a:off x="808655" y="2607492"/>
            <a:ext cx="1787589" cy="296899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6" idx="1"/>
            <a:endCxn id="6" idx="4"/>
          </p:cNvCxnSpPr>
          <p:nvPr/>
        </p:nvCxnSpPr>
        <p:spPr>
          <a:xfrm>
            <a:off x="1709991" y="4081530"/>
            <a:ext cx="1857998" cy="149495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77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V tabulce jsou dány velikosti vnitřních úhlů, stran a výšek rovnoramenného trojúhelníku ABC se základnou AB. Sestrojte tyto trojúhelníky podle </a:t>
            </a:r>
            <a:r>
              <a:rPr lang="cs-CZ" sz="2400" dirty="0" smtClean="0"/>
              <a:t>vzoru</a:t>
            </a:r>
            <a:r>
              <a:rPr lang="cs-CZ" sz="2400" dirty="0" smtClean="0"/>
              <a:t>, jestliže máte vždy zadanou dvojici údajů.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175255843"/>
                  </p:ext>
                </p:extLst>
              </p:nvPr>
            </p:nvGraphicFramePr>
            <p:xfrm>
              <a:off x="251520" y="1700810"/>
              <a:ext cx="8568950" cy="496855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856895"/>
                    <a:gridCol w="856895"/>
                    <a:gridCol w="856895"/>
                    <a:gridCol w="856895"/>
                    <a:gridCol w="856895"/>
                    <a:gridCol w="856895"/>
                    <a:gridCol w="856895"/>
                    <a:gridCol w="856895"/>
                    <a:gridCol w="856895"/>
                    <a:gridCol w="856895"/>
                  </a:tblGrid>
                  <a:tr h="547315"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dirty="0" smtClean="0"/>
                            <a:t>α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dirty="0" smtClean="0"/>
                            <a:t>β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dirty="0" smtClean="0"/>
                            <a:t>ϒ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b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c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𝒗</m:t>
                                    </m:r>
                                  </m:e>
                                  <m:sub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𝒂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𝒗</m:t>
                                    </m:r>
                                  </m:e>
                                  <m:sub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𝒃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𝒗</m:t>
                                    </m:r>
                                  </m:e>
                                  <m:sub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𝒄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6,5 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4cm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7,3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5,7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25°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48mm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4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51°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6,3cm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60°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6,3cm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5,8cm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64mm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7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38mm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1,9cm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175255843"/>
                  </p:ext>
                </p:extLst>
              </p:nvPr>
            </p:nvGraphicFramePr>
            <p:xfrm>
              <a:off x="251520" y="1700810"/>
              <a:ext cx="8568950" cy="496855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856895"/>
                    <a:gridCol w="856895"/>
                    <a:gridCol w="856895"/>
                    <a:gridCol w="856895"/>
                    <a:gridCol w="856895"/>
                    <a:gridCol w="856895"/>
                    <a:gridCol w="856895"/>
                    <a:gridCol w="856895"/>
                    <a:gridCol w="856895"/>
                    <a:gridCol w="856895"/>
                  </a:tblGrid>
                  <a:tr h="547315"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dirty="0" smtClean="0"/>
                            <a:t>α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dirty="0" smtClean="0"/>
                            <a:t>β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l-GR" dirty="0" smtClean="0"/>
                            <a:t>ϒ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b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c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697872" t="-5556" r="-199291" b="-80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803571" t="-5556" r="-100714" b="-80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897163" t="-5556" b="-806667"/>
                          </a:stretch>
                        </a:blipFill>
                      </a:tcPr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6,5 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4cm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7,3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5,7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25°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48mm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4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51°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6,3cm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60°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6,3cm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5,8cm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64mm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/>
                        </a:p>
                      </a:txBody>
                      <a:tcPr/>
                    </a:tc>
                  </a:tr>
                  <a:tr h="63160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7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38mm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1,9cm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416957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Např. 1. trojúhelník:</a:t>
            </a:r>
            <a:br>
              <a:rPr lang="cs-CZ" sz="3200" dirty="0" smtClean="0"/>
            </a:br>
            <a:r>
              <a:rPr lang="cs-CZ" sz="3200" dirty="0" smtClean="0"/>
              <a:t>a = 6,5 cm, c = 4 cm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1600200"/>
            <a:ext cx="4186808" cy="4525963"/>
          </a:xfrm>
        </p:spPr>
        <p:txBody>
          <a:bodyPr/>
          <a:lstStyle/>
          <a:p>
            <a:r>
              <a:rPr lang="cs-CZ" dirty="0" smtClean="0"/>
              <a:t>Je-li trojúhelník ABC rovnoramenný, pak znalost jednoho ramene znamená, že známe i druhé, takže můžeme daný trojúhelník sestrojit podle věty </a:t>
            </a:r>
            <a:r>
              <a:rPr lang="cs-CZ" i="1" dirty="0" err="1" smtClean="0"/>
              <a:t>sss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1115616" y="1691516"/>
            <a:ext cx="2520280" cy="4041740"/>
            <a:chOff x="1115616" y="1691516"/>
            <a:chExt cx="1955050" cy="2707328"/>
          </a:xfrm>
        </p:grpSpPr>
        <p:sp>
          <p:nvSpPr>
            <p:cNvPr id="4" name="Rovnoramenný trojúhelník 3"/>
            <p:cNvSpPr/>
            <p:nvPr/>
          </p:nvSpPr>
          <p:spPr>
            <a:xfrm>
              <a:off x="1331640" y="2060848"/>
              <a:ext cx="1584176" cy="1944216"/>
            </a:xfrm>
            <a:prstGeom prst="triangle">
              <a:avLst>
                <a:gd name="adj" fmla="val 48610"/>
              </a:avLst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115616" y="4029512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760966" y="4029512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969679" y="1691516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394095" y="2242888"/>
            <a:ext cx="2042182" cy="2902499"/>
            <a:chOff x="1331640" y="2060848"/>
            <a:chExt cx="1584176" cy="1944216"/>
          </a:xfrm>
        </p:grpSpPr>
        <p:cxnSp>
          <p:nvCxnSpPr>
            <p:cNvPr id="10" name="Přímá spojnice 9"/>
            <p:cNvCxnSpPr>
              <a:stCxn id="4" idx="0"/>
              <a:endCxn id="4" idx="4"/>
            </p:cNvCxnSpPr>
            <p:nvPr/>
          </p:nvCxnSpPr>
          <p:spPr>
            <a:xfrm>
              <a:off x="2101708" y="2060848"/>
              <a:ext cx="814108" cy="1944216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>
              <a:stCxn id="4" idx="2"/>
              <a:endCxn id="4" idx="4"/>
            </p:cNvCxnSpPr>
            <p:nvPr/>
          </p:nvCxnSpPr>
          <p:spPr>
            <a:xfrm>
              <a:off x="1331640" y="4005064"/>
              <a:ext cx="1584176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7030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172</Words>
  <Application>Microsoft Office PowerPoint</Application>
  <PresentationFormat>Předvádění na obrazovce (4:3)</PresentationFormat>
  <Paragraphs>52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VY_42_INOVACE_31_Závěrečné opakování – konstrukce trojúhelníku</vt:lpstr>
      <vt:lpstr>Sestrojte trojúhelník ABC, je-li dáno: a=7cm, b = 9cm, t_b= 5,5cm</vt:lpstr>
      <vt:lpstr>V tabulce jsou dány velikosti vnitřních úhlů, stran a výšek rovnoramenného trojúhelníku ABC se základnou AB. Sestrojte tyto trojúhelníky podle vzoru, jestliže máte vždy zadanou dvojici údajů.</vt:lpstr>
      <vt:lpstr>Např. 1. trojúhelník: a = 6,5 cm, c = 4 cm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8</cp:revision>
  <dcterms:created xsi:type="dcterms:W3CDTF">2011-06-26T20:12:09Z</dcterms:created>
  <dcterms:modified xsi:type="dcterms:W3CDTF">2011-06-27T20:01:39Z</dcterms:modified>
</cp:coreProperties>
</file>